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70" r:id="rId2"/>
    <p:sldId id="258" r:id="rId3"/>
    <p:sldId id="274" r:id="rId4"/>
    <p:sldId id="259" r:id="rId5"/>
    <p:sldId id="260" r:id="rId6"/>
    <p:sldId id="273" r:id="rId7"/>
    <p:sldId id="272" r:id="rId8"/>
    <p:sldId id="271" r:id="rId9"/>
    <p:sldId id="277" r:id="rId10"/>
    <p:sldId id="282" r:id="rId11"/>
    <p:sldId id="292" r:id="rId12"/>
    <p:sldId id="290" r:id="rId13"/>
    <p:sldId id="288" r:id="rId14"/>
    <p:sldId id="284" r:id="rId15"/>
    <p:sldId id="286" r:id="rId16"/>
    <p:sldId id="287" r:id="rId17"/>
    <p:sldId id="289" r:id="rId18"/>
    <p:sldId id="278" r:id="rId19"/>
    <p:sldId id="283" r:id="rId20"/>
    <p:sldId id="281" r:id="rId21"/>
    <p:sldId id="285" r:id="rId22"/>
    <p:sldId id="280" r:id="rId23"/>
    <p:sldId id="291" r:id="rId24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94660"/>
  </p:normalViewPr>
  <p:slideViewPr>
    <p:cSldViewPr>
      <p:cViewPr varScale="1">
        <p:scale>
          <a:sx n="74" d="100"/>
          <a:sy n="74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1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979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45905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32227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8501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203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40286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602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99538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7261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6989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634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104BF-E2CF-4BC0-B5A2-1716C74672D1}" type="datetimeFigureOut">
              <a:rPr lang="ar-IQ" smtClean="0"/>
              <a:t>26/02/1435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11E79-2776-4245-BF1A-7D4B8F427A7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2592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79512" y="0"/>
            <a:ext cx="8784976" cy="68580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sz="8000" b="1" dirty="0" smtClean="0">
              <a:solidFill>
                <a:schemeClr val="tx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algn="ctr"/>
            <a:r>
              <a:rPr lang="ar-IQ" sz="7200" b="1" dirty="0" smtClean="0">
                <a:solidFill>
                  <a:schemeClr val="tx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حقيقة </a:t>
            </a:r>
            <a:r>
              <a:rPr lang="ar-IQ" sz="7200" b="1" dirty="0">
                <a:solidFill>
                  <a:schemeClr val="tx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وجود الإنسان</a:t>
            </a:r>
          </a:p>
          <a:p>
            <a:pPr algn="ctr"/>
            <a:r>
              <a:rPr lang="ar-IQ" sz="7200" b="1" dirty="0">
                <a:solidFill>
                  <a:schemeClr val="tx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في </a:t>
            </a:r>
            <a:r>
              <a:rPr lang="ar-IQ" sz="7200" b="1" dirty="0" smtClean="0">
                <a:solidFill>
                  <a:schemeClr val="tx1"/>
                </a:solidFill>
                <a:latin typeface="Traditional Arabic" panose="02020603050405020304" pitchFamily="18" charset="-78"/>
                <a:cs typeface="Traditional Arabic" panose="02020603050405020304" pitchFamily="18" charset="-78"/>
              </a:rPr>
              <a:t>القرآن</a:t>
            </a:r>
          </a:p>
          <a:p>
            <a:pPr algn="ctr"/>
            <a:endParaRPr lang="ar-IQ" sz="6600" b="1" dirty="0" smtClean="0">
              <a:solidFill>
                <a:schemeClr val="tx1"/>
              </a:solidFill>
              <a:latin typeface="Traditional Arabic" panose="02020603050405020304" pitchFamily="18" charset="-78"/>
              <a:cs typeface="Traditional Arabic" panose="02020603050405020304" pitchFamily="18" charset="-78"/>
            </a:endParaRPr>
          </a:p>
          <a:p>
            <a:pPr algn="ctr"/>
            <a:endParaRPr lang="ar-IQ" sz="6000" b="1" dirty="0" smtClean="0">
              <a:solidFill>
                <a:schemeClr val="tx1"/>
              </a:solidFill>
              <a:latin typeface="Traditional Arabic" panose="02020603050405020304" pitchFamily="18" charset="-78"/>
              <a:cs typeface="Rebar -K- Bijar 2" pitchFamily="2" charset="-78"/>
            </a:endParaRPr>
          </a:p>
          <a:p>
            <a:pPr algn="ctr"/>
            <a:r>
              <a:rPr lang="ar-IQ" sz="3200" b="1" dirty="0" smtClean="0">
                <a:solidFill>
                  <a:schemeClr val="tx1"/>
                </a:solidFill>
                <a:latin typeface="Traditional Arabic" panose="02020603050405020304" pitchFamily="18" charset="-78"/>
                <a:cs typeface="Rebar -K- Bijar 2" pitchFamily="2" charset="-78"/>
              </a:rPr>
              <a:t>إعداد: أمين حجي الدوسكي</a:t>
            </a:r>
            <a:endParaRPr lang="ar-IQ" sz="3200" b="1" dirty="0">
              <a:solidFill>
                <a:schemeClr val="tx1"/>
              </a:solidFill>
              <a:latin typeface="Traditional Arabic" panose="02020603050405020304" pitchFamily="18" charset="-78"/>
              <a:cs typeface="Rebar -K- Bijar 2" pitchFamily="2" charset="-78"/>
            </a:endParaRPr>
          </a:p>
          <a:p>
            <a:pPr algn="ctr"/>
            <a:endParaRPr lang="ar-IQ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17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eft Arrow Callout 4"/>
          <p:cNvSpPr/>
          <p:nvPr/>
        </p:nvSpPr>
        <p:spPr>
          <a:xfrm>
            <a:off x="1259632" y="1268760"/>
            <a:ext cx="6624736" cy="2736304"/>
          </a:xfrm>
          <a:prstGeom prst="left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3600" dirty="0"/>
              <a:t>ولماذا خلقت في </a:t>
            </a:r>
            <a:r>
              <a:rPr lang="ar-IQ" sz="3600" dirty="0" smtClean="0"/>
              <a:t>هذه الدنيا</a:t>
            </a:r>
            <a:r>
              <a:rPr lang="ar-IQ" sz="3600" dirty="0"/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22480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 algn="just">
              <a:buNone/>
            </a:pPr>
            <a:r>
              <a:rPr lang="ar-IQ" dirty="0" smtClean="0"/>
              <a:t>	وقبل </a:t>
            </a:r>
            <a:r>
              <a:rPr lang="ar-IQ" dirty="0"/>
              <a:t>أن نبين الهدف من خلق الإنسان، علينا بطرح بعض الأسئلة على الإنسان حتى يقرب إلى الذهن الهدف من </a:t>
            </a:r>
            <a:r>
              <a:rPr lang="ar-IQ" dirty="0" smtClean="0"/>
              <a:t>خلقه؟.</a:t>
            </a:r>
            <a:endParaRPr lang="ar-IQ" dirty="0"/>
          </a:p>
          <a:p>
            <a:pPr marL="0" indent="0">
              <a:buNone/>
            </a:pP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597666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50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>
            <a:normAutofit/>
          </a:bodyPr>
          <a:lstStyle/>
          <a:p>
            <a:pPr algn="just"/>
            <a:r>
              <a:rPr lang="ar-SA" dirty="0" smtClean="0"/>
              <a:t>هل خُلِقتْ </a:t>
            </a:r>
            <a:r>
              <a:rPr lang="ar-IQ" dirty="0" smtClean="0"/>
              <a:t>ال</a:t>
            </a:r>
            <a:r>
              <a:rPr lang="ar-SA" dirty="0" smtClean="0"/>
              <a:t>عيونُ </a:t>
            </a:r>
            <a:r>
              <a:rPr lang="ar-IQ" dirty="0" smtClean="0"/>
              <a:t>في </a:t>
            </a:r>
            <a:r>
              <a:rPr lang="ar-SA" dirty="0" smtClean="0"/>
              <a:t>الإنسان </a:t>
            </a:r>
            <a:r>
              <a:rPr lang="ar-IQ" dirty="0" smtClean="0"/>
              <a:t>والبصر فيه </a:t>
            </a:r>
            <a:r>
              <a:rPr lang="ar-SA" dirty="0" smtClean="0"/>
              <a:t>لحكمة؟ </a:t>
            </a:r>
            <a:endParaRPr lang="en-US" dirty="0" smtClean="0"/>
          </a:p>
          <a:p>
            <a:pPr algn="just"/>
            <a:r>
              <a:rPr lang="ar-IQ" dirty="0" smtClean="0"/>
              <a:t>هل خلق </a:t>
            </a:r>
            <a:r>
              <a:rPr lang="ar-SA" dirty="0" smtClean="0"/>
              <a:t>الفم والأسنان والأذنان واليدان والقدمان والقلب والرئتان، وكلِّ عِرْق صغير أو خليةٍ في الإنسان</a:t>
            </a:r>
            <a:r>
              <a:rPr lang="ar-IQ" dirty="0"/>
              <a:t>؛</a:t>
            </a:r>
            <a:r>
              <a:rPr lang="ar-SA" dirty="0" smtClean="0"/>
              <a:t> هل خلقت هذه الأجزاء لحكمة؟ </a:t>
            </a:r>
            <a:endParaRPr lang="en-US" dirty="0" smtClean="0"/>
          </a:p>
          <a:p>
            <a:pPr marL="0" indent="0" algn="just">
              <a:buNone/>
            </a:pPr>
            <a:r>
              <a:rPr lang="ar-IQ" dirty="0" smtClean="0"/>
              <a:t>	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67111"/>
            <a:ext cx="5000625" cy="3362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4" y="3467112"/>
            <a:ext cx="4143375" cy="336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309320"/>
          </a:xfrm>
        </p:spPr>
        <p:txBody>
          <a:bodyPr/>
          <a:lstStyle/>
          <a:p>
            <a:pPr algn="just"/>
            <a:r>
              <a:rPr lang="ar-SA" dirty="0" smtClean="0"/>
              <a:t>ما </a:t>
            </a:r>
            <a:r>
              <a:rPr lang="ar-SA" dirty="0"/>
              <a:t>سِرُّ </a:t>
            </a:r>
            <a:r>
              <a:rPr lang="ar-SA" dirty="0" smtClean="0"/>
              <a:t>هذ</a:t>
            </a:r>
            <a:r>
              <a:rPr lang="ar-IQ" dirty="0" smtClean="0"/>
              <a:t>ا الجمال والقوى</a:t>
            </a:r>
            <a:r>
              <a:rPr lang="ar-SA" dirty="0" smtClean="0"/>
              <a:t> </a:t>
            </a:r>
            <a:r>
              <a:rPr lang="ar-SA" dirty="0"/>
              <a:t>التي أودع</a:t>
            </a:r>
            <a:r>
              <a:rPr lang="ar-IQ" dirty="0"/>
              <a:t> </a:t>
            </a:r>
            <a:r>
              <a:rPr lang="ar-IQ" dirty="0" smtClean="0"/>
              <a:t>الله فيك أيه</a:t>
            </a:r>
            <a:r>
              <a:rPr lang="ar-SA" dirty="0" smtClean="0"/>
              <a:t> الإنسان</a:t>
            </a:r>
            <a:r>
              <a:rPr lang="ar-IQ" dirty="0" smtClean="0"/>
              <a:t>؛</a:t>
            </a:r>
            <a:r>
              <a:rPr lang="ar-SA" dirty="0" smtClean="0"/>
              <a:t> </a:t>
            </a:r>
            <a:r>
              <a:rPr lang="ar-SA" dirty="0"/>
              <a:t>من </a:t>
            </a:r>
            <a:r>
              <a:rPr lang="ar-IQ" dirty="0" smtClean="0"/>
              <a:t>قامة مستقيمة و</a:t>
            </a:r>
            <a:r>
              <a:rPr lang="ar-SA" dirty="0" smtClean="0"/>
              <a:t>عقل </a:t>
            </a:r>
            <a:r>
              <a:rPr lang="ar-SA" dirty="0"/>
              <a:t>وروحٍ </a:t>
            </a:r>
            <a:r>
              <a:rPr lang="ar-SA" dirty="0" smtClean="0"/>
              <a:t>وإرادة</a:t>
            </a:r>
            <a:r>
              <a:rPr lang="ar-IQ" dirty="0" smtClean="0"/>
              <a:t> وحب وفرح وسرور</a:t>
            </a:r>
            <a:r>
              <a:rPr lang="ar-SA" dirty="0" smtClean="0"/>
              <a:t>؟! </a:t>
            </a:r>
            <a:endParaRPr lang="ar-IQ" dirty="0"/>
          </a:p>
          <a:p>
            <a:pPr marL="0" indent="0">
              <a:buNone/>
            </a:pP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3888432" cy="35010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3068960"/>
            <a:ext cx="4320480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7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just"/>
            <a:r>
              <a:rPr lang="ar-SA" dirty="0" smtClean="0"/>
              <a:t>هل خ</a:t>
            </a:r>
            <a:r>
              <a:rPr lang="ar-IQ" dirty="0" smtClean="0"/>
              <a:t>ُ</a:t>
            </a:r>
            <a:r>
              <a:rPr lang="ar-SA" dirty="0" smtClean="0"/>
              <a:t>لقت </a:t>
            </a:r>
            <a:r>
              <a:rPr lang="ar-SA" dirty="0"/>
              <a:t>لمجرد </a:t>
            </a:r>
            <a:r>
              <a:rPr lang="ar-IQ" dirty="0" smtClean="0"/>
              <a:t>التلذذ ب</a:t>
            </a:r>
            <a:r>
              <a:rPr lang="ar-SA" dirty="0" smtClean="0"/>
              <a:t>الطعام والشراب</a:t>
            </a:r>
            <a:r>
              <a:rPr lang="ar-IQ" dirty="0" smtClean="0"/>
              <a:t>،</a:t>
            </a:r>
            <a:r>
              <a:rPr lang="ar-SA" dirty="0" smtClean="0"/>
              <a:t> </a:t>
            </a:r>
            <a:r>
              <a:rPr lang="ar-IQ" dirty="0" smtClean="0"/>
              <a:t>والقيام بال</a:t>
            </a:r>
            <a:r>
              <a:rPr lang="ar-SA" dirty="0" smtClean="0"/>
              <a:t>لهو واللعب</a:t>
            </a:r>
            <a:r>
              <a:rPr lang="ar-IQ" dirty="0" smtClean="0"/>
              <a:t>، والأخذ براحة النوم</a:t>
            </a:r>
            <a:r>
              <a:rPr lang="ar-SA" dirty="0" smtClean="0"/>
              <a:t>؟</a:t>
            </a:r>
            <a:endParaRPr lang="ar-IQ" dirty="0" smtClean="0"/>
          </a:p>
          <a:p>
            <a:pPr marL="0" indent="0" algn="just">
              <a:buNone/>
            </a:pPr>
            <a:r>
              <a:rPr lang="ar-SA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564904"/>
            <a:ext cx="2520279" cy="417646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4"/>
            <a:ext cx="3635896" cy="42930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4" y="2574425"/>
            <a:ext cx="2736305" cy="416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12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just"/>
            <a:r>
              <a:rPr lang="ar-SA" dirty="0"/>
              <a:t>هل خ</a:t>
            </a:r>
            <a:r>
              <a:rPr lang="ar-IQ" dirty="0"/>
              <a:t>ُ</a:t>
            </a:r>
            <a:r>
              <a:rPr lang="ar-SA" dirty="0"/>
              <a:t>لقت </a:t>
            </a:r>
            <a:r>
              <a:rPr lang="ar-IQ" dirty="0"/>
              <a:t>من التراب </a:t>
            </a:r>
            <a:r>
              <a:rPr lang="ar-SA" dirty="0"/>
              <a:t>ل</a:t>
            </a:r>
            <a:r>
              <a:rPr lang="ar-IQ" dirty="0"/>
              <a:t>لمشي </a:t>
            </a:r>
            <a:r>
              <a:rPr lang="ar-SA" dirty="0"/>
              <a:t>فوق التراب، و</a:t>
            </a:r>
            <a:r>
              <a:rPr lang="ar-IQ" dirty="0"/>
              <a:t>الأكل </a:t>
            </a:r>
            <a:r>
              <a:rPr lang="ar-SA" dirty="0"/>
              <a:t>مم</a:t>
            </a:r>
            <a:r>
              <a:rPr lang="ar-IQ" dirty="0"/>
              <a:t>ا</a:t>
            </a:r>
            <a:r>
              <a:rPr lang="ar-SA" dirty="0"/>
              <a:t> يخرج من التراب، ثم </a:t>
            </a:r>
            <a:r>
              <a:rPr lang="ar-IQ" dirty="0" smtClean="0"/>
              <a:t>ت</a:t>
            </a:r>
            <a:r>
              <a:rPr lang="ar-SA" dirty="0" smtClean="0"/>
              <a:t>عود </a:t>
            </a:r>
            <a:r>
              <a:rPr lang="ar-SA" dirty="0"/>
              <a:t>كما </a:t>
            </a:r>
            <a:r>
              <a:rPr lang="ar-SA" dirty="0" smtClean="0"/>
              <a:t>ك</a:t>
            </a:r>
            <a:r>
              <a:rPr lang="ar-IQ" dirty="0" smtClean="0"/>
              <a:t>نت</a:t>
            </a:r>
            <a:r>
              <a:rPr lang="ar-SA" dirty="0" smtClean="0"/>
              <a:t> </a:t>
            </a:r>
            <a:r>
              <a:rPr lang="ar-SA" dirty="0"/>
              <a:t>إلى التراب، وقد ختمت</a:t>
            </a:r>
            <a:r>
              <a:rPr lang="ar-IQ" dirty="0"/>
              <a:t> </a:t>
            </a:r>
            <a:r>
              <a:rPr lang="ar-SA" dirty="0"/>
              <a:t>القصة؟</a:t>
            </a:r>
            <a:r>
              <a:rPr lang="ar-IQ" dirty="0"/>
              <a:t> فلا جزاء على أعماله السيئة أو الحسنة ولا حساب؟!</a:t>
            </a:r>
            <a:endParaRPr lang="en-US" dirty="0"/>
          </a:p>
          <a:p>
            <a:pPr marL="0" indent="0">
              <a:buNone/>
            </a:pPr>
            <a:endParaRPr lang="ar-IQ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96" y="2348880"/>
            <a:ext cx="3810000" cy="4509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704" y="2348880"/>
            <a:ext cx="5361296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97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237312"/>
          </a:xfrm>
        </p:spPr>
        <p:txBody>
          <a:bodyPr/>
          <a:lstStyle/>
          <a:p>
            <a:pPr algn="just"/>
            <a:r>
              <a:rPr lang="ar-SA" dirty="0"/>
              <a:t>هل </a:t>
            </a:r>
            <a:r>
              <a:rPr lang="ar-IQ" dirty="0" smtClean="0"/>
              <a:t>الحياة عبارة عن </a:t>
            </a:r>
            <a:r>
              <a:rPr lang="ar-SA" dirty="0" smtClean="0"/>
              <a:t>أرحام </a:t>
            </a:r>
            <a:r>
              <a:rPr lang="ar-SA" dirty="0"/>
              <a:t>تدفع </a:t>
            </a:r>
            <a:r>
              <a:rPr lang="ar-IQ" dirty="0" smtClean="0"/>
              <a:t>و</a:t>
            </a:r>
            <a:r>
              <a:rPr lang="ar-SA" dirty="0" smtClean="0"/>
              <a:t>أرض </a:t>
            </a:r>
            <a:r>
              <a:rPr lang="ar-SA" dirty="0"/>
              <a:t>تبلع، </a:t>
            </a:r>
            <a:r>
              <a:rPr lang="ar-SA" dirty="0" smtClean="0"/>
              <a:t>و</a:t>
            </a:r>
            <a:r>
              <a:rPr lang="ar-IQ" dirty="0" smtClean="0"/>
              <a:t>هي النهاية</a:t>
            </a:r>
            <a:r>
              <a:rPr lang="ar-SA" dirty="0" smtClean="0"/>
              <a:t>؟! </a:t>
            </a:r>
            <a:endParaRPr lang="en-US" dirty="0"/>
          </a:p>
          <a:p>
            <a:pPr marL="0" indent="0">
              <a:buNone/>
            </a:pP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5004048" cy="4077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780928"/>
            <a:ext cx="4139952" cy="40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ar-IQ" dirty="0" smtClean="0"/>
          </a:p>
          <a:p>
            <a:endParaRPr lang="ar-IQ" dirty="0"/>
          </a:p>
        </p:txBody>
      </p:sp>
      <p:sp>
        <p:nvSpPr>
          <p:cNvPr id="4" name="Rounded Rectangle 3"/>
          <p:cNvSpPr/>
          <p:nvPr/>
        </p:nvSpPr>
        <p:spPr>
          <a:xfrm>
            <a:off x="683568" y="836712"/>
            <a:ext cx="7848872" cy="22825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600" dirty="0"/>
              <a:t>ويأتي </a:t>
            </a:r>
            <a:r>
              <a:rPr lang="ar-IQ" sz="3600" dirty="0" smtClean="0"/>
              <a:t>هنا</a:t>
            </a:r>
            <a:r>
              <a:rPr lang="ar-SA" sz="3600" dirty="0" smtClean="0"/>
              <a:t> </a:t>
            </a:r>
            <a:r>
              <a:rPr lang="ar-SA" sz="3600" dirty="0"/>
              <a:t>السؤالُ الأهمُّ،</a:t>
            </a:r>
            <a:r>
              <a:rPr lang="ar-IQ" sz="3600" dirty="0"/>
              <a:t> </a:t>
            </a:r>
            <a:r>
              <a:rPr lang="ar-SA" sz="3600" dirty="0"/>
              <a:t>ما الحكمة من </a:t>
            </a:r>
            <a:r>
              <a:rPr lang="ar-IQ" sz="3600" dirty="0"/>
              <a:t>خلق</a:t>
            </a:r>
            <a:r>
              <a:rPr lang="ar-SA" sz="3600" dirty="0"/>
              <a:t> الإنسان؟؟!! </a:t>
            </a:r>
            <a:endParaRPr lang="ar-IQ" sz="3600" dirty="0"/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90497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 algn="just">
              <a:buNone/>
            </a:pPr>
            <a:endParaRPr lang="ar-IQ" sz="3600" b="1" dirty="0" smtClean="0"/>
          </a:p>
          <a:p>
            <a:pPr marL="0" indent="0" algn="just">
              <a:buNone/>
            </a:pPr>
            <a:endParaRPr lang="ar-IQ" sz="3600" b="1" dirty="0"/>
          </a:p>
          <a:p>
            <a:pPr marL="0" indent="0" algn="just">
              <a:buNone/>
            </a:pPr>
            <a:endParaRPr lang="ar-IQ" dirty="0">
              <a:cs typeface="+mj-cs"/>
            </a:endParaRPr>
          </a:p>
          <a:p>
            <a:pPr marL="0" indent="0" algn="just">
              <a:buNone/>
            </a:pPr>
            <a:endParaRPr lang="ar-IQ" dirty="0">
              <a:cs typeface="+mj-cs"/>
            </a:endParaRPr>
          </a:p>
          <a:p>
            <a:pPr marL="0" indent="0" algn="just">
              <a:buNone/>
            </a:pPr>
            <a:endParaRPr lang="ar-IQ" dirty="0" smtClean="0">
              <a:cs typeface="+mj-cs"/>
            </a:endParaRPr>
          </a:p>
          <a:p>
            <a:pPr marL="0" indent="0" algn="just">
              <a:buNone/>
            </a:pPr>
            <a:endParaRPr lang="ar-IQ" dirty="0">
              <a:cs typeface="+mj-cs"/>
            </a:endParaRPr>
          </a:p>
          <a:p>
            <a:pPr marL="0" indent="0" algn="just">
              <a:buNone/>
            </a:pPr>
            <a:endParaRPr lang="ar-IQ" dirty="0" smtClean="0">
              <a:cs typeface="+mj-cs"/>
            </a:endParaRPr>
          </a:p>
          <a:p>
            <a:pPr marL="0" indent="0" algn="just">
              <a:buNone/>
            </a:pPr>
            <a:endParaRPr lang="ar-IQ" dirty="0">
              <a:cs typeface="+mj-cs"/>
            </a:endParaRPr>
          </a:p>
        </p:txBody>
      </p:sp>
      <p:sp>
        <p:nvSpPr>
          <p:cNvPr id="2" name="Oval 1"/>
          <p:cNvSpPr/>
          <p:nvPr/>
        </p:nvSpPr>
        <p:spPr>
          <a:xfrm>
            <a:off x="611560" y="0"/>
            <a:ext cx="8042184" cy="16288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b="1" dirty="0"/>
              <a:t>خلق الإنسان لهدفين عظيمين:</a:t>
            </a:r>
          </a:p>
          <a:p>
            <a:pPr algn="ctr"/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80" y="3689649"/>
            <a:ext cx="3552186" cy="24889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081" y="1628800"/>
            <a:ext cx="3552187" cy="2060848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509492" y="3689649"/>
            <a:ext cx="5634507" cy="276368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3200" dirty="0" smtClean="0"/>
              <a:t>2. لعبادة </a:t>
            </a:r>
            <a:r>
              <a:rPr lang="ar-IQ" sz="3200" dirty="0"/>
              <a:t>الله تعالى والذي مفهومها يطلق على كل ما يحبه الله تعالى ويرضاه من الأعمال سواءًا تعلق بأعمال الدنيا أو الدين.</a:t>
            </a:r>
          </a:p>
          <a:p>
            <a:pPr algn="ctr"/>
            <a:endParaRPr lang="ar-IQ" dirty="0"/>
          </a:p>
        </p:txBody>
      </p:sp>
      <p:sp>
        <p:nvSpPr>
          <p:cNvPr id="11" name="Flowchart: Preparation 10"/>
          <p:cNvSpPr/>
          <p:nvPr/>
        </p:nvSpPr>
        <p:spPr>
          <a:xfrm>
            <a:off x="3527106" y="1628800"/>
            <a:ext cx="5616894" cy="2060848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3200" dirty="0"/>
              <a:t>1. لعمارة الأرض ونبت بذر العيش فيها فهو خليفة الله في الأرض.</a:t>
            </a:r>
          </a:p>
        </p:txBody>
      </p:sp>
    </p:spTree>
    <p:extLst>
      <p:ext uri="{BB962C8B-B14F-4D97-AF65-F5344CB8AC3E}">
        <p14:creationId xmlns:p14="http://schemas.microsoft.com/office/powerpoint/2010/main" val="381450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n Arrow 4"/>
          <p:cNvSpPr/>
          <p:nvPr/>
        </p:nvSpPr>
        <p:spPr>
          <a:xfrm>
            <a:off x="611560" y="764704"/>
            <a:ext cx="7992888" cy="1755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200" dirty="0"/>
              <a:t>وإلى أين الرجوع والمصير؟</a:t>
            </a:r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4576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ar-IQ" dirty="0" smtClean="0"/>
              <a:t>	سوف نتطرق في هذه المحاضرة إلى موضوع من أخطر وأهم المواضيع المتعلقة بالإنسان؛ من حيثية بيان حقيقة الإنسان في الوجود، </a:t>
            </a:r>
            <a:r>
              <a:rPr lang="ar-IQ" dirty="0"/>
              <a:t>وكشف </a:t>
            </a:r>
            <a:r>
              <a:rPr lang="ar-IQ" dirty="0" smtClean="0"/>
              <a:t>الغطاء عما يؤول إليه بعد الموت، والذي يتحتم له معرفة كنه وجوده في الدنيا، والهدف الذي من أجله خُلق؟</a:t>
            </a:r>
            <a:endParaRPr lang="ar-IQ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7032"/>
            <a:ext cx="5940152" cy="3140968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467544" y="260649"/>
            <a:ext cx="8280920" cy="1296144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تمهيد</a:t>
            </a:r>
            <a:endParaRPr lang="ar-IQ" sz="6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71676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Merge 3"/>
          <p:cNvSpPr/>
          <p:nvPr/>
        </p:nvSpPr>
        <p:spPr>
          <a:xfrm>
            <a:off x="323528" y="332656"/>
            <a:ext cx="8352928" cy="1008112"/>
          </a:xfrm>
          <a:prstGeom prst="flowChartMerg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IQ" sz="3200" dirty="0" smtClean="0"/>
          </a:p>
          <a:p>
            <a:pPr algn="ctr"/>
            <a:r>
              <a:rPr lang="ar-SA" sz="3200" dirty="0" smtClean="0"/>
              <a:t>مردَّنا </a:t>
            </a:r>
            <a:r>
              <a:rPr lang="ar-SA" sz="3200" dirty="0"/>
              <a:t>إلى الله</a:t>
            </a:r>
            <a:r>
              <a:rPr lang="ar-IQ" sz="3200" dirty="0">
                <a:cs typeface="+mj-cs"/>
              </a:rPr>
              <a:t> وإليه المصير.</a:t>
            </a:r>
          </a:p>
          <a:p>
            <a:pPr algn="ctr"/>
            <a:endParaRPr lang="ar-IQ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ar-IQ" dirty="0"/>
              <a:t>قال تعالى: (وَلَئِنْ مُتُّمْ أَوْ قُتِلْتُمْ لَإِلَى اللَّهِ تُحْشَرُونَ) </a:t>
            </a:r>
            <a:r>
              <a:rPr lang="ar-IQ" sz="2400" dirty="0"/>
              <a:t>آل عمران: 158</a:t>
            </a:r>
            <a:r>
              <a:rPr lang="ar-IQ" dirty="0"/>
              <a:t>، </a:t>
            </a:r>
          </a:p>
          <a:p>
            <a:pPr marL="0" indent="0" algn="just">
              <a:buNone/>
            </a:pPr>
            <a:r>
              <a:rPr lang="ar-IQ" dirty="0"/>
              <a:t>وقال جل وعلا: (مِنْهَا خَلَقْنَاكُمْ وَفِيهَا نُعِيدُكُمْ وَمِنْهَا نُخْرِجُكُمْ تَارَةً أُخْرَىٰ) </a:t>
            </a:r>
            <a:r>
              <a:rPr lang="ar-IQ" sz="2400" dirty="0"/>
              <a:t>طه: 55. 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1963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525344"/>
          </a:xfrm>
        </p:spPr>
        <p:txBody>
          <a:bodyPr/>
          <a:lstStyle/>
          <a:p>
            <a:pPr marL="0" indent="0" algn="just">
              <a:buNone/>
            </a:pPr>
            <a:r>
              <a:rPr lang="ar-IQ" dirty="0" smtClean="0"/>
              <a:t>	</a:t>
            </a:r>
            <a:r>
              <a:rPr lang="ar-SA" dirty="0" smtClean="0"/>
              <a:t>وبعد </a:t>
            </a:r>
            <a:r>
              <a:rPr lang="ar-SA" dirty="0"/>
              <a:t>الموت </a:t>
            </a:r>
            <a:r>
              <a:rPr lang="ar-SA" dirty="0" smtClean="0"/>
              <a:t>حياة</a:t>
            </a:r>
            <a:r>
              <a:rPr lang="ar-IQ" dirty="0" smtClean="0"/>
              <a:t>، وسوف يحاسب الإنسان على إيمانه وعلى أعماله؛ إن خيرًا فخير وزيادة وإن شرًا فلا يجزى إلا مثله. </a:t>
            </a:r>
            <a:r>
              <a:rPr lang="ar-SA" dirty="0" smtClean="0"/>
              <a:t>قال </a:t>
            </a:r>
            <a:r>
              <a:rPr lang="ar-SA" dirty="0"/>
              <a:t>تعالى: </a:t>
            </a:r>
            <a:r>
              <a:rPr lang="ar-SA" dirty="0" smtClean="0"/>
              <a:t>(</a:t>
            </a:r>
            <a:r>
              <a:rPr lang="ar-IQ" dirty="0" smtClean="0"/>
              <a:t>... </a:t>
            </a:r>
            <a:r>
              <a:rPr lang="ar-SA" dirty="0" smtClean="0"/>
              <a:t>وَخَلَقَ </a:t>
            </a:r>
            <a:r>
              <a:rPr lang="ar-SA" dirty="0"/>
              <a:t>اللَّهُ السَّمَوَاتِ وَالأَرْضَ بِالْحَقِّ وَلِتُجْزَى كُلُّ نَفْسٍ بِمَا كَسَبَتْ وَهُمْ لا يُظْلَمُونَ) </a:t>
            </a:r>
            <a:r>
              <a:rPr lang="ar-SA" sz="2400" dirty="0"/>
              <a:t>الجاثية: 21- 22</a:t>
            </a:r>
            <a:r>
              <a:rPr lang="ar-IQ" sz="2400" dirty="0" smtClean="0"/>
              <a:t>.</a:t>
            </a:r>
          </a:p>
          <a:p>
            <a:pPr marL="0" indent="0" algn="just">
              <a:buNone/>
            </a:pPr>
            <a:r>
              <a:rPr lang="ar-IQ" dirty="0"/>
              <a:t>وقال </a:t>
            </a:r>
            <a:r>
              <a:rPr lang="ar-IQ" dirty="0" smtClean="0"/>
              <a:t>عز</a:t>
            </a:r>
            <a:r>
              <a:rPr lang="ar-SA" dirty="0" smtClean="0"/>
              <a:t> </a:t>
            </a:r>
            <a:r>
              <a:rPr lang="ar-IQ" dirty="0" smtClean="0"/>
              <a:t>وجل</a:t>
            </a:r>
            <a:r>
              <a:rPr lang="ar-IQ" dirty="0"/>
              <a:t>: (الَّذِينَ كَفَرُوا لَهُمْ عَذَابٌ شَدِيدٌ ۖ وَالَّذِينَ آمَنُوا وَعَمِلُوا الصَّالِحَاتِ لَهُمْ مَغْفِرَةٌ وَأَجْرٌ كَبِير) </a:t>
            </a:r>
            <a:r>
              <a:rPr lang="ar-IQ" sz="2400" dirty="0" smtClean="0"/>
              <a:t>فاطر: 7.</a:t>
            </a:r>
            <a:endParaRPr lang="ar-IQ" sz="2400" dirty="0"/>
          </a:p>
          <a:p>
            <a:endParaRPr lang="ar-IQ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9144000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0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597352"/>
          </a:xfrm>
        </p:spPr>
        <p:txBody>
          <a:bodyPr/>
          <a:lstStyle/>
          <a:p>
            <a:pPr marL="0" indent="0" algn="ctr">
              <a:buNone/>
            </a:pPr>
            <a:r>
              <a:rPr lang="ar-IQ" sz="4000" b="1" dirty="0">
                <a:solidFill>
                  <a:srgbClr val="C00000"/>
                </a:solidFill>
              </a:rPr>
              <a:t>الخلاصة</a:t>
            </a:r>
          </a:p>
          <a:p>
            <a:pPr marL="0" indent="0" algn="just">
              <a:buNone/>
            </a:pPr>
            <a:r>
              <a:rPr lang="ar-IQ" dirty="0"/>
              <a:t>	</a:t>
            </a:r>
            <a:r>
              <a:rPr lang="ar-IQ" dirty="0" smtClean="0"/>
              <a:t>ظاهرٌ </a:t>
            </a:r>
            <a:r>
              <a:rPr lang="ar-IQ" dirty="0"/>
              <a:t>أن الإنسان لم يخلق عبثًا وسدًا، بل </a:t>
            </a:r>
            <a:r>
              <a:rPr lang="ar-IQ" dirty="0" smtClean="0"/>
              <a:t>خلقه </a:t>
            </a:r>
            <a:r>
              <a:rPr lang="ar-IQ" dirty="0"/>
              <a:t>الله لأجل هدف </a:t>
            </a:r>
            <a:r>
              <a:rPr lang="ar-IQ" dirty="0" smtClean="0"/>
              <a:t>سامٍ؛ </a:t>
            </a:r>
            <a:r>
              <a:rPr lang="ar-IQ" dirty="0"/>
              <a:t>وهو عمارة الأرض ونشر الحياة والسعادة </a:t>
            </a:r>
            <a:r>
              <a:rPr lang="ar-IQ" dirty="0" smtClean="0"/>
              <a:t>فيها </a:t>
            </a:r>
            <a:r>
              <a:rPr lang="ar-IQ" dirty="0"/>
              <a:t>وشكر الله تعالى على ما أنعم عليه من الجمال والحياة والصحة والأكل والشرب، وشكره يكمن في خضوعه له وعبادته، فينال السعادة الأبدية في الدنيا </a:t>
            </a:r>
            <a:r>
              <a:rPr lang="ar-IQ" dirty="0" smtClean="0"/>
              <a:t>بال</a:t>
            </a:r>
            <a:r>
              <a:rPr lang="ar-SA" dirty="0" smtClean="0"/>
              <a:t>ا</a:t>
            </a:r>
            <a:r>
              <a:rPr lang="ar-IQ" dirty="0" err="1" smtClean="0"/>
              <a:t>طئمنان</a:t>
            </a:r>
            <a:r>
              <a:rPr lang="ar-IQ" dirty="0" smtClean="0"/>
              <a:t> </a:t>
            </a:r>
            <a:r>
              <a:rPr lang="ar-IQ" dirty="0"/>
              <a:t>النفسي والروحي والحب والفرح والتفائل والنشاط والقوة، وفي الآخرة في النعيم المقيم (جَنَّةٍ عَرْضُهَا السَّمَاوَاتُ وَالْأَرْضُ أُعِدَّتْ لِلْمُتَّقِينَ) </a:t>
            </a:r>
            <a:r>
              <a:rPr lang="ar-IQ" sz="2400" dirty="0"/>
              <a:t>آل عمران: 133.</a:t>
            </a:r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120"/>
            <a:ext cx="4829175" cy="23488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372" y="4509120"/>
            <a:ext cx="4309627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83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15616" y="404664"/>
            <a:ext cx="6768752" cy="136815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600" dirty="0"/>
              <a:t>مع جزيل الشكر والعرفان</a:t>
            </a:r>
          </a:p>
          <a:p>
            <a:pPr algn="ctr"/>
            <a:endParaRPr lang="ar-IQ" dirty="0"/>
          </a:p>
        </p:txBody>
      </p:sp>
      <p:sp>
        <p:nvSpPr>
          <p:cNvPr id="5" name="Down Arrow 4"/>
          <p:cNvSpPr/>
          <p:nvPr/>
        </p:nvSpPr>
        <p:spPr>
          <a:xfrm>
            <a:off x="1262490" y="1772816"/>
            <a:ext cx="6480720" cy="172819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3600" dirty="0"/>
              <a:t>سوباس</a:t>
            </a:r>
          </a:p>
          <a:p>
            <a:pPr algn="ctr"/>
            <a:r>
              <a:rPr lang="en-US" sz="3200" dirty="0"/>
              <a:t>Supas</a:t>
            </a:r>
            <a:endParaRPr lang="ar-IQ" sz="3200" dirty="0"/>
          </a:p>
          <a:p>
            <a:pPr algn="ctr"/>
            <a:endParaRPr lang="ar-IQ" dirty="0"/>
          </a:p>
        </p:txBody>
      </p:sp>
      <p:sp>
        <p:nvSpPr>
          <p:cNvPr id="6" name="Oval 5"/>
          <p:cNvSpPr/>
          <p:nvPr/>
        </p:nvSpPr>
        <p:spPr>
          <a:xfrm>
            <a:off x="1110024" y="3501008"/>
            <a:ext cx="6768752" cy="16344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en-US" sz="3200" b="1" dirty="0" smtClean="0"/>
              <a:t>Thank you</a:t>
            </a:r>
            <a:endParaRPr lang="ar-IQ" sz="3200" b="1" dirty="0"/>
          </a:p>
        </p:txBody>
      </p:sp>
      <p:sp>
        <p:nvSpPr>
          <p:cNvPr id="3" name="Plaque 2"/>
          <p:cNvSpPr/>
          <p:nvPr/>
        </p:nvSpPr>
        <p:spPr>
          <a:xfrm>
            <a:off x="1115616" y="5135488"/>
            <a:ext cx="6768752" cy="1224136"/>
          </a:xfrm>
          <a:prstGeom prst="plaqu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3200" b="1" dirty="0" smtClean="0"/>
              <a:t>والحمد لله رب العالمين والصلاة والسلام على محمد الأمين وآله وصحبه </a:t>
            </a:r>
            <a:r>
              <a:rPr lang="ar-SA" sz="3200" b="1" dirty="0" smtClean="0"/>
              <a:t>أ</a:t>
            </a:r>
            <a:r>
              <a:rPr lang="ar-IQ" sz="3200" b="1" dirty="0" smtClean="0"/>
              <a:t>جمعين</a:t>
            </a:r>
            <a:endParaRPr lang="ar-IQ" sz="3200" b="1" dirty="0"/>
          </a:p>
        </p:txBody>
      </p:sp>
    </p:spTree>
    <p:extLst>
      <p:ext uri="{BB962C8B-B14F-4D97-AF65-F5344CB8AC3E}">
        <p14:creationId xmlns:p14="http://schemas.microsoft.com/office/powerpoint/2010/main" val="275681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IQ" b="1" dirty="0" smtClean="0">
                <a:solidFill>
                  <a:srgbClr val="C00000"/>
                </a:solidFill>
              </a:rPr>
              <a:t>1. تكمن أهداف المحاضرة في النقاط التالية:</a:t>
            </a:r>
          </a:p>
          <a:p>
            <a:r>
              <a:rPr lang="ar-IQ" dirty="0" smtClean="0"/>
              <a:t>تعريف القرآن.</a:t>
            </a:r>
          </a:p>
          <a:p>
            <a:r>
              <a:rPr lang="ar-IQ" dirty="0" smtClean="0"/>
              <a:t>الإنسان في القرآن.</a:t>
            </a:r>
          </a:p>
          <a:p>
            <a:r>
              <a:rPr lang="ar-IQ" dirty="0" smtClean="0"/>
              <a:t>حقيقة وجود الإنسان في القرآن من خلال الأسئلة الآتية: </a:t>
            </a:r>
          </a:p>
          <a:p>
            <a:pPr marL="0" indent="0">
              <a:buNone/>
            </a:pPr>
            <a:r>
              <a:rPr lang="ar-IQ" dirty="0" smtClean="0"/>
              <a:t>أ. من أين؟</a:t>
            </a:r>
          </a:p>
          <a:p>
            <a:pPr marL="0" indent="0">
              <a:buNone/>
            </a:pPr>
            <a:r>
              <a:rPr lang="ar-IQ" dirty="0" smtClean="0"/>
              <a:t>ب. </a:t>
            </a:r>
            <a:r>
              <a:rPr lang="ar-IQ" dirty="0"/>
              <a:t>ولماذا؟</a:t>
            </a:r>
          </a:p>
          <a:p>
            <a:pPr marL="0" indent="0">
              <a:buNone/>
            </a:pPr>
            <a:r>
              <a:rPr lang="ar-IQ" dirty="0" smtClean="0"/>
              <a:t>ج. </a:t>
            </a:r>
            <a:r>
              <a:rPr lang="ar-IQ" dirty="0"/>
              <a:t>وإلى أين؟</a:t>
            </a:r>
          </a:p>
          <a:p>
            <a:pPr marL="0" indent="0">
              <a:buNone/>
            </a:pPr>
            <a:endParaRPr lang="ar-IQ" dirty="0"/>
          </a:p>
        </p:txBody>
      </p:sp>
      <p:sp>
        <p:nvSpPr>
          <p:cNvPr id="6" name="Folded Corner 5"/>
          <p:cNvSpPr/>
          <p:nvPr/>
        </p:nvSpPr>
        <p:spPr>
          <a:xfrm>
            <a:off x="2195736" y="280835"/>
            <a:ext cx="4896544" cy="1224136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5400" b="1" dirty="0" smtClean="0"/>
              <a:t>أهداف المحاضرة</a:t>
            </a:r>
            <a:endParaRPr lang="ar-IQ" sz="5400" b="1" dirty="0"/>
          </a:p>
        </p:txBody>
      </p:sp>
    </p:spTree>
    <p:extLst>
      <p:ext uri="{BB962C8B-B14F-4D97-AF65-F5344CB8AC3E}">
        <p14:creationId xmlns:p14="http://schemas.microsoft.com/office/powerpoint/2010/main" val="261792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ar-IQ" dirty="0" smtClean="0">
              <a:solidFill>
                <a:schemeClr val="dk1"/>
              </a:solidFill>
              <a:cs typeface="+mj-cs"/>
            </a:endParaRPr>
          </a:p>
          <a:p>
            <a:pPr marL="0" indent="0" algn="just">
              <a:buNone/>
            </a:pPr>
            <a:endParaRPr lang="ar-IQ" dirty="0" smtClean="0">
              <a:solidFill>
                <a:schemeClr val="dk1"/>
              </a:solidFill>
              <a:cs typeface="+mj-cs"/>
            </a:endParaRPr>
          </a:p>
          <a:p>
            <a:pPr marL="0" indent="0" algn="just">
              <a:buNone/>
            </a:pPr>
            <a:endParaRPr lang="ar-IQ" dirty="0" smtClean="0">
              <a:solidFill>
                <a:schemeClr val="dk1"/>
              </a:solidFill>
              <a:cs typeface="+mj-cs"/>
            </a:endParaRP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هو </a:t>
            </a:r>
            <a:r>
              <a:rPr lang="ar-IQ" dirty="0">
                <a:solidFill>
                  <a:schemeClr val="dk1"/>
                </a:solidFill>
                <a:cs typeface="+mj-cs"/>
              </a:rPr>
              <a:t>كلام الله المنزل على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محمد -صَلَّى اللهُ عَلَيْهِ وَسَلَّم- والمتعبد بتلاوته، المعجز بلفظه، والمنقول </a:t>
            </a:r>
            <a:r>
              <a:rPr lang="ar-IQ" dirty="0">
                <a:solidFill>
                  <a:schemeClr val="dk1"/>
                </a:solidFill>
                <a:cs typeface="+mj-cs"/>
              </a:rPr>
              <a:t>إلينا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بالتواتر، </a:t>
            </a:r>
            <a:r>
              <a:rPr lang="ar-IQ" dirty="0">
                <a:solidFill>
                  <a:schemeClr val="dk1"/>
                </a:solidFill>
                <a:cs typeface="+mj-cs"/>
              </a:rPr>
              <a:t>المبدوء بسورة الفاتحة المختوم بسورة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الناس.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عدد أجزاء القرآن الكريم 30. 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عدد </a:t>
            </a:r>
            <a:r>
              <a:rPr lang="ar-IQ" dirty="0">
                <a:solidFill>
                  <a:schemeClr val="dk1"/>
                </a:solidFill>
                <a:cs typeface="+mj-cs"/>
              </a:rPr>
              <a:t>سور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القرآن الكريم 114.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عدد </a:t>
            </a:r>
            <a:r>
              <a:rPr lang="ar-IQ" dirty="0">
                <a:solidFill>
                  <a:schemeClr val="dk1"/>
                </a:solidFill>
                <a:cs typeface="+mj-cs"/>
              </a:rPr>
              <a:t>آيات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القرآن </a:t>
            </a:r>
            <a:r>
              <a:rPr lang="ar-IQ" dirty="0">
                <a:solidFill>
                  <a:schemeClr val="dk1"/>
                </a:solidFill>
                <a:cs typeface="+mj-cs"/>
              </a:rPr>
              <a:t>6236 </a:t>
            </a:r>
            <a:r>
              <a:rPr lang="ar-IQ" dirty="0" smtClean="0">
                <a:solidFill>
                  <a:schemeClr val="dk1"/>
                </a:solidFill>
                <a:cs typeface="+mj-cs"/>
              </a:rPr>
              <a:t>آية. 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أطول سورة، البقرة 286 آية. 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أقصر سورة، الكوثر 3 آيات. </a:t>
            </a:r>
          </a:p>
          <a:p>
            <a:pPr marL="0" indent="0" algn="just">
              <a:buNone/>
            </a:pPr>
            <a:r>
              <a:rPr lang="ar-IQ" dirty="0" smtClean="0">
                <a:solidFill>
                  <a:schemeClr val="dk1"/>
                </a:solidFill>
                <a:cs typeface="+mj-cs"/>
              </a:rPr>
              <a:t>أطول آية، الدين في البقرة.</a:t>
            </a:r>
            <a:endParaRPr lang="ar-IQ" dirty="0">
              <a:solidFill>
                <a:schemeClr val="dk1"/>
              </a:solidFill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4944"/>
            <a:ext cx="5148064" cy="3933056"/>
          </a:xfrm>
          <a:prstGeom prst="rect">
            <a:avLst/>
          </a:prstGeom>
        </p:spPr>
      </p:pic>
      <p:sp>
        <p:nvSpPr>
          <p:cNvPr id="2" name="Down Arrow Callout 1"/>
          <p:cNvSpPr/>
          <p:nvPr/>
        </p:nvSpPr>
        <p:spPr>
          <a:xfrm>
            <a:off x="827584" y="101440"/>
            <a:ext cx="6696744" cy="1671376"/>
          </a:xfrm>
          <a:prstGeom prst="downArrow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IQ" sz="3600" b="1" dirty="0">
              <a:solidFill>
                <a:schemeClr val="dk1"/>
              </a:solidFill>
              <a:latin typeface="+mj-lt"/>
              <a:cs typeface="Rebar -A- Binar" pitchFamily="2" charset="-78"/>
            </a:endParaRPr>
          </a:p>
          <a:p>
            <a:pPr algn="ctr"/>
            <a:r>
              <a:rPr lang="ar-SA" sz="4800" b="1" dirty="0">
                <a:latin typeface="+mj-lt"/>
                <a:cs typeface="Rebar -A- Binar" pitchFamily="2" charset="-78"/>
              </a:rPr>
              <a:t>ا</a:t>
            </a:r>
            <a:r>
              <a:rPr lang="ar-IQ" sz="4800" b="1" dirty="0" smtClean="0">
                <a:solidFill>
                  <a:schemeClr val="dk1"/>
                </a:solidFill>
                <a:latin typeface="+mj-lt"/>
                <a:cs typeface="Rebar -A- Binar" pitchFamily="2" charset="-78"/>
              </a:rPr>
              <a:t>لْقُرْآنُ الْكَرِيْم</a:t>
            </a:r>
            <a:endParaRPr lang="ar-IQ" sz="4800" b="1" dirty="0">
              <a:solidFill>
                <a:schemeClr val="dk1"/>
              </a:solidFill>
              <a:latin typeface="+mj-lt"/>
              <a:cs typeface="Rebar -A- Binar" pitchFamily="2" charset="-78"/>
            </a:endParaRPr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4012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0"/>
            <a:ext cx="8640960" cy="6857999"/>
          </a:xfrm>
        </p:spPr>
        <p:txBody>
          <a:bodyPr/>
          <a:lstStyle/>
          <a:p>
            <a:pPr marL="0" indent="0" algn="just">
              <a:buNone/>
            </a:pPr>
            <a:r>
              <a:rPr lang="ar-IQ" dirty="0" smtClean="0">
                <a:cs typeface="+mj-cs"/>
              </a:rPr>
              <a:t>	</a:t>
            </a:r>
          </a:p>
          <a:p>
            <a:pPr marL="0" indent="0" algn="just">
              <a:buNone/>
            </a:pPr>
            <a:r>
              <a:rPr lang="ar-IQ" dirty="0">
                <a:cs typeface="+mj-cs"/>
              </a:rPr>
              <a:t>	</a:t>
            </a:r>
            <a:endParaRPr lang="ar-IQ" dirty="0" smtClean="0">
              <a:cs typeface="+mj-cs"/>
            </a:endParaRPr>
          </a:p>
          <a:p>
            <a:pPr marL="0" indent="0" algn="just">
              <a:buNone/>
            </a:pPr>
            <a:endParaRPr lang="ar-IQ" dirty="0" smtClean="0">
              <a:cs typeface="+mj-cs"/>
            </a:endParaRPr>
          </a:p>
          <a:p>
            <a:pPr marL="0" indent="0" algn="just">
              <a:buNone/>
            </a:pPr>
            <a:r>
              <a:rPr lang="ar-IQ" dirty="0">
                <a:cs typeface="+mj-cs"/>
              </a:rPr>
              <a:t>	</a:t>
            </a:r>
            <a:r>
              <a:rPr lang="ar-IQ" dirty="0" smtClean="0">
                <a:cs typeface="+mj-cs"/>
              </a:rPr>
              <a:t>لقد </a:t>
            </a:r>
            <a:r>
              <a:rPr lang="ar-IQ" dirty="0">
                <a:cs typeface="+mj-cs"/>
              </a:rPr>
              <a:t>أولى كتاب الله تعالى بالإنسان وفق ثنائي </a:t>
            </a:r>
            <a:r>
              <a:rPr lang="ar-IQ" dirty="0" smtClean="0">
                <a:cs typeface="+mj-cs"/>
              </a:rPr>
              <a:t>حقيقة؟ </a:t>
            </a:r>
            <a:r>
              <a:rPr lang="ar-IQ" dirty="0">
                <a:cs typeface="+mj-cs"/>
              </a:rPr>
              <a:t>تعلق الكتاب </a:t>
            </a:r>
            <a:r>
              <a:rPr lang="ar-IQ" dirty="0" smtClean="0">
                <a:cs typeface="+mj-cs"/>
              </a:rPr>
              <a:t>به؛ على أنه منهج </a:t>
            </a:r>
            <a:r>
              <a:rPr lang="ar-IQ" dirty="0">
                <a:cs typeface="+mj-cs"/>
              </a:rPr>
              <a:t>حياة، </a:t>
            </a:r>
            <a:r>
              <a:rPr lang="ar-IQ" dirty="0" smtClean="0">
                <a:cs typeface="+mj-cs"/>
              </a:rPr>
              <a:t>وتعلقه به أنه موضوع حديثه واهتمامه. فمن جوانب؛  كونه موضوع حديث واهتمام كتاب الله: </a:t>
            </a:r>
            <a:endParaRPr lang="ar-IQ" dirty="0">
              <a:cs typeface="+mj-cs"/>
            </a:endParaRPr>
          </a:p>
          <a:p>
            <a:pPr algn="just"/>
            <a:r>
              <a:rPr lang="ar-IQ" dirty="0" smtClean="0">
                <a:cs typeface="+mj-cs"/>
              </a:rPr>
              <a:t>أن له </a:t>
            </a:r>
            <a:r>
              <a:rPr lang="ar-IQ" dirty="0">
                <a:cs typeface="+mj-cs"/>
              </a:rPr>
              <a:t>قيمة عليا في القرآن </a:t>
            </a:r>
            <a:r>
              <a:rPr lang="ar-IQ" dirty="0" smtClean="0">
                <a:cs typeface="+mj-cs"/>
              </a:rPr>
              <a:t>فهو خليفة </a:t>
            </a:r>
            <a:r>
              <a:rPr lang="ar-IQ" dirty="0">
                <a:cs typeface="+mj-cs"/>
              </a:rPr>
              <a:t>الله في الأرض، </a:t>
            </a:r>
            <a:r>
              <a:rPr lang="ar-IQ" dirty="0"/>
              <a:t>﴿</a:t>
            </a:r>
            <a:r>
              <a:rPr lang="ar-IQ" dirty="0" smtClean="0">
                <a:cs typeface="+mj-cs"/>
              </a:rPr>
              <a:t>وَإِذْ </a:t>
            </a:r>
            <a:r>
              <a:rPr lang="ar-IQ" dirty="0">
                <a:cs typeface="+mj-cs"/>
              </a:rPr>
              <a:t>قَالَ رَبُّكَ لِلْمَلَائِكَةِ إِنِّي جَاعِلٌ فِي الْأَرْضِ </a:t>
            </a:r>
            <a:r>
              <a:rPr lang="ar-IQ" dirty="0" smtClean="0">
                <a:cs typeface="+mj-cs"/>
              </a:rPr>
              <a:t>خَلِيفَةً</a:t>
            </a:r>
            <a:r>
              <a:rPr lang="ar-SA" dirty="0"/>
              <a:t>﴾</a:t>
            </a:r>
            <a:r>
              <a:rPr lang="ar-IQ" dirty="0" smtClean="0">
                <a:cs typeface="+mj-cs"/>
              </a:rPr>
              <a:t> </a:t>
            </a:r>
            <a:r>
              <a:rPr lang="ar-IQ" sz="2000" dirty="0" smtClean="0">
                <a:cs typeface="+mj-cs"/>
              </a:rPr>
              <a:t>البقرة: 30. </a:t>
            </a:r>
          </a:p>
          <a:p>
            <a:pPr marL="0" indent="0" algn="just">
              <a:buNone/>
            </a:pPr>
            <a:endParaRPr lang="ar-IQ" b="1" dirty="0"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65104"/>
            <a:ext cx="4788024" cy="2492896"/>
          </a:xfrm>
          <a:prstGeom prst="rect">
            <a:avLst/>
          </a:prstGeom>
        </p:spPr>
      </p:pic>
      <p:sp>
        <p:nvSpPr>
          <p:cNvPr id="2" name="Flowchart: Multidocument 1"/>
          <p:cNvSpPr/>
          <p:nvPr/>
        </p:nvSpPr>
        <p:spPr>
          <a:xfrm>
            <a:off x="1765510" y="0"/>
            <a:ext cx="5760640" cy="1484784"/>
          </a:xfrm>
          <a:prstGeom prst="flowChartMulti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4400" b="1" dirty="0">
                <a:cs typeface="+mj-cs"/>
              </a:rPr>
              <a:t>الإنسان في </a:t>
            </a:r>
            <a:r>
              <a:rPr lang="ar-IQ" sz="4400" b="1" dirty="0" smtClean="0">
                <a:cs typeface="+mj-cs"/>
              </a:rPr>
              <a:t>القر</a:t>
            </a:r>
            <a:r>
              <a:rPr lang="ar-SA" sz="4400" b="1" dirty="0" smtClean="0">
                <a:cs typeface="+mj-cs"/>
              </a:rPr>
              <a:t>آ</a:t>
            </a:r>
            <a:r>
              <a:rPr lang="ar-IQ" sz="4400" b="1" dirty="0" smtClean="0">
                <a:cs typeface="+mj-cs"/>
              </a:rPr>
              <a:t>ن</a:t>
            </a:r>
            <a:endParaRPr lang="ar-IQ" sz="4400" b="1" dirty="0">
              <a:cs typeface="+mj-cs"/>
            </a:endParaRPr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8233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pPr marL="0" indent="0" algn="just">
              <a:buNone/>
            </a:pPr>
            <a:endParaRPr lang="ar-IQ" b="1" dirty="0" smtClean="0">
              <a:cs typeface="+mj-cs"/>
            </a:endParaRPr>
          </a:p>
          <a:p>
            <a:pPr algn="just"/>
            <a:r>
              <a:rPr lang="ar-IQ" dirty="0" smtClean="0">
                <a:cs typeface="+mj-cs"/>
              </a:rPr>
              <a:t>والإنسان مكرم عند الله ومفضل على سائر خلقه، </a:t>
            </a:r>
            <a:r>
              <a:rPr lang="ar-IQ" dirty="0"/>
              <a:t>﴿</a:t>
            </a:r>
            <a:r>
              <a:rPr lang="ar-IQ" dirty="0" smtClean="0"/>
              <a:t>وَلَقَدْ </a:t>
            </a:r>
            <a:r>
              <a:rPr lang="ar-IQ" dirty="0"/>
              <a:t>كَرَّمْنَا بَنِي آدَمَ وَحَمَلْنَاهُمْ فِي الْبَرِّ وَالْبَحْرِ وَرَزَقْنَاهُمْ مِنَ الطَّيِّبَاتِ وَفَضَّلْنَاهُمْ عَلَى كَثِيرٍ مِمَّنْ خَلَقْنَا </a:t>
            </a:r>
            <a:r>
              <a:rPr lang="ar-IQ" dirty="0" smtClean="0"/>
              <a:t>تَفْضِيلًا</a:t>
            </a:r>
            <a:r>
              <a:rPr lang="ar-SA" dirty="0" smtClean="0"/>
              <a:t>﴾</a:t>
            </a:r>
            <a:r>
              <a:rPr lang="ar-IQ" dirty="0" smtClean="0"/>
              <a:t> </a:t>
            </a:r>
            <a:r>
              <a:rPr lang="ar-IQ" sz="2000" dirty="0" smtClean="0"/>
              <a:t>الإسراء: 70.</a:t>
            </a:r>
          </a:p>
          <a:p>
            <a:pPr marL="0" indent="0" algn="just">
              <a:buNone/>
            </a:pPr>
            <a:endParaRPr lang="ar-IQ" b="1" dirty="0" smtClean="0"/>
          </a:p>
          <a:p>
            <a:pPr marL="0" indent="0" algn="just">
              <a:buNone/>
            </a:pPr>
            <a:endParaRPr lang="ar-IQ" b="1" dirty="0"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4499992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0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pPr marL="0" indent="0" algn="just">
              <a:buNone/>
            </a:pPr>
            <a:endParaRPr lang="ar-IQ" b="1" dirty="0" smtClean="0">
              <a:cs typeface="+mj-cs"/>
            </a:endParaRPr>
          </a:p>
          <a:p>
            <a:pPr algn="just"/>
            <a:r>
              <a:rPr lang="ar-IQ" dirty="0" smtClean="0">
                <a:cs typeface="+mj-cs"/>
              </a:rPr>
              <a:t>والإنسان من أحسن خلق الله تقويمًا وجمالًا وكمالًا، (</a:t>
            </a:r>
            <a:r>
              <a:rPr lang="ar-IQ" dirty="0"/>
              <a:t>لَقَدْ خَلَقْنَا الْإِنسَانَ فِي أَحْسَنِ </a:t>
            </a:r>
            <a:r>
              <a:rPr lang="ar-IQ" dirty="0" smtClean="0"/>
              <a:t>تَقْوِيمٍ) </a:t>
            </a:r>
            <a:r>
              <a:rPr lang="ar-IQ" sz="2000" dirty="0" smtClean="0"/>
              <a:t>التين: 4.</a:t>
            </a:r>
          </a:p>
          <a:p>
            <a:pPr marL="0" indent="0" algn="just">
              <a:buNone/>
            </a:pPr>
            <a:endParaRPr lang="ar-IQ" b="1" dirty="0" smtClean="0"/>
          </a:p>
          <a:p>
            <a:pPr marL="0" indent="0" algn="just">
              <a:buNone/>
            </a:pPr>
            <a:endParaRPr lang="ar-IQ" b="1" dirty="0"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76872"/>
            <a:ext cx="543609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2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ular Callout 5"/>
          <p:cNvSpPr/>
          <p:nvPr/>
        </p:nvSpPr>
        <p:spPr>
          <a:xfrm>
            <a:off x="2339752" y="260648"/>
            <a:ext cx="4392488" cy="2196824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4000" b="1" dirty="0">
                <a:solidFill>
                  <a:srgbClr val="C00000"/>
                </a:solidFill>
                <a:cs typeface="+mj-cs"/>
              </a:rPr>
              <a:t>حقيقة وجود الإنسان في القرآن من خلال الأسئلة الآتية:</a:t>
            </a:r>
          </a:p>
          <a:p>
            <a:pPr algn="ctr"/>
            <a:endParaRPr lang="ar-IQ" dirty="0"/>
          </a:p>
        </p:txBody>
      </p:sp>
      <p:sp>
        <p:nvSpPr>
          <p:cNvPr id="8" name="Action Button: Help 7">
            <a:hlinkClick r:id="" action="ppaction://noaction" highlightClick="1"/>
          </p:cNvPr>
          <p:cNvSpPr/>
          <p:nvPr/>
        </p:nvSpPr>
        <p:spPr>
          <a:xfrm>
            <a:off x="2339752" y="2924944"/>
            <a:ext cx="4392488" cy="1584176"/>
          </a:xfrm>
          <a:prstGeom prst="actionButtonHelp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IQ" sz="4000" b="1" dirty="0" smtClean="0">
                <a:cs typeface="+mj-cs"/>
              </a:rPr>
              <a:t>من </a:t>
            </a:r>
            <a:r>
              <a:rPr lang="ar-IQ" sz="4000" b="1" dirty="0">
                <a:cs typeface="+mj-cs"/>
              </a:rPr>
              <a:t>أين أتيت؟</a:t>
            </a:r>
          </a:p>
          <a:p>
            <a:pPr algn="ctr"/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43904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just">
              <a:buNone/>
            </a:pPr>
            <a:r>
              <a:rPr lang="ar-IQ" dirty="0" smtClean="0"/>
              <a:t>	أتيت </a:t>
            </a:r>
            <a:r>
              <a:rPr lang="ar-IQ" dirty="0"/>
              <a:t>من عند الله، فهو خالقي ومبدعي وهو موجدي وموهب الحياة لي، قال تعالى: (مِنْهَا خَلَقْنَاكُم...) </a:t>
            </a:r>
            <a:r>
              <a:rPr lang="ar-IQ" sz="2400" dirty="0"/>
              <a:t>طه: 55</a:t>
            </a:r>
            <a:r>
              <a:rPr lang="ar-IQ" dirty="0"/>
              <a:t>، (اللَّهُ الَّذِي خَلَقَكُمْ) </a:t>
            </a:r>
            <a:r>
              <a:rPr lang="ar-IQ" sz="2400" dirty="0"/>
              <a:t>الروم: 54</a:t>
            </a:r>
            <a:r>
              <a:rPr lang="ar-IQ" dirty="0"/>
              <a:t>، (أَوَلَمْ يَرَ ٱلإِنسَانُ أَنَّا خَلَقْنَاهُ مِن نُّطْفَةٍ فَإِذَا هُوَ خَصِيمٌ مُّبِينٌ) </a:t>
            </a:r>
            <a:r>
              <a:rPr lang="ar-IQ" sz="2400" dirty="0"/>
              <a:t>يس: 77.</a:t>
            </a:r>
          </a:p>
          <a:p>
            <a:endParaRPr lang="ar-IQ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992"/>
            <a:ext cx="5148064" cy="35010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356992"/>
            <a:ext cx="2466975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29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</TotalTime>
  <Words>457</Words>
  <Application>Microsoft Office PowerPoint</Application>
  <PresentationFormat>عرض على الشاشة (3:4)‏</PresentationFormat>
  <Paragraphs>75</Paragraphs>
  <Slides>23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23</vt:i4>
      </vt:variant>
    </vt:vector>
  </HeadingPairs>
  <TitlesOfParts>
    <vt:vector size="24" baseType="lpstr"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استخدام البوربوينت</dc:title>
  <dc:creator>Ayman</dc:creator>
  <cp:lastModifiedBy>galal elshayeb</cp:lastModifiedBy>
  <cp:revision>81</cp:revision>
  <dcterms:created xsi:type="dcterms:W3CDTF">2013-12-19T13:46:15Z</dcterms:created>
  <dcterms:modified xsi:type="dcterms:W3CDTF">2013-12-28T22:02:20Z</dcterms:modified>
</cp:coreProperties>
</file>