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0"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1" r:id="rId76"/>
    <p:sldId id="330" r:id="rId7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82" autoAdjust="0"/>
    <p:restoredTop sz="94660"/>
  </p:normalViewPr>
  <p:slideViewPr>
    <p:cSldViewPr>
      <p:cViewPr varScale="1">
        <p:scale>
          <a:sx n="63" d="100"/>
          <a:sy n="63" d="100"/>
        </p:scale>
        <p:origin x="-522"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4E6650-5A2C-414D-AA1C-56A31921910B}" type="datetimeFigureOut">
              <a:rPr lang="en-GB" smtClean="0"/>
              <a:pPr/>
              <a:t>03/11/2014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BA83EF5-2F22-49A2-82BE-944FD3BD2B0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4E6650-5A2C-414D-AA1C-56A31921910B}" type="datetimeFigureOut">
              <a:rPr lang="en-GB" smtClean="0"/>
              <a:pPr/>
              <a:t>03/11/2014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A83EF5-2F22-49A2-82BE-944FD3BD2B0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dirty="0"/>
          </a:p>
        </p:txBody>
      </p:sp>
      <p:pic>
        <p:nvPicPr>
          <p:cNvPr id="4" name="Picture 3" descr="20678_292808126797_166172346797_4403795_1404928_n.jpg"/>
          <p:cNvPicPr>
            <a:picLocks noChangeAspect="1"/>
          </p:cNvPicPr>
          <p:nvPr/>
        </p:nvPicPr>
        <p:blipFill>
          <a:blip r:embed="rId2" cstate="print"/>
          <a:stretch>
            <a:fillRect/>
          </a:stretch>
        </p:blipFill>
        <p:spPr>
          <a:xfrm>
            <a:off x="1" y="-1"/>
            <a:ext cx="9180512" cy="6885385"/>
          </a:xfrm>
          <a:prstGeom prst="rect">
            <a:avLst/>
          </a:prstGeom>
        </p:spPr>
      </p:pic>
      <p:pic>
        <p:nvPicPr>
          <p:cNvPr id="1026"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32048"/>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2069976"/>
            <a:ext cx="8229600" cy="1143000"/>
          </a:xfrm>
        </p:spPr>
        <p:txBody>
          <a:bodyPr>
            <a:normAutofit/>
          </a:bodyPr>
          <a:lstStyle/>
          <a:p>
            <a:r>
              <a:rPr lang="ar-SA" sz="6000" b="1" dirty="0" smtClean="0">
                <a:solidFill>
                  <a:srgbClr val="9A0000"/>
                </a:solidFill>
              </a:rPr>
              <a:t>أولاً: الإقبال على القرآن</a:t>
            </a:r>
            <a:r>
              <a:rPr lang="ar-QA" sz="6000" b="1" dirty="0" smtClean="0">
                <a:solidFill>
                  <a:srgbClr val="9A0000"/>
                </a:solidFill>
              </a:rPr>
              <a:t>..</a:t>
            </a:r>
            <a:endParaRPr lang="en-GB" sz="6000" dirty="0">
              <a:solidFill>
                <a:srgbClr val="9A0000"/>
              </a:solidFill>
            </a:endParaRPr>
          </a:p>
        </p:txBody>
      </p:sp>
      <p:pic>
        <p:nvPicPr>
          <p:cNvPr id="3"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descr="11.jpg"/>
          <p:cNvPicPr>
            <a:picLocks noGrp="1" noChangeAspect="1"/>
          </p:cNvPicPr>
          <p:nvPr>
            <p:ph idx="1"/>
          </p:nvPr>
        </p:nvPicPr>
        <p:blipFill>
          <a:blip r:embed="rId2" cstate="print"/>
          <a:stretch>
            <a:fillRect/>
          </a:stretch>
        </p:blipFill>
        <p:spPr>
          <a:xfrm>
            <a:off x="1835696" y="0"/>
            <a:ext cx="5472608" cy="6858000"/>
          </a:xfrm>
        </p:spPr>
      </p:pic>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03237"/>
            <a:ext cx="8229600" cy="7046243"/>
          </a:xfrm>
        </p:spPr>
        <p:txBody>
          <a:bodyPr>
            <a:noAutofit/>
          </a:bodyPr>
          <a:lstStyle/>
          <a:p>
            <a:pPr algn="r">
              <a:buNone/>
            </a:pPr>
            <a:r>
              <a:rPr lang="ar-QA" sz="4400" b="1" dirty="0" smtClean="0">
                <a:solidFill>
                  <a:srgbClr val="9A0000"/>
                </a:solidFill>
              </a:rPr>
              <a:t>  </a:t>
            </a:r>
            <a:r>
              <a:rPr lang="ar-SA" sz="4400" b="1" dirty="0" smtClean="0">
                <a:solidFill>
                  <a:srgbClr val="9A0000"/>
                </a:solidFill>
              </a:rPr>
              <a:t>القرآن العظيم وسيلة الثبات الأولى</a:t>
            </a:r>
            <a:r>
              <a:rPr lang="ar-QA" sz="4400" b="1" dirty="0" smtClean="0">
                <a:solidFill>
                  <a:srgbClr val="9A0000"/>
                </a:solidFill>
              </a:rPr>
              <a:t>..</a:t>
            </a:r>
          </a:p>
          <a:p>
            <a:pPr algn="r">
              <a:buNone/>
            </a:pPr>
            <a:r>
              <a:rPr lang="ar-QA" sz="4400" b="1" dirty="0" smtClean="0"/>
              <a:t>    </a:t>
            </a:r>
            <a:r>
              <a:rPr lang="ar-SA" sz="4400" b="1" dirty="0" smtClean="0">
                <a:solidFill>
                  <a:schemeClr val="tx2">
                    <a:lumMod val="75000"/>
                  </a:schemeClr>
                </a:solidFill>
              </a:rPr>
              <a:t>وهو حبل الله المتين</a:t>
            </a:r>
            <a:r>
              <a:rPr lang="ar-QA" sz="4400" b="1" dirty="0" smtClean="0">
                <a:solidFill>
                  <a:schemeClr val="tx2">
                    <a:lumMod val="75000"/>
                  </a:schemeClr>
                </a:solidFill>
              </a:rPr>
              <a:t>..</a:t>
            </a:r>
          </a:p>
          <a:p>
            <a:pPr algn="r">
              <a:buNone/>
            </a:pPr>
            <a:r>
              <a:rPr lang="ar-QA" sz="4400" b="1" dirty="0" smtClean="0">
                <a:solidFill>
                  <a:schemeClr val="tx2">
                    <a:lumMod val="75000"/>
                  </a:schemeClr>
                </a:solidFill>
              </a:rPr>
              <a:t>    </a:t>
            </a:r>
            <a:r>
              <a:rPr lang="ar-SA" sz="4400" b="1" dirty="0" smtClean="0">
                <a:solidFill>
                  <a:schemeClr val="tx2">
                    <a:lumMod val="75000"/>
                  </a:schemeClr>
                </a:solidFill>
              </a:rPr>
              <a:t>والنور المبين</a:t>
            </a:r>
            <a:r>
              <a:rPr lang="ar-QA" sz="4400" b="1" dirty="0" smtClean="0">
                <a:solidFill>
                  <a:schemeClr val="tx2">
                    <a:lumMod val="75000"/>
                  </a:schemeClr>
                </a:solidFill>
              </a:rPr>
              <a:t>..</a:t>
            </a:r>
          </a:p>
          <a:p>
            <a:pPr algn="r">
              <a:buNone/>
            </a:pPr>
            <a:r>
              <a:rPr lang="ar-SA" sz="4400" b="1" dirty="0" smtClean="0">
                <a:solidFill>
                  <a:schemeClr val="tx2">
                    <a:lumMod val="75000"/>
                  </a:schemeClr>
                </a:solidFill>
              </a:rPr>
              <a:t> </a:t>
            </a:r>
            <a:r>
              <a:rPr lang="ar-QA" sz="4400" b="1" dirty="0" smtClean="0">
                <a:solidFill>
                  <a:schemeClr val="tx2">
                    <a:lumMod val="75000"/>
                  </a:schemeClr>
                </a:solidFill>
              </a:rPr>
              <a:t>   </a:t>
            </a:r>
            <a:r>
              <a:rPr lang="ar-SA" sz="4400" b="1" dirty="0" smtClean="0">
                <a:solidFill>
                  <a:schemeClr val="tx2">
                    <a:lumMod val="75000"/>
                  </a:schemeClr>
                </a:solidFill>
              </a:rPr>
              <a:t>من تمسك به عصمه الله</a:t>
            </a:r>
            <a:r>
              <a:rPr lang="ar-QA" sz="4400" b="1" dirty="0" smtClean="0">
                <a:solidFill>
                  <a:schemeClr val="tx2">
                    <a:lumMod val="75000"/>
                  </a:schemeClr>
                </a:solidFill>
              </a:rPr>
              <a:t>..</a:t>
            </a:r>
          </a:p>
          <a:p>
            <a:pPr algn="r">
              <a:buNone/>
            </a:pPr>
            <a:r>
              <a:rPr lang="ar-QA" sz="4400" b="1" dirty="0" smtClean="0">
                <a:solidFill>
                  <a:schemeClr val="tx2">
                    <a:lumMod val="75000"/>
                  </a:schemeClr>
                </a:solidFill>
              </a:rPr>
              <a:t>  </a:t>
            </a:r>
            <a:r>
              <a:rPr lang="ar-SA" sz="4400" b="1" dirty="0" smtClean="0">
                <a:solidFill>
                  <a:schemeClr val="tx2">
                    <a:lumMod val="75000"/>
                  </a:schemeClr>
                </a:solidFill>
              </a:rPr>
              <a:t> </a:t>
            </a:r>
            <a:r>
              <a:rPr lang="ar-QA" sz="4400" b="1" dirty="0" smtClean="0">
                <a:solidFill>
                  <a:schemeClr val="tx2">
                    <a:lumMod val="75000"/>
                  </a:schemeClr>
                </a:solidFill>
              </a:rPr>
              <a:t> </a:t>
            </a:r>
            <a:r>
              <a:rPr lang="ar-SA" sz="4400" b="1" dirty="0" smtClean="0">
                <a:solidFill>
                  <a:schemeClr val="tx2">
                    <a:lumMod val="75000"/>
                  </a:schemeClr>
                </a:solidFill>
              </a:rPr>
              <a:t>ومن اتبعه أنجاه الله</a:t>
            </a:r>
            <a:r>
              <a:rPr lang="ar-QA" sz="4400" b="1" dirty="0" smtClean="0">
                <a:solidFill>
                  <a:schemeClr val="tx2">
                    <a:lumMod val="75000"/>
                  </a:schemeClr>
                </a:solidFill>
              </a:rPr>
              <a:t>..</a:t>
            </a:r>
          </a:p>
          <a:p>
            <a:pPr algn="r">
              <a:buNone/>
            </a:pPr>
            <a:r>
              <a:rPr lang="ar-QA" sz="4400" b="1" dirty="0" smtClean="0">
                <a:solidFill>
                  <a:schemeClr val="tx2">
                    <a:lumMod val="75000"/>
                  </a:schemeClr>
                </a:solidFill>
              </a:rPr>
              <a:t>     </a:t>
            </a:r>
            <a:r>
              <a:rPr lang="ar-SA" sz="4400" b="1" dirty="0" smtClean="0">
                <a:solidFill>
                  <a:schemeClr val="tx2">
                    <a:lumMod val="75000"/>
                  </a:schemeClr>
                </a:solidFill>
              </a:rPr>
              <a:t>ومن دعا إليه هُدي إلى صراط مستقيم</a:t>
            </a:r>
            <a:r>
              <a:rPr lang="ar-QA" sz="4400" b="1" dirty="0" smtClean="0">
                <a:solidFill>
                  <a:schemeClr val="tx2">
                    <a:lumMod val="75000"/>
                  </a:schemeClr>
                </a:solidFill>
              </a:rPr>
              <a:t>.</a:t>
            </a:r>
            <a:r>
              <a:rPr lang="ar-QA" sz="4400" b="1" dirty="0" smtClean="0"/>
              <a:t>.</a:t>
            </a:r>
            <a:endParaRPr lang="en-GB" sz="4400" b="1" dirty="0" smtClean="0"/>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2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476672"/>
            <a:ext cx="8712968" cy="5145435"/>
          </a:xfrm>
        </p:spPr>
        <p:txBody>
          <a:bodyPr>
            <a:normAutofit/>
          </a:bodyPr>
          <a:lstStyle/>
          <a:p>
            <a:pPr algn="r">
              <a:buNone/>
            </a:pPr>
            <a:r>
              <a:rPr lang="ar-QA" sz="4200" b="1" dirty="0" smtClean="0"/>
              <a:t> </a:t>
            </a:r>
            <a:r>
              <a:rPr lang="ar-SA" sz="4200" b="1" dirty="0" smtClean="0">
                <a:solidFill>
                  <a:schemeClr val="tx2">
                    <a:lumMod val="75000"/>
                  </a:schemeClr>
                </a:solidFill>
              </a:rPr>
              <a:t>وقد نص الله على أن الغاية التي من </a:t>
            </a:r>
            <a:endParaRPr lang="ar-QA" sz="4200" b="1" dirty="0" smtClean="0">
              <a:solidFill>
                <a:schemeClr val="tx2">
                  <a:lumMod val="75000"/>
                </a:schemeClr>
              </a:solidFill>
            </a:endParaRPr>
          </a:p>
          <a:p>
            <a:pPr algn="r">
              <a:buNone/>
            </a:pPr>
            <a:r>
              <a:rPr lang="ar-QA" sz="4200" b="1" dirty="0" smtClean="0">
                <a:solidFill>
                  <a:schemeClr val="tx2">
                    <a:lumMod val="75000"/>
                  </a:schemeClr>
                </a:solidFill>
              </a:rPr>
              <a:t>    </a:t>
            </a:r>
            <a:r>
              <a:rPr lang="ar-SA" sz="4200" b="1" dirty="0" smtClean="0">
                <a:solidFill>
                  <a:schemeClr val="tx2">
                    <a:lumMod val="75000"/>
                  </a:schemeClr>
                </a:solidFill>
              </a:rPr>
              <a:t>أجلها أنزل هذا الكتاب منجماً مفصلاً</a:t>
            </a:r>
            <a:r>
              <a:rPr lang="ar-QA" sz="4200" b="1" dirty="0" smtClean="0">
                <a:solidFill>
                  <a:schemeClr val="tx2">
                    <a:lumMod val="75000"/>
                  </a:schemeClr>
                </a:solidFill>
              </a:rPr>
              <a:t>.</a:t>
            </a:r>
            <a:r>
              <a:rPr lang="ar-QA" sz="4200" b="1" dirty="0" smtClean="0"/>
              <a:t>.</a:t>
            </a:r>
          </a:p>
          <a:p>
            <a:pPr algn="ctr">
              <a:buNone/>
            </a:pPr>
            <a:r>
              <a:rPr lang="ar-SA" sz="5000" b="1" u="sng" dirty="0" smtClean="0">
                <a:solidFill>
                  <a:srgbClr val="9A0000"/>
                </a:solidFill>
              </a:rPr>
              <a:t>هي التثبيت</a:t>
            </a:r>
            <a:endParaRPr lang="ar-QA" sz="5000" b="1" u="sng" dirty="0" smtClean="0">
              <a:solidFill>
                <a:srgbClr val="9A0000"/>
              </a:solidFill>
            </a:endParaRPr>
          </a:p>
          <a:p>
            <a:pPr algn="r">
              <a:buNone/>
            </a:pPr>
            <a:r>
              <a:rPr lang="ar-SA" sz="4200" b="1" u="sng" dirty="0" smtClean="0"/>
              <a:t> فقال تعالى في معرض الرد على شُبه الكفار</a:t>
            </a:r>
            <a:r>
              <a:rPr lang="ar-QA" sz="4200" b="1" u="sng" dirty="0" smtClean="0"/>
              <a:t>:</a:t>
            </a:r>
          </a:p>
          <a:p>
            <a:pPr algn="r">
              <a:buNone/>
            </a:pPr>
            <a:r>
              <a:rPr lang="ar-QA" sz="4200" b="1" dirty="0" smtClean="0">
                <a:solidFill>
                  <a:schemeClr val="tx2">
                    <a:lumMod val="75000"/>
                  </a:schemeClr>
                </a:solidFill>
              </a:rPr>
              <a:t>(</a:t>
            </a:r>
            <a:r>
              <a:rPr lang="ar-SA" sz="4200" b="1" dirty="0" smtClean="0">
                <a:solidFill>
                  <a:schemeClr val="tx2">
                    <a:lumMod val="75000"/>
                  </a:schemeClr>
                </a:solidFill>
              </a:rPr>
              <a:t>وَقَالَ الَّذِينَ كَفَرُوا لَوْلَا نُزِّلَ عَلَيْهِ الْقُرْآنُ</a:t>
            </a:r>
            <a:r>
              <a:rPr lang="ar-QA" sz="4200" b="1" dirty="0" smtClean="0">
                <a:solidFill>
                  <a:schemeClr val="tx2">
                    <a:lumMod val="75000"/>
                  </a:schemeClr>
                </a:solidFill>
              </a:rPr>
              <a:t> </a:t>
            </a:r>
            <a:r>
              <a:rPr lang="ar-SA" sz="4200" b="1" dirty="0" smtClean="0">
                <a:solidFill>
                  <a:schemeClr val="tx2">
                    <a:lumMod val="75000"/>
                  </a:schemeClr>
                </a:solidFill>
              </a:rPr>
              <a:t>جُمْلَةً</a:t>
            </a:r>
            <a:endParaRPr lang="ar-QA" sz="4200" b="1" dirty="0" smtClean="0">
              <a:solidFill>
                <a:schemeClr val="tx2">
                  <a:lumMod val="75000"/>
                </a:schemeClr>
              </a:solidFill>
            </a:endParaRPr>
          </a:p>
          <a:p>
            <a:pPr algn="r">
              <a:buNone/>
            </a:pPr>
            <a:r>
              <a:rPr lang="ar-QA" sz="4200" b="1" dirty="0" smtClean="0">
                <a:solidFill>
                  <a:schemeClr val="tx2">
                    <a:lumMod val="75000"/>
                  </a:schemeClr>
                </a:solidFill>
              </a:rPr>
              <a:t>     </a:t>
            </a:r>
            <a:r>
              <a:rPr lang="ar-SA" sz="4200" b="1" dirty="0" smtClean="0">
                <a:solidFill>
                  <a:schemeClr val="tx2">
                    <a:lumMod val="75000"/>
                  </a:schemeClr>
                </a:solidFill>
              </a:rPr>
              <a:t>وَاحِدَةً كَذَلِكَ </a:t>
            </a:r>
            <a:r>
              <a:rPr lang="ar-SA" sz="4200" b="1" u="sng" dirty="0" smtClean="0">
                <a:solidFill>
                  <a:srgbClr val="9A0000"/>
                </a:solidFill>
              </a:rPr>
              <a:t>لِنُثَبِّتَ بِهِ فُؤَادَكَ</a:t>
            </a:r>
            <a:r>
              <a:rPr lang="ar-SA" sz="4200" b="1" dirty="0" smtClean="0">
                <a:solidFill>
                  <a:srgbClr val="9A0000"/>
                </a:solidFill>
              </a:rPr>
              <a:t> </a:t>
            </a:r>
            <a:r>
              <a:rPr lang="ar-SA" sz="4200" b="1" dirty="0" smtClean="0">
                <a:solidFill>
                  <a:schemeClr val="tx2">
                    <a:lumMod val="75000"/>
                  </a:schemeClr>
                </a:solidFill>
              </a:rPr>
              <a:t>وَرَتَّلْنَاهُ تَرْتِيلًا</a:t>
            </a:r>
            <a:r>
              <a:rPr lang="ar-QA" sz="4200" b="1" dirty="0" smtClean="0">
                <a:solidFill>
                  <a:schemeClr val="tx2">
                    <a:lumMod val="75000"/>
                  </a:schemeClr>
                </a:solidFill>
              </a:rPr>
              <a:t>)</a:t>
            </a:r>
            <a:endParaRPr lang="en-GB" sz="4200" b="1" dirty="0" smtClean="0">
              <a:solidFill>
                <a:schemeClr val="tx2">
                  <a:lumMod val="75000"/>
                </a:schemeClr>
              </a:solidFill>
            </a:endParaRPr>
          </a:p>
          <a:p>
            <a:pPr algn="r">
              <a:buNone/>
            </a:pPr>
            <a:endParaRPr lang="en-GB" sz="4200" b="1" dirty="0"/>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76672"/>
            <a:ext cx="8229600" cy="1143000"/>
          </a:xfrm>
        </p:spPr>
        <p:txBody>
          <a:bodyPr/>
          <a:lstStyle/>
          <a:p>
            <a:pPr rtl="1"/>
            <a:r>
              <a:rPr lang="ar-SA" b="1" u="sng" dirty="0" smtClean="0">
                <a:solidFill>
                  <a:srgbClr val="9A0000"/>
                </a:solidFill>
              </a:rPr>
              <a:t>لماذا كان القرآن مصدراً للتثبيت ؟ </a:t>
            </a:r>
            <a:endParaRPr lang="en-GB" u="sng" dirty="0">
              <a:solidFill>
                <a:srgbClr val="9A0000"/>
              </a:solidFill>
            </a:endParaRPr>
          </a:p>
        </p:txBody>
      </p:sp>
      <p:sp>
        <p:nvSpPr>
          <p:cNvPr id="5" name="Content Placeholder 4"/>
          <p:cNvSpPr>
            <a:spLocks noGrp="1"/>
          </p:cNvSpPr>
          <p:nvPr>
            <p:ph idx="1"/>
          </p:nvPr>
        </p:nvSpPr>
        <p:spPr/>
        <p:txBody>
          <a:bodyPr>
            <a:noAutofit/>
          </a:bodyPr>
          <a:lstStyle/>
          <a:p>
            <a:pPr algn="r" rtl="1">
              <a:buNone/>
            </a:pPr>
            <a:r>
              <a:rPr lang="en-GB" sz="4000" b="1" dirty="0" smtClean="0">
                <a:solidFill>
                  <a:schemeClr val="tx2">
                    <a:lumMod val="75000"/>
                  </a:schemeClr>
                </a:solidFill>
                <a:latin typeface="Arial"/>
                <a:cs typeface="Arial"/>
              </a:rPr>
              <a:t>    </a:t>
            </a:r>
            <a:r>
              <a:rPr lang="ar-QA" sz="4000" b="1" dirty="0" smtClean="0">
                <a:solidFill>
                  <a:schemeClr val="tx2">
                    <a:lumMod val="75000"/>
                  </a:schemeClr>
                </a:solidFill>
                <a:latin typeface="Arial"/>
                <a:cs typeface="Arial"/>
              </a:rPr>
              <a:t>١</a:t>
            </a:r>
            <a:r>
              <a:rPr lang="en-GB" sz="4000" b="1" dirty="0" smtClean="0">
                <a:solidFill>
                  <a:schemeClr val="tx2">
                    <a:lumMod val="75000"/>
                  </a:schemeClr>
                </a:solidFill>
                <a:latin typeface="Arial"/>
                <a:cs typeface="Arial"/>
              </a:rPr>
              <a:t> .</a:t>
            </a:r>
            <a:r>
              <a:rPr lang="ar-SA" sz="4000" b="1" dirty="0" smtClean="0">
                <a:solidFill>
                  <a:schemeClr val="tx2">
                    <a:lumMod val="75000"/>
                  </a:schemeClr>
                </a:solidFill>
              </a:rPr>
              <a:t>لأنه يزرع الإيمان، ويزكي النفس</a:t>
            </a:r>
            <a:endParaRPr lang="en-GB" sz="4000" b="1" dirty="0" smtClean="0">
              <a:solidFill>
                <a:schemeClr val="tx2">
                  <a:lumMod val="75000"/>
                </a:schemeClr>
              </a:solidFill>
            </a:endParaRPr>
          </a:p>
          <a:p>
            <a:pPr algn="r" rtl="1">
              <a:buNone/>
            </a:pPr>
            <a:r>
              <a:rPr lang="en-GB" sz="4000" b="1" dirty="0" smtClean="0">
                <a:solidFill>
                  <a:schemeClr val="tx2">
                    <a:lumMod val="75000"/>
                  </a:schemeClr>
                </a:solidFill>
              </a:rPr>
              <a:t>       </a:t>
            </a:r>
            <a:r>
              <a:rPr lang="ar-SA" sz="4000" b="1" dirty="0" smtClean="0">
                <a:solidFill>
                  <a:schemeClr val="tx2">
                    <a:lumMod val="75000"/>
                  </a:schemeClr>
                </a:solidFill>
              </a:rPr>
              <a:t> بالصلة بالله . </a:t>
            </a:r>
            <a:endParaRPr lang="ar-QA" sz="4000" b="1" dirty="0" smtClean="0">
              <a:solidFill>
                <a:schemeClr val="tx2">
                  <a:lumMod val="75000"/>
                </a:schemeClr>
              </a:solidFill>
            </a:endParaRPr>
          </a:p>
          <a:p>
            <a:pPr algn="r" rtl="1">
              <a:buNone/>
            </a:pPr>
            <a:endParaRPr lang="en-GB" sz="2000" b="1" dirty="0" smtClean="0">
              <a:solidFill>
                <a:schemeClr val="tx2">
                  <a:lumMod val="75000"/>
                </a:schemeClr>
              </a:solidFill>
            </a:endParaRPr>
          </a:p>
          <a:p>
            <a:pPr algn="r" rtl="1">
              <a:buNone/>
            </a:pPr>
            <a:r>
              <a:rPr lang="ar-SA" sz="4000" b="1" dirty="0" smtClean="0">
                <a:solidFill>
                  <a:schemeClr val="tx2">
                    <a:lumMod val="75000"/>
                  </a:schemeClr>
                </a:solidFill>
                <a:latin typeface="Arial"/>
                <a:cs typeface="Arial"/>
              </a:rPr>
              <a:t>٢</a:t>
            </a:r>
            <a:r>
              <a:rPr lang="en-GB" sz="4000" b="1" dirty="0" smtClean="0">
                <a:solidFill>
                  <a:schemeClr val="tx2">
                    <a:lumMod val="75000"/>
                  </a:schemeClr>
                </a:solidFill>
                <a:latin typeface="Arial"/>
                <a:cs typeface="Arial"/>
              </a:rPr>
              <a:t> .</a:t>
            </a:r>
            <a:r>
              <a:rPr lang="ar-SA" sz="4000" b="1" dirty="0" smtClean="0">
                <a:solidFill>
                  <a:schemeClr val="tx2">
                    <a:lumMod val="75000"/>
                  </a:schemeClr>
                </a:solidFill>
              </a:rPr>
              <a:t>لأن تلك الآيات تتنزل برداً وسلاماً على قلب المؤمن، فلا تعصف به رياح الفتنة، ويطمئن قلبه بذكر الله . </a:t>
            </a:r>
            <a:endParaRPr lang="en-GB" sz="4000" b="1" dirty="0" smtClean="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6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12" y="1268760"/>
            <a:ext cx="8892480" cy="5589240"/>
          </a:xfrm>
        </p:spPr>
        <p:txBody>
          <a:bodyPr>
            <a:noAutofit/>
          </a:bodyPr>
          <a:lstStyle/>
          <a:p>
            <a:pPr algn="r" rtl="1">
              <a:buNone/>
            </a:pPr>
            <a:r>
              <a:rPr lang="ar-QA" sz="3800" b="1" dirty="0" smtClean="0">
                <a:solidFill>
                  <a:schemeClr val="tx2">
                    <a:lumMod val="75000"/>
                  </a:schemeClr>
                </a:solidFill>
                <a:latin typeface="Arial"/>
                <a:cs typeface="Arial"/>
              </a:rPr>
              <a:t>   </a:t>
            </a:r>
            <a:r>
              <a:rPr lang="en-GB" sz="3800" b="1" dirty="0" smtClean="0">
                <a:solidFill>
                  <a:schemeClr val="tx2">
                    <a:lumMod val="75000"/>
                  </a:schemeClr>
                </a:solidFill>
                <a:latin typeface="Arial"/>
                <a:cs typeface="Arial"/>
              </a:rPr>
              <a:t>   </a:t>
            </a:r>
            <a:r>
              <a:rPr lang="ar-SA" sz="3800" b="1" dirty="0" smtClean="0">
                <a:solidFill>
                  <a:schemeClr val="tx2">
                    <a:lumMod val="75000"/>
                  </a:schemeClr>
                </a:solidFill>
                <a:latin typeface="Arial"/>
                <a:cs typeface="Arial"/>
              </a:rPr>
              <a:t>٣</a:t>
            </a:r>
            <a:r>
              <a:rPr lang="en-GB" sz="3800" b="1" dirty="0" smtClean="0">
                <a:solidFill>
                  <a:schemeClr val="tx2">
                    <a:lumMod val="75000"/>
                  </a:schemeClr>
                </a:solidFill>
                <a:latin typeface="Arial"/>
                <a:cs typeface="Arial"/>
              </a:rPr>
              <a:t>. </a:t>
            </a:r>
            <a:r>
              <a:rPr lang="ar-SA" sz="3800" b="1" dirty="0" smtClean="0">
                <a:solidFill>
                  <a:schemeClr val="tx2">
                    <a:lumMod val="75000"/>
                  </a:schemeClr>
                </a:solidFill>
              </a:rPr>
              <a:t>لأنه يزود المسلم بالتصورات والقي</a:t>
            </a:r>
            <a:r>
              <a:rPr lang="ar-QA" sz="3800" b="1" dirty="0" smtClean="0">
                <a:solidFill>
                  <a:schemeClr val="tx2">
                    <a:lumMod val="75000"/>
                  </a:schemeClr>
                </a:solidFill>
              </a:rPr>
              <a:t>م</a:t>
            </a:r>
            <a:endParaRPr lang="en-GB" sz="3800" b="1" dirty="0" smtClean="0">
              <a:solidFill>
                <a:schemeClr val="tx2">
                  <a:lumMod val="75000"/>
                </a:schemeClr>
              </a:solidFill>
            </a:endParaRPr>
          </a:p>
          <a:p>
            <a:pPr algn="r" rtl="1">
              <a:buNone/>
            </a:pPr>
            <a:r>
              <a:rPr lang="ar-SA" sz="3800" b="1" dirty="0" smtClean="0">
                <a:solidFill>
                  <a:schemeClr val="tx2">
                    <a:lumMod val="75000"/>
                  </a:schemeClr>
                </a:solidFill>
              </a:rPr>
              <a:t> الصحيحة التي يستطيع من خلالها أن يُقوِّم</a:t>
            </a:r>
            <a:r>
              <a:rPr lang="ar-QA" sz="3800" b="1" dirty="0" smtClean="0">
                <a:solidFill>
                  <a:schemeClr val="tx2">
                    <a:lumMod val="75000"/>
                  </a:schemeClr>
                </a:solidFill>
              </a:rPr>
              <a:t> </a:t>
            </a:r>
          </a:p>
          <a:p>
            <a:pPr algn="r" rtl="1">
              <a:buNone/>
            </a:pPr>
            <a:r>
              <a:rPr lang="ar-SA" sz="3800" b="1" dirty="0" smtClean="0">
                <a:solidFill>
                  <a:schemeClr val="tx2">
                    <a:lumMod val="75000"/>
                  </a:schemeClr>
                </a:solidFill>
              </a:rPr>
              <a:t>الأوضاع من حوله، وكذا الموازين التي تهيئ له</a:t>
            </a:r>
            <a:endParaRPr lang="ar-QA" sz="3800" b="1" dirty="0" smtClean="0">
              <a:solidFill>
                <a:schemeClr val="tx2">
                  <a:lumMod val="75000"/>
                </a:schemeClr>
              </a:solidFill>
            </a:endParaRPr>
          </a:p>
          <a:p>
            <a:pPr algn="r" rtl="1">
              <a:buNone/>
            </a:pPr>
            <a:r>
              <a:rPr lang="ar-SA" sz="3800" b="1" dirty="0" smtClean="0">
                <a:solidFill>
                  <a:schemeClr val="tx2">
                    <a:lumMod val="75000"/>
                  </a:schemeClr>
                </a:solidFill>
              </a:rPr>
              <a:t>الحكم على الأمور؛ فلا يضطرب حكمه، ولا تتناقض أقواله باختلاف الأحداث والأشخاص. </a:t>
            </a:r>
            <a:endParaRPr lang="en-GB" sz="3800" b="1" dirty="0" smtClean="0">
              <a:solidFill>
                <a:schemeClr val="tx2">
                  <a:lumMod val="75000"/>
                </a:schemeClr>
              </a:solidFill>
            </a:endParaRPr>
          </a:p>
          <a:p>
            <a:pPr algn="r" rtl="1">
              <a:buNone/>
            </a:pPr>
            <a:r>
              <a:rPr lang="ar-SA" sz="3800" b="1" dirty="0" smtClean="0">
                <a:solidFill>
                  <a:schemeClr val="tx2">
                    <a:lumMod val="75000"/>
                  </a:schemeClr>
                </a:solidFill>
                <a:latin typeface="Arial"/>
                <a:cs typeface="Arial"/>
              </a:rPr>
              <a:t>٤</a:t>
            </a:r>
            <a:r>
              <a:rPr lang="en-GB" sz="3800" b="1" dirty="0" smtClean="0">
                <a:solidFill>
                  <a:schemeClr val="tx2">
                    <a:lumMod val="75000"/>
                  </a:schemeClr>
                </a:solidFill>
                <a:latin typeface="Arial"/>
                <a:cs typeface="Arial"/>
              </a:rPr>
              <a:t>.</a:t>
            </a:r>
            <a:r>
              <a:rPr lang="ar-SA" sz="3800" b="1" dirty="0" smtClean="0">
                <a:solidFill>
                  <a:schemeClr val="tx2">
                    <a:lumMod val="75000"/>
                  </a:schemeClr>
                </a:solidFill>
              </a:rPr>
              <a:t> أنه يرد على الشبهات التي يثيرها أعداء الإسلام</a:t>
            </a:r>
            <a:endParaRPr lang="ar-QA" sz="3800" b="1" dirty="0" smtClean="0">
              <a:solidFill>
                <a:schemeClr val="tx2">
                  <a:lumMod val="75000"/>
                </a:schemeClr>
              </a:solidFill>
            </a:endParaRPr>
          </a:p>
          <a:p>
            <a:pPr algn="r" rtl="1">
              <a:buNone/>
            </a:pPr>
            <a:r>
              <a:rPr lang="ar-SA" sz="3800" b="1" dirty="0" smtClean="0">
                <a:solidFill>
                  <a:schemeClr val="tx2">
                    <a:lumMod val="75000"/>
                  </a:schemeClr>
                </a:solidFill>
              </a:rPr>
              <a:t> من الكفار والمنافقين كالأمثلة الحية التي عاشها</a:t>
            </a:r>
            <a:endParaRPr lang="ar-QA" sz="3800" b="1" dirty="0" smtClean="0">
              <a:solidFill>
                <a:schemeClr val="tx2">
                  <a:lumMod val="75000"/>
                </a:schemeClr>
              </a:solidFill>
            </a:endParaRPr>
          </a:p>
          <a:p>
            <a:pPr algn="r" rtl="1">
              <a:buNone/>
            </a:pPr>
            <a:r>
              <a:rPr lang="ar-QA" sz="3800" b="1" dirty="0" smtClean="0">
                <a:solidFill>
                  <a:schemeClr val="tx2">
                    <a:lumMod val="75000"/>
                  </a:schemeClr>
                </a:solidFill>
              </a:rPr>
              <a:t>        </a:t>
            </a:r>
            <a:r>
              <a:rPr lang="ar-SA" sz="3800" b="1" dirty="0" smtClean="0">
                <a:solidFill>
                  <a:schemeClr val="tx2">
                    <a:lumMod val="75000"/>
                  </a:schemeClr>
                </a:solidFill>
              </a:rPr>
              <a:t>الصدر الأول. </a:t>
            </a:r>
            <a:endParaRPr lang="en-GB" sz="3800" b="1" dirty="0" smtClean="0">
              <a:solidFill>
                <a:schemeClr val="tx2">
                  <a:lumMod val="75000"/>
                </a:schemeClr>
              </a:solidFill>
            </a:endParaRPr>
          </a:p>
          <a:p>
            <a:pPr algn="r">
              <a:buNone/>
            </a:pPr>
            <a:endParaRPr lang="en-GB" sz="3800" b="1" dirty="0">
              <a:solidFill>
                <a:schemeClr val="tx2">
                  <a:lumMod val="75000"/>
                </a:schemeClr>
              </a:solidFill>
            </a:endParaRPr>
          </a:p>
        </p:txBody>
      </p:sp>
      <p:sp>
        <p:nvSpPr>
          <p:cNvPr id="4" name="Title 1"/>
          <p:cNvSpPr>
            <a:spLocks noGrp="1"/>
          </p:cNvSpPr>
          <p:nvPr>
            <p:ph type="title"/>
          </p:nvPr>
        </p:nvSpPr>
        <p:spPr>
          <a:xfrm>
            <a:off x="1238944" y="260648"/>
            <a:ext cx="8229600" cy="1143000"/>
          </a:xfrm>
        </p:spPr>
        <p:txBody>
          <a:bodyPr/>
          <a:lstStyle/>
          <a:p>
            <a:pPr rtl="1"/>
            <a:r>
              <a:rPr lang="ar-SA" b="1" u="sng" dirty="0" smtClean="0">
                <a:solidFill>
                  <a:srgbClr val="9A0000"/>
                </a:solidFill>
              </a:rPr>
              <a:t>لماذا كان القرآن مصدراً للتثبيت؟ </a:t>
            </a:r>
            <a:endParaRPr lang="en-GB" u="sng" dirty="0">
              <a:solidFill>
                <a:srgbClr val="9A0000"/>
              </a:solidFill>
            </a:endParaRPr>
          </a:p>
        </p:txBody>
      </p:sp>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4928" y="413792"/>
            <a:ext cx="8229600" cy="1143000"/>
          </a:xfrm>
        </p:spPr>
        <p:txBody>
          <a:bodyPr>
            <a:normAutofit/>
          </a:bodyPr>
          <a:lstStyle/>
          <a:p>
            <a:r>
              <a:rPr lang="ar-SA" b="1" u="sng" dirty="0" smtClean="0">
                <a:solidFill>
                  <a:srgbClr val="9A0000"/>
                </a:solidFill>
              </a:rPr>
              <a:t> نماذج</a:t>
            </a:r>
            <a:r>
              <a:rPr lang="ar-QA" b="1" u="sng" dirty="0" smtClean="0">
                <a:solidFill>
                  <a:srgbClr val="9A0000"/>
                </a:solidFill>
              </a:rPr>
              <a:t> </a:t>
            </a:r>
            <a:r>
              <a:rPr lang="ar-SA" b="1" u="sng" dirty="0" smtClean="0">
                <a:solidFill>
                  <a:srgbClr val="9A0000"/>
                </a:solidFill>
              </a:rPr>
              <a:t>لاثر القران في ثبات القلوب</a:t>
            </a:r>
            <a:r>
              <a:rPr lang="ar-QA" b="1" u="sng" dirty="0" smtClean="0">
                <a:solidFill>
                  <a:srgbClr val="9A0000"/>
                </a:solidFill>
              </a:rPr>
              <a:t>..</a:t>
            </a:r>
            <a:endParaRPr lang="en-GB" u="sng" dirty="0">
              <a:solidFill>
                <a:srgbClr val="9A0000"/>
              </a:solidFill>
            </a:endParaRPr>
          </a:p>
        </p:txBody>
      </p:sp>
      <p:sp>
        <p:nvSpPr>
          <p:cNvPr id="3" name="Content Placeholder 2"/>
          <p:cNvSpPr>
            <a:spLocks noGrp="1"/>
          </p:cNvSpPr>
          <p:nvPr>
            <p:ph idx="1"/>
          </p:nvPr>
        </p:nvSpPr>
        <p:spPr>
          <a:xfrm>
            <a:off x="827584" y="1711349"/>
            <a:ext cx="8229600" cy="4525963"/>
          </a:xfrm>
        </p:spPr>
        <p:txBody>
          <a:bodyPr>
            <a:normAutofit/>
          </a:bodyPr>
          <a:lstStyle/>
          <a:p>
            <a:pPr algn="ctr">
              <a:buNone/>
            </a:pPr>
            <a:r>
              <a:rPr lang="ar-SA" sz="4000" b="1" dirty="0" smtClean="0">
                <a:solidFill>
                  <a:schemeClr val="tx2">
                    <a:lumMod val="75000"/>
                  </a:schemeClr>
                </a:solidFill>
              </a:rPr>
              <a:t>- ما هو أثر قوله تعالى:</a:t>
            </a:r>
            <a:endParaRPr lang="ar-QA" sz="4000" b="1" dirty="0" smtClean="0">
              <a:solidFill>
                <a:schemeClr val="tx2">
                  <a:lumMod val="75000"/>
                </a:schemeClr>
              </a:solidFill>
            </a:endParaRPr>
          </a:p>
          <a:p>
            <a:pPr algn="ctr">
              <a:buNone/>
            </a:pPr>
            <a:r>
              <a:rPr lang="ar-SA" sz="4000" b="1" dirty="0" smtClean="0">
                <a:solidFill>
                  <a:srgbClr val="9A0000"/>
                </a:solidFill>
              </a:rPr>
              <a:t> {مَا وَدَّعَكَ رَبُّكَ وَمَا قَلَى}</a:t>
            </a:r>
            <a:r>
              <a:rPr lang="ar-QA" sz="4000" b="1" dirty="0" smtClean="0">
                <a:solidFill>
                  <a:srgbClr val="9A0000"/>
                </a:solidFill>
              </a:rPr>
              <a:t> </a:t>
            </a:r>
            <a:r>
              <a:rPr lang="ar-QA" sz="2000" b="1" dirty="0" smtClean="0">
                <a:solidFill>
                  <a:schemeClr val="tx2">
                    <a:lumMod val="75000"/>
                  </a:schemeClr>
                </a:solidFill>
              </a:rPr>
              <a:t>سورة الضحى</a:t>
            </a:r>
          </a:p>
          <a:p>
            <a:pPr algn="ctr">
              <a:buNone/>
            </a:pPr>
            <a:r>
              <a:rPr lang="ar-SA" sz="4000" b="1" dirty="0" smtClean="0"/>
              <a:t> </a:t>
            </a:r>
            <a:r>
              <a:rPr lang="ar-SA" sz="4000" b="1" dirty="0" smtClean="0">
                <a:solidFill>
                  <a:schemeClr val="tx2">
                    <a:lumMod val="75000"/>
                  </a:schemeClr>
                </a:solidFill>
              </a:rPr>
              <a:t>على نفس رسول الله صلى الله عليه وسلم، </a:t>
            </a:r>
            <a:r>
              <a:rPr lang="ar-QA" sz="4000" b="1" dirty="0" smtClean="0">
                <a:solidFill>
                  <a:schemeClr val="tx2">
                    <a:lumMod val="75000"/>
                  </a:schemeClr>
                </a:solidFill>
              </a:rPr>
              <a:t>      </a:t>
            </a:r>
            <a:r>
              <a:rPr lang="ar-SA" sz="4000" b="1" dirty="0" smtClean="0">
                <a:solidFill>
                  <a:schemeClr val="tx2">
                    <a:lumMod val="75000"/>
                  </a:schemeClr>
                </a:solidFill>
              </a:rPr>
              <a:t>لما قال المشركون: [ ودع محمد … ] ؟</a:t>
            </a:r>
            <a:r>
              <a:rPr lang="ar-QA" sz="4000" b="1" dirty="0" smtClean="0">
                <a:solidFill>
                  <a:schemeClr val="tx2">
                    <a:lumMod val="75000"/>
                  </a:schemeClr>
                </a:solidFill>
              </a:rPr>
              <a:t>!</a:t>
            </a:r>
            <a:r>
              <a:rPr lang="ar-SA" sz="4000" b="1" dirty="0" smtClean="0">
                <a:solidFill>
                  <a:schemeClr val="tx2">
                    <a:lumMod val="75000"/>
                  </a:schemeClr>
                </a:solidFill>
              </a:rPr>
              <a:t> </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buFontTx/>
              <a:buChar char="-"/>
            </a:pPr>
            <a:r>
              <a:rPr lang="ar-SA" sz="4000" b="1" dirty="0" smtClean="0">
                <a:solidFill>
                  <a:schemeClr val="tx2">
                    <a:lumMod val="75000"/>
                  </a:schemeClr>
                </a:solidFill>
              </a:rPr>
              <a:t>وما هو أثر قول الله عز وجل:</a:t>
            </a:r>
            <a:endParaRPr lang="ar-QA" sz="4000" b="1" dirty="0" smtClean="0">
              <a:solidFill>
                <a:schemeClr val="tx2">
                  <a:lumMod val="75000"/>
                </a:schemeClr>
              </a:solidFill>
            </a:endParaRPr>
          </a:p>
          <a:p>
            <a:pPr algn="ctr">
              <a:buFontTx/>
              <a:buChar char="-"/>
            </a:pPr>
            <a:r>
              <a:rPr lang="ar-SA" sz="4000" b="1" dirty="0" smtClean="0">
                <a:solidFill>
                  <a:schemeClr val="tx2">
                    <a:lumMod val="75000"/>
                  </a:schemeClr>
                </a:solidFill>
              </a:rPr>
              <a:t> </a:t>
            </a:r>
            <a:r>
              <a:rPr lang="ar-QA" sz="4000" b="1" dirty="0" smtClean="0">
                <a:solidFill>
                  <a:srgbClr val="9A0000"/>
                </a:solidFill>
              </a:rPr>
              <a:t>( </a:t>
            </a:r>
            <a:r>
              <a:rPr lang="ar-SA" sz="4000" b="1" dirty="0" smtClean="0">
                <a:solidFill>
                  <a:srgbClr val="9A0000"/>
                </a:solidFill>
              </a:rPr>
              <a:t>لِسَانُ الَّذِي يُلْحِدُونَ إِلَيْهِ أَعْجَمِيٌّ وَهَذَا لِسَانٌ عَرَبِيٌّ مُبِينٌ</a:t>
            </a:r>
            <a:r>
              <a:rPr lang="ar-QA" sz="4000" b="1" dirty="0" smtClean="0">
                <a:solidFill>
                  <a:srgbClr val="9A0000"/>
                </a:solidFill>
              </a:rPr>
              <a:t> ) </a:t>
            </a:r>
            <a:r>
              <a:rPr lang="ar-SA" sz="2000" b="1" dirty="0" smtClean="0">
                <a:solidFill>
                  <a:schemeClr val="tx2">
                    <a:lumMod val="75000"/>
                  </a:schemeClr>
                </a:solidFill>
              </a:rPr>
              <a:t>سورة النحل .</a:t>
            </a:r>
            <a:endParaRPr lang="ar-QA" sz="2000" b="1" dirty="0" smtClean="0">
              <a:solidFill>
                <a:schemeClr val="tx2">
                  <a:lumMod val="75000"/>
                </a:schemeClr>
              </a:solidFill>
            </a:endParaRPr>
          </a:p>
          <a:p>
            <a:pPr algn="ctr">
              <a:buFontTx/>
              <a:buChar char="-"/>
            </a:pPr>
            <a:r>
              <a:rPr lang="ar-SA" sz="4000" b="1" dirty="0" smtClean="0">
                <a:solidFill>
                  <a:schemeClr val="tx2">
                    <a:lumMod val="75000"/>
                  </a:schemeClr>
                </a:solidFill>
              </a:rPr>
              <a:t> لما ادعى كفار قريش أن محمداً صلى الله عليه وسلم إنما يعلمه بشر، وأنه يأخذ القرآن عن نجار رومي بمكة ؟</a:t>
            </a:r>
            <a:r>
              <a:rPr lang="ar-QA" sz="4000" b="1" dirty="0" smtClean="0">
                <a:solidFill>
                  <a:schemeClr val="tx2">
                    <a:lumMod val="75000"/>
                  </a:schemeClr>
                </a:solidFill>
              </a:rPr>
              <a:t>!..</a:t>
            </a:r>
            <a:endParaRPr lang="en-GB" sz="4000" b="1" dirty="0">
              <a:solidFill>
                <a:schemeClr val="tx2">
                  <a:lumMod val="75000"/>
                </a:schemeClr>
              </a:solidFill>
            </a:endParaRPr>
          </a:p>
        </p:txBody>
      </p:sp>
      <p:sp>
        <p:nvSpPr>
          <p:cNvPr id="5" name="Title 1"/>
          <p:cNvSpPr>
            <a:spLocks noGrp="1"/>
          </p:cNvSpPr>
          <p:nvPr>
            <p:ph type="title"/>
          </p:nvPr>
        </p:nvSpPr>
        <p:spPr>
          <a:xfrm>
            <a:off x="1094928" y="413792"/>
            <a:ext cx="8229600" cy="1143000"/>
          </a:xfrm>
        </p:spPr>
        <p:txBody>
          <a:bodyPr>
            <a:normAutofit/>
          </a:bodyPr>
          <a:lstStyle/>
          <a:p>
            <a:r>
              <a:rPr lang="ar-SA" b="1" u="sng" dirty="0" smtClean="0">
                <a:solidFill>
                  <a:srgbClr val="9A0000"/>
                </a:solidFill>
              </a:rPr>
              <a:t> نماذج</a:t>
            </a:r>
            <a:r>
              <a:rPr lang="ar-QA" b="1" u="sng" dirty="0" smtClean="0">
                <a:solidFill>
                  <a:srgbClr val="9A0000"/>
                </a:solidFill>
              </a:rPr>
              <a:t> </a:t>
            </a:r>
            <a:r>
              <a:rPr lang="ar-SA" b="1" u="sng" dirty="0" smtClean="0">
                <a:solidFill>
                  <a:srgbClr val="9A0000"/>
                </a:solidFill>
              </a:rPr>
              <a:t>لاثر القران في ثبات القلوب</a:t>
            </a:r>
            <a:r>
              <a:rPr lang="ar-QA" b="1" u="sng" dirty="0" smtClean="0">
                <a:solidFill>
                  <a:srgbClr val="9A0000"/>
                </a:solidFill>
              </a:rPr>
              <a:t>..</a:t>
            </a:r>
            <a:endParaRPr lang="en-GB" u="sng" dirty="0">
              <a:solidFill>
                <a:srgbClr val="9A0000"/>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0768"/>
            <a:ext cx="8229600" cy="5184576"/>
          </a:xfrm>
        </p:spPr>
        <p:txBody>
          <a:bodyPr>
            <a:noAutofit/>
          </a:bodyPr>
          <a:lstStyle/>
          <a:p>
            <a:pPr algn="ctr" rtl="1">
              <a:buNone/>
            </a:pPr>
            <a:r>
              <a:rPr lang="ar-SA" sz="4000" b="1" dirty="0" smtClean="0">
                <a:solidFill>
                  <a:schemeClr val="tx2">
                    <a:lumMod val="75000"/>
                  </a:schemeClr>
                </a:solidFill>
              </a:rPr>
              <a:t>وما هو أثر قول الله عز وجل:</a:t>
            </a:r>
            <a:endParaRPr lang="ar-QA" sz="4000" b="1" dirty="0" smtClean="0">
              <a:solidFill>
                <a:schemeClr val="tx2">
                  <a:lumMod val="75000"/>
                </a:schemeClr>
              </a:solidFill>
            </a:endParaRPr>
          </a:p>
          <a:p>
            <a:pPr algn="ctr" rtl="1">
              <a:buNone/>
            </a:pPr>
            <a:r>
              <a:rPr lang="ar-QA" sz="4000" b="1" dirty="0" smtClean="0">
                <a:solidFill>
                  <a:srgbClr val="9A0000"/>
                </a:solidFill>
              </a:rPr>
              <a:t>(</a:t>
            </a:r>
            <a:r>
              <a:rPr lang="ar-SA" sz="4000" b="1" dirty="0" smtClean="0">
                <a:solidFill>
                  <a:srgbClr val="9A0000"/>
                </a:solidFill>
              </a:rPr>
              <a:t>أَلَا فِي الْفِتْنَةِ سَقَطُوا</a:t>
            </a:r>
            <a:r>
              <a:rPr lang="ar-QA" sz="4000" b="1" dirty="0" smtClean="0">
                <a:solidFill>
                  <a:srgbClr val="9A0000"/>
                </a:solidFill>
              </a:rPr>
              <a:t>)</a:t>
            </a:r>
            <a:r>
              <a:rPr lang="ar-SA" sz="4000" b="1" dirty="0" smtClean="0">
                <a:solidFill>
                  <a:srgbClr val="9A0000"/>
                </a:solidFill>
              </a:rPr>
              <a:t> </a:t>
            </a:r>
            <a:r>
              <a:rPr lang="ar-SA" sz="2000" b="1" dirty="0" smtClean="0">
                <a:solidFill>
                  <a:schemeClr val="tx2">
                    <a:lumMod val="75000"/>
                  </a:schemeClr>
                </a:solidFill>
              </a:rPr>
              <a:t>سورة التوبة.</a:t>
            </a:r>
            <a:endParaRPr lang="ar-QA" sz="2000" b="1" dirty="0" smtClean="0">
              <a:solidFill>
                <a:schemeClr val="tx2">
                  <a:lumMod val="75000"/>
                </a:schemeClr>
              </a:solidFill>
            </a:endParaRPr>
          </a:p>
          <a:p>
            <a:pPr algn="ctr" rtl="1">
              <a:buNone/>
            </a:pPr>
            <a:r>
              <a:rPr lang="ar-SA" sz="4000" b="1" dirty="0" smtClean="0">
                <a:solidFill>
                  <a:schemeClr val="tx2">
                    <a:lumMod val="75000"/>
                  </a:schemeClr>
                </a:solidFill>
              </a:rPr>
              <a:t> في نفوس المؤمنين لما قال المنافق:</a:t>
            </a:r>
            <a:endParaRPr lang="ar-QA" sz="4000" b="1" dirty="0" smtClean="0">
              <a:solidFill>
                <a:schemeClr val="tx2">
                  <a:lumMod val="75000"/>
                </a:schemeClr>
              </a:solidFill>
            </a:endParaRPr>
          </a:p>
          <a:p>
            <a:pPr algn="ctr" rtl="1">
              <a:buNone/>
            </a:pPr>
            <a:r>
              <a:rPr lang="ar-SA" sz="4000" b="1" dirty="0" smtClean="0">
                <a:solidFill>
                  <a:schemeClr val="tx2">
                    <a:lumMod val="75000"/>
                  </a:schemeClr>
                </a:solidFill>
              </a:rPr>
              <a:t> </a:t>
            </a:r>
            <a:r>
              <a:rPr lang="ar-QA" sz="4000" b="1" dirty="0" smtClean="0">
                <a:solidFill>
                  <a:srgbClr val="9A0000"/>
                </a:solidFill>
              </a:rPr>
              <a:t>(</a:t>
            </a:r>
            <a:r>
              <a:rPr lang="ar-SA" sz="4000" b="1" dirty="0" smtClean="0">
                <a:solidFill>
                  <a:srgbClr val="9A0000"/>
                </a:solidFill>
              </a:rPr>
              <a:t>ائْذَنْ لِي وَلَا تَفْتِنِّي</a:t>
            </a:r>
            <a:r>
              <a:rPr lang="ar-QA" sz="4000" b="1" dirty="0" smtClean="0">
                <a:solidFill>
                  <a:srgbClr val="9A0000"/>
                </a:solidFill>
              </a:rPr>
              <a:t>) </a:t>
            </a:r>
            <a:r>
              <a:rPr lang="ar-SA" sz="2000" b="1" dirty="0" smtClean="0">
                <a:solidFill>
                  <a:schemeClr val="tx2">
                    <a:lumMod val="75000"/>
                  </a:schemeClr>
                </a:solidFill>
              </a:rPr>
              <a:t>سورة التوبة</a:t>
            </a:r>
            <a:r>
              <a:rPr lang="ar-QA" sz="2000" b="1" dirty="0" smtClean="0">
                <a:solidFill>
                  <a:schemeClr val="tx2">
                    <a:lumMod val="75000"/>
                  </a:schemeClr>
                </a:solidFill>
              </a:rPr>
              <a:t>.</a:t>
            </a:r>
          </a:p>
          <a:p>
            <a:pPr algn="ctr" rtl="1">
              <a:buNone/>
            </a:pPr>
            <a:r>
              <a:rPr lang="ar-SA" sz="2000" b="1" dirty="0" smtClean="0">
                <a:solidFill>
                  <a:schemeClr val="tx2">
                    <a:lumMod val="75000"/>
                  </a:schemeClr>
                </a:solidFill>
              </a:rPr>
              <a:t> </a:t>
            </a:r>
            <a:r>
              <a:rPr lang="ar-SA" sz="4000" b="1" dirty="0" smtClean="0">
                <a:solidFill>
                  <a:schemeClr val="tx2">
                    <a:lumMod val="75000"/>
                  </a:schemeClr>
                </a:solidFill>
              </a:rPr>
              <a:t>أليس تثبيتاً على تثبيت، وربطاً على القلوب</a:t>
            </a:r>
            <a:r>
              <a:rPr lang="ar-QA" sz="4000" b="1" dirty="0" smtClean="0">
                <a:solidFill>
                  <a:schemeClr val="tx2">
                    <a:lumMod val="75000"/>
                  </a:schemeClr>
                </a:solidFill>
              </a:rPr>
              <a:t> </a:t>
            </a:r>
            <a:r>
              <a:rPr lang="ar-SA" sz="4000" b="1" dirty="0" smtClean="0">
                <a:solidFill>
                  <a:schemeClr val="tx2">
                    <a:lumMod val="75000"/>
                  </a:schemeClr>
                </a:solidFill>
              </a:rPr>
              <a:t>المؤمنة، ورداً على الشبهات، وإسكاتاً</a:t>
            </a:r>
            <a:r>
              <a:rPr lang="ar-QA" sz="4000" b="1" dirty="0" smtClean="0">
                <a:solidFill>
                  <a:schemeClr val="tx2">
                    <a:lumMod val="75000"/>
                  </a:schemeClr>
                </a:solidFill>
              </a:rPr>
              <a:t>      </a:t>
            </a:r>
            <a:r>
              <a:rPr lang="ar-SA" sz="4000" b="1" dirty="0" smtClean="0">
                <a:solidFill>
                  <a:schemeClr val="tx2">
                    <a:lumMod val="75000"/>
                  </a:schemeClr>
                </a:solidFill>
              </a:rPr>
              <a:t> لأهل الباطل؟ بلى وربي</a:t>
            </a:r>
            <a:r>
              <a:rPr lang="ar-QA" sz="4000" b="1" dirty="0" smtClean="0">
                <a:solidFill>
                  <a:schemeClr val="tx2">
                    <a:lumMod val="75000"/>
                  </a:schemeClr>
                </a:solidFill>
              </a:rPr>
              <a:t>!</a:t>
            </a:r>
            <a:r>
              <a:rPr lang="ar-SA" sz="4000" b="1" dirty="0" smtClean="0">
                <a:solidFill>
                  <a:schemeClr val="tx2">
                    <a:lumMod val="75000"/>
                  </a:schemeClr>
                </a:solidFill>
              </a:rPr>
              <a:t> . </a:t>
            </a:r>
            <a:endParaRPr lang="en-GB" sz="4000" b="1" dirty="0" smtClean="0">
              <a:solidFill>
                <a:schemeClr val="tx2">
                  <a:lumMod val="75000"/>
                </a:schemeClr>
              </a:solidFill>
            </a:endParaRPr>
          </a:p>
        </p:txBody>
      </p:sp>
      <p:sp>
        <p:nvSpPr>
          <p:cNvPr id="4" name="Title 1"/>
          <p:cNvSpPr>
            <a:spLocks noGrp="1"/>
          </p:cNvSpPr>
          <p:nvPr>
            <p:ph type="title"/>
          </p:nvPr>
        </p:nvSpPr>
        <p:spPr>
          <a:xfrm>
            <a:off x="1094928" y="332656"/>
            <a:ext cx="8229600" cy="1143000"/>
          </a:xfrm>
        </p:spPr>
        <p:txBody>
          <a:bodyPr>
            <a:normAutofit/>
          </a:bodyPr>
          <a:lstStyle/>
          <a:p>
            <a:r>
              <a:rPr lang="ar-SA" b="1" u="sng" dirty="0" smtClean="0">
                <a:solidFill>
                  <a:srgbClr val="9A0000"/>
                </a:solidFill>
              </a:rPr>
              <a:t> نماذج</a:t>
            </a:r>
            <a:r>
              <a:rPr lang="ar-QA" b="1" u="sng" dirty="0" smtClean="0">
                <a:solidFill>
                  <a:srgbClr val="9A0000"/>
                </a:solidFill>
              </a:rPr>
              <a:t> </a:t>
            </a:r>
            <a:r>
              <a:rPr lang="ar-SA" b="1" u="sng" dirty="0" smtClean="0">
                <a:solidFill>
                  <a:srgbClr val="9A0000"/>
                </a:solidFill>
              </a:rPr>
              <a:t>لاثر القران في ثبات القلوب</a:t>
            </a:r>
            <a:r>
              <a:rPr lang="ar-QA" b="1" u="sng" dirty="0" smtClean="0">
                <a:solidFill>
                  <a:srgbClr val="9A0000"/>
                </a:solidFill>
              </a:rPr>
              <a:t>..</a:t>
            </a:r>
            <a:endParaRPr lang="en-GB" u="sng" dirty="0">
              <a:solidFill>
                <a:srgbClr val="9A0000"/>
              </a:solidFill>
            </a:endParaRPr>
          </a:p>
        </p:txBody>
      </p:sp>
      <p:pic>
        <p:nvPicPr>
          <p:cNvPr id="5"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76672"/>
            <a:ext cx="8229600" cy="6381328"/>
          </a:xfrm>
        </p:spPr>
        <p:txBody>
          <a:bodyPr>
            <a:noAutofit/>
          </a:bodyPr>
          <a:lstStyle/>
          <a:p>
            <a:pPr algn="r">
              <a:buNone/>
            </a:pPr>
            <a:r>
              <a:rPr lang="ar-SA" sz="4000" b="1" dirty="0" smtClean="0">
                <a:solidFill>
                  <a:schemeClr val="tx2">
                    <a:lumMod val="75000"/>
                  </a:schemeClr>
                </a:solidFill>
              </a:rPr>
              <a:t>ومن العجب أن الله يعد المؤمنين ف</a:t>
            </a:r>
            <a:r>
              <a:rPr lang="ar-QA" sz="4000" b="1" dirty="0" smtClean="0">
                <a:solidFill>
                  <a:schemeClr val="tx2">
                    <a:lumMod val="75000"/>
                  </a:schemeClr>
                </a:solidFill>
              </a:rPr>
              <a:t>ي</a:t>
            </a:r>
            <a:r>
              <a:rPr lang="ar-SA" sz="4000" b="1" dirty="0" smtClean="0">
                <a:solidFill>
                  <a:schemeClr val="tx2">
                    <a:lumMod val="75000"/>
                  </a:schemeClr>
                </a:solidFill>
              </a:rPr>
              <a:t> </a:t>
            </a:r>
            <a:endParaRPr lang="ar-QA" sz="4000" b="1" dirty="0" smtClean="0">
              <a:solidFill>
                <a:schemeClr val="tx2">
                  <a:lumMod val="75000"/>
                </a:schemeClr>
              </a:solidFill>
            </a:endParaRPr>
          </a:p>
          <a:p>
            <a:pPr algn="r">
              <a:buNone/>
            </a:pPr>
            <a:r>
              <a:rPr lang="ar-SA" sz="4000" b="1" dirty="0" smtClean="0">
                <a:solidFill>
                  <a:schemeClr val="tx2">
                    <a:lumMod val="75000"/>
                  </a:schemeClr>
                </a:solidFill>
              </a:rPr>
              <a:t>رجوعهم من الحديبية بغنائم كثيرة يأخذونه</a:t>
            </a:r>
            <a:r>
              <a:rPr lang="ar-QA" sz="4000" b="1" dirty="0" smtClean="0">
                <a:solidFill>
                  <a:schemeClr val="tx2">
                    <a:lumMod val="75000"/>
                  </a:schemeClr>
                </a:solidFill>
              </a:rPr>
              <a:t>ا</a:t>
            </a:r>
          </a:p>
          <a:p>
            <a:pPr algn="r">
              <a:buNone/>
            </a:pPr>
            <a:r>
              <a:rPr lang="ar-SA" sz="4000" b="1" dirty="0" smtClean="0">
                <a:solidFill>
                  <a:schemeClr val="tx2">
                    <a:lumMod val="75000"/>
                  </a:schemeClr>
                </a:solidFill>
              </a:rPr>
              <a:t>-وهي غنائم خيب</a:t>
            </a:r>
            <a:r>
              <a:rPr lang="ar-QA" sz="4000" b="1" dirty="0" smtClean="0">
                <a:solidFill>
                  <a:schemeClr val="tx2">
                    <a:lumMod val="75000"/>
                  </a:schemeClr>
                </a:solidFill>
              </a:rPr>
              <a:t>ر</a:t>
            </a:r>
            <a:r>
              <a:rPr lang="ar-SA" sz="4000" b="1" dirty="0" smtClean="0">
                <a:solidFill>
                  <a:schemeClr val="tx2">
                    <a:lumMod val="75000"/>
                  </a:schemeClr>
                </a:solidFill>
              </a:rPr>
              <a:t>- وأنه سيعجلها لهم، وأنهم سينطلقون إليها دون غيرهم، وأن المنافقين سيطلبون مرافقتهم، وأن المسلمين</a:t>
            </a:r>
            <a:r>
              <a:rPr lang="ar-QA" sz="4000" b="1" dirty="0" smtClean="0">
                <a:solidFill>
                  <a:schemeClr val="tx2">
                    <a:lumMod val="75000"/>
                  </a:schemeClr>
                </a:solidFill>
              </a:rPr>
              <a:t> </a:t>
            </a:r>
            <a:r>
              <a:rPr lang="ar-SA" sz="4000" b="1" dirty="0" smtClean="0">
                <a:solidFill>
                  <a:schemeClr val="tx2">
                    <a:lumMod val="75000"/>
                  </a:schemeClr>
                </a:solidFill>
              </a:rPr>
              <a:t>سيقولون:</a:t>
            </a:r>
            <a:r>
              <a:rPr lang="ar-QA" sz="4000" b="1" dirty="0" smtClean="0">
                <a:solidFill>
                  <a:schemeClr val="tx2">
                    <a:lumMod val="75000"/>
                  </a:schemeClr>
                </a:solidFill>
              </a:rPr>
              <a:t> </a:t>
            </a:r>
            <a:r>
              <a:rPr lang="ar-SA" sz="4000" b="1" dirty="0" smtClean="0">
                <a:solidFill>
                  <a:schemeClr val="tx2">
                    <a:lumMod val="75000"/>
                  </a:schemeClr>
                </a:solidFill>
              </a:rPr>
              <a:t>لن تتبعونا، وأنهم سيصرون يريدون أن يبدلوا كلام الله، وأنهم سيقولون للمؤمنين: بل تحسدوننا، وأن الله أجابهم بقوله:</a:t>
            </a:r>
            <a:endParaRPr lang="ar-QA" sz="4000" b="1" dirty="0" smtClean="0">
              <a:solidFill>
                <a:schemeClr val="tx2">
                  <a:lumMod val="75000"/>
                </a:schemeClr>
              </a:solidFill>
            </a:endParaRPr>
          </a:p>
          <a:p>
            <a:pPr algn="ctr">
              <a:buNone/>
            </a:pPr>
            <a:r>
              <a:rPr lang="ar-QA" sz="4000" b="1" dirty="0" smtClean="0">
                <a:solidFill>
                  <a:srgbClr val="9A0000"/>
                </a:solidFill>
              </a:rPr>
              <a:t>(</a:t>
            </a:r>
            <a:r>
              <a:rPr lang="ar-SA" sz="4000" b="1" dirty="0" smtClean="0">
                <a:solidFill>
                  <a:srgbClr val="9A0000"/>
                </a:solidFill>
              </a:rPr>
              <a:t>بَلْ كَانُوا لَا يَفْقَهُونَ إِلَّا قَلِيلًا</a:t>
            </a:r>
            <a:r>
              <a:rPr lang="ar-QA" sz="4000" b="1" dirty="0" smtClean="0">
                <a:solidFill>
                  <a:srgbClr val="9A0000"/>
                </a:solidFill>
              </a:rPr>
              <a:t>) </a:t>
            </a:r>
            <a:r>
              <a:rPr lang="ar-SA" sz="2000" b="1" dirty="0" smtClean="0">
                <a:solidFill>
                  <a:schemeClr val="tx2">
                    <a:lumMod val="75000"/>
                  </a:schemeClr>
                </a:solidFill>
              </a:rPr>
              <a:t>سورة الفتح </a:t>
            </a:r>
            <a:endParaRPr lang="en-GB" sz="2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4864"/>
            <a:ext cx="8229600" cy="1143000"/>
          </a:xfrm>
        </p:spPr>
        <p:txBody>
          <a:bodyPr>
            <a:noAutofit/>
          </a:bodyPr>
          <a:lstStyle/>
          <a:p>
            <a:r>
              <a:rPr lang="ar-SA" sz="6000" b="1" dirty="0">
                <a:solidFill>
                  <a:schemeClr val="tx2">
                    <a:lumMod val="75000"/>
                  </a:schemeClr>
                </a:solidFill>
              </a:rPr>
              <a:t>وسائل الثبات على دين </a:t>
            </a:r>
            <a:r>
              <a:rPr lang="ar-SA" sz="6000" b="1" dirty="0" smtClean="0">
                <a:solidFill>
                  <a:schemeClr val="tx2">
                    <a:lumMod val="75000"/>
                  </a:schemeClr>
                </a:solidFill>
              </a:rPr>
              <a:t>الله</a:t>
            </a:r>
            <a:endParaRPr lang="en-GB" sz="6000" b="1" dirty="0">
              <a:solidFill>
                <a:schemeClr val="tx2">
                  <a:lumMod val="75000"/>
                </a:schemeClr>
              </a:solidFill>
            </a:endParaRPr>
          </a:p>
        </p:txBody>
      </p:sp>
      <p:pic>
        <p:nvPicPr>
          <p:cNvPr id="3"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1210" y="32048"/>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404664"/>
            <a:ext cx="8229600" cy="5976664"/>
          </a:xfrm>
        </p:spPr>
        <p:txBody>
          <a:bodyPr>
            <a:normAutofit fontScale="92500" lnSpcReduction="10000"/>
          </a:bodyPr>
          <a:lstStyle/>
          <a:p>
            <a:pPr algn="r">
              <a:buNone/>
            </a:pPr>
            <a:r>
              <a:rPr lang="ar-SA" sz="4000" b="1" dirty="0" smtClean="0">
                <a:solidFill>
                  <a:schemeClr val="tx2">
                    <a:lumMod val="75000"/>
                  </a:schemeClr>
                </a:solidFill>
              </a:rPr>
              <a:t> ثم يحدث هذا كله أمام المؤمنين مرحلة</a:t>
            </a:r>
            <a:endParaRPr lang="ar-QA" sz="4000" b="1" dirty="0" smtClean="0">
              <a:solidFill>
                <a:schemeClr val="tx2">
                  <a:lumMod val="75000"/>
                </a:schemeClr>
              </a:solidFill>
            </a:endParaRPr>
          </a:p>
          <a:p>
            <a:pPr algn="r">
              <a:buNone/>
            </a:pPr>
            <a:r>
              <a:rPr lang="ar-SA" sz="4000" b="1" dirty="0" smtClean="0">
                <a:solidFill>
                  <a:schemeClr val="tx2">
                    <a:lumMod val="75000"/>
                  </a:schemeClr>
                </a:solidFill>
              </a:rPr>
              <a:t>بمرحلة وخطوة بخطوة وكلمة بكلمة...</a:t>
            </a:r>
            <a:endParaRPr lang="ar-QA" sz="4000" b="1" dirty="0" smtClean="0">
              <a:solidFill>
                <a:schemeClr val="tx2">
                  <a:lumMod val="75000"/>
                </a:schemeClr>
              </a:solidFill>
            </a:endParaRPr>
          </a:p>
          <a:p>
            <a:pPr algn="r">
              <a:buNone/>
            </a:pPr>
            <a:r>
              <a:rPr lang="ar-SA" sz="4000" b="1" dirty="0" smtClean="0">
                <a:solidFill>
                  <a:schemeClr val="tx2">
                    <a:lumMod val="75000"/>
                  </a:schemeClr>
                </a:solidFill>
              </a:rPr>
              <a:t>ومن هنا نستطيع أن ندرك الفرق بين: </a:t>
            </a:r>
            <a:endParaRPr lang="ar-QA" sz="4000" b="1" dirty="0" smtClean="0">
              <a:solidFill>
                <a:schemeClr val="tx2">
                  <a:lumMod val="75000"/>
                </a:schemeClr>
              </a:solidFill>
            </a:endParaRPr>
          </a:p>
          <a:p>
            <a:pPr algn="r">
              <a:buNone/>
            </a:pPr>
            <a:r>
              <a:rPr lang="ar-QA" sz="4000" b="1" dirty="0" smtClean="0">
                <a:solidFill>
                  <a:schemeClr val="tx2">
                    <a:lumMod val="75000"/>
                  </a:schemeClr>
                </a:solidFill>
              </a:rPr>
              <a:t>- </a:t>
            </a:r>
            <a:r>
              <a:rPr lang="ar-SA" sz="4000" b="1" dirty="0" smtClean="0">
                <a:solidFill>
                  <a:schemeClr val="tx2">
                    <a:lumMod val="75000"/>
                  </a:schemeClr>
                </a:solidFill>
              </a:rPr>
              <a:t>الذين ربطوا حياتهم بالقرآن، وأقبلوا عليه تلاوة وحفظاً وتفسيراً وتدبراً، ومنه ينطلقون، وإليه يفيئون</a:t>
            </a:r>
            <a:r>
              <a:rPr lang="ar-QA" sz="4000" b="1" dirty="0" smtClean="0">
                <a:solidFill>
                  <a:schemeClr val="tx2">
                    <a:lumMod val="75000"/>
                  </a:schemeClr>
                </a:solidFill>
              </a:rPr>
              <a:t>..</a:t>
            </a:r>
          </a:p>
          <a:p>
            <a:pPr algn="ctr">
              <a:buNone/>
            </a:pPr>
            <a:r>
              <a:rPr lang="ar-SA" sz="4000" b="1" dirty="0" smtClean="0">
                <a:solidFill>
                  <a:schemeClr val="tx2">
                    <a:lumMod val="75000"/>
                  </a:schemeClr>
                </a:solidFill>
              </a:rPr>
              <a:t> </a:t>
            </a:r>
            <a:r>
              <a:rPr lang="ar-SA" sz="4800" b="1" dirty="0" smtClean="0">
                <a:solidFill>
                  <a:srgbClr val="9A0000"/>
                </a:solidFill>
              </a:rPr>
              <a:t>وبين من</a:t>
            </a:r>
            <a:endParaRPr lang="ar-QA" sz="4800" b="1" dirty="0" smtClean="0">
              <a:solidFill>
                <a:srgbClr val="9A0000"/>
              </a:solidFill>
            </a:endParaRPr>
          </a:p>
          <a:p>
            <a:pPr algn="r">
              <a:buFontTx/>
              <a:buChar char="-"/>
            </a:pPr>
            <a:r>
              <a:rPr lang="ar-QA" sz="4000" b="1" dirty="0" smtClean="0">
                <a:solidFill>
                  <a:schemeClr val="tx2">
                    <a:lumMod val="75000"/>
                  </a:schemeClr>
                </a:solidFill>
              </a:rPr>
              <a:t>-  </a:t>
            </a:r>
            <a:r>
              <a:rPr lang="ar-SA" sz="4000" b="1" dirty="0" smtClean="0">
                <a:solidFill>
                  <a:schemeClr val="tx2">
                    <a:lumMod val="75000"/>
                  </a:schemeClr>
                </a:solidFill>
              </a:rPr>
              <a:t>جعلوا كلام البشر جل همهم، وشغلهم الشاغل ... ويا ليت الذين يطلبون العلم يجعلون للقرآن، وتفسيره نصيباً كبيراً من طلبهم . </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4928" y="485800"/>
            <a:ext cx="8229600" cy="1143000"/>
          </a:xfrm>
        </p:spPr>
        <p:txBody>
          <a:bodyPr/>
          <a:lstStyle/>
          <a:p>
            <a:r>
              <a:rPr lang="ar-SA" b="1" u="sng" dirty="0" smtClean="0">
                <a:solidFill>
                  <a:srgbClr val="9A0000"/>
                </a:solidFill>
              </a:rPr>
              <a:t>ثانياً:التزام شرع الله والعمل الصالح:</a:t>
            </a:r>
            <a:endParaRPr lang="en-GB" u="sng" dirty="0">
              <a:solidFill>
                <a:srgbClr val="9A0000"/>
              </a:solidFill>
            </a:endParaRPr>
          </a:p>
        </p:txBody>
      </p:sp>
      <p:sp>
        <p:nvSpPr>
          <p:cNvPr id="3" name="Content Placeholder 2"/>
          <p:cNvSpPr>
            <a:spLocks noGrp="1"/>
          </p:cNvSpPr>
          <p:nvPr>
            <p:ph idx="1"/>
          </p:nvPr>
        </p:nvSpPr>
        <p:spPr>
          <a:xfrm>
            <a:off x="446856" y="1412776"/>
            <a:ext cx="8229600" cy="5040560"/>
          </a:xfrm>
        </p:spPr>
        <p:txBody>
          <a:bodyPr/>
          <a:lstStyle/>
          <a:p>
            <a:pPr algn="ctr">
              <a:buNone/>
            </a:pPr>
            <a:r>
              <a:rPr lang="ar-SA" b="1" dirty="0" smtClean="0">
                <a:solidFill>
                  <a:schemeClr val="tx2">
                    <a:lumMod val="75000"/>
                  </a:schemeClr>
                </a:solidFill>
              </a:rPr>
              <a:t> </a:t>
            </a:r>
            <a:r>
              <a:rPr lang="ar-SA" sz="4000" b="1" dirty="0" smtClean="0">
                <a:solidFill>
                  <a:schemeClr val="tx2">
                    <a:lumMod val="75000"/>
                  </a:schemeClr>
                </a:solidFill>
              </a:rPr>
              <a:t>قال الله تعالى:</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a:t>
            </a:r>
            <a:r>
              <a:rPr lang="ar-QA" sz="4000" b="1" dirty="0" smtClean="0">
                <a:solidFill>
                  <a:schemeClr val="tx2">
                    <a:lumMod val="75000"/>
                  </a:schemeClr>
                </a:solidFill>
              </a:rPr>
              <a:t>(</a:t>
            </a:r>
            <a:r>
              <a:rPr lang="ar-SA" sz="4000" b="1" dirty="0" smtClean="0">
                <a:solidFill>
                  <a:schemeClr val="tx2">
                    <a:lumMod val="75000"/>
                  </a:schemeClr>
                </a:solidFill>
              </a:rPr>
              <a:t>يُثَبِّتُ اللَّهُ الَّذِينَ ءَامَنُوا بِالْقَوْلِ الثَّابِتِ فِي الْحَيَاةِ الدُّنْيَا وَفِي الْآخِرَةِ وَيُضِلُّ اللَّهُ الظَّالِمِينَ وَيَفْعَلُ اللَّهُ مَا يَشَاءُ</a:t>
            </a:r>
            <a:r>
              <a:rPr lang="ar-QA" sz="4000" b="1" dirty="0" smtClean="0">
                <a:solidFill>
                  <a:schemeClr val="tx2">
                    <a:lumMod val="75000"/>
                  </a:schemeClr>
                </a:solidFill>
              </a:rPr>
              <a:t>)</a:t>
            </a:r>
            <a:r>
              <a:rPr lang="ar-SA" sz="4000" b="1" dirty="0" smtClean="0">
                <a:solidFill>
                  <a:schemeClr val="tx2">
                    <a:lumMod val="75000"/>
                  </a:schemeClr>
                </a:solidFill>
              </a:rPr>
              <a:t> </a:t>
            </a:r>
            <a:r>
              <a:rPr lang="ar-SA" sz="1800" b="1" dirty="0" smtClean="0">
                <a:solidFill>
                  <a:schemeClr val="tx2">
                    <a:lumMod val="75000"/>
                  </a:schemeClr>
                </a:solidFill>
              </a:rPr>
              <a:t>سورة إبراهيم </a:t>
            </a:r>
            <a:endParaRPr lang="ar-QA" sz="1800" b="1" dirty="0" smtClean="0">
              <a:solidFill>
                <a:schemeClr val="tx2">
                  <a:lumMod val="75000"/>
                </a:schemeClr>
              </a:solidFill>
            </a:endParaRPr>
          </a:p>
          <a:p>
            <a:pPr algn="ctr">
              <a:buNone/>
            </a:pPr>
            <a:r>
              <a:rPr lang="ar-SA" sz="4000" b="1" u="sng" dirty="0" smtClean="0">
                <a:solidFill>
                  <a:srgbClr val="9A0000"/>
                </a:solidFill>
              </a:rPr>
              <a:t>قال قتادة:</a:t>
            </a:r>
            <a:endParaRPr lang="ar-QA" sz="4000" b="1" u="sng" dirty="0" smtClean="0">
              <a:solidFill>
                <a:srgbClr val="9A0000"/>
              </a:solidFill>
            </a:endParaRPr>
          </a:p>
          <a:p>
            <a:pPr algn="ctr">
              <a:buNone/>
            </a:pPr>
            <a:r>
              <a:rPr lang="ar-SA" sz="4000" b="1" u="sng" dirty="0" smtClean="0">
                <a:solidFill>
                  <a:srgbClr val="9A0000"/>
                </a:solidFill>
              </a:rPr>
              <a:t>أما الحياة الدنيا: </a:t>
            </a:r>
            <a:r>
              <a:rPr lang="ar-SA" sz="4000" b="1" dirty="0" smtClean="0">
                <a:solidFill>
                  <a:schemeClr val="tx2">
                    <a:lumMod val="75000"/>
                  </a:schemeClr>
                </a:solidFill>
              </a:rPr>
              <a:t>فيثبتهم بالخير والعمل الصالح، </a:t>
            </a:r>
            <a:r>
              <a:rPr lang="ar-SA" sz="4000" b="1" u="sng" dirty="0" smtClean="0">
                <a:solidFill>
                  <a:srgbClr val="9A0000"/>
                </a:solidFill>
              </a:rPr>
              <a:t>وفي الآخرة: </a:t>
            </a:r>
            <a:r>
              <a:rPr lang="ar-SA" sz="4000" b="1" dirty="0" smtClean="0">
                <a:solidFill>
                  <a:schemeClr val="tx2">
                    <a:lumMod val="75000"/>
                  </a:schemeClr>
                </a:solidFill>
              </a:rPr>
              <a:t>في القبر </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88640"/>
            <a:ext cx="8229600" cy="6336704"/>
          </a:xfrm>
        </p:spPr>
        <p:txBody>
          <a:bodyPr>
            <a:noAutofit/>
          </a:bodyPr>
          <a:lstStyle/>
          <a:p>
            <a:pPr algn="ctr">
              <a:buNone/>
            </a:pPr>
            <a:r>
              <a:rPr lang="ar-SA" sz="3600" b="1" dirty="0" smtClean="0">
                <a:solidFill>
                  <a:schemeClr val="tx2">
                    <a:lumMod val="75000"/>
                  </a:schemeClr>
                </a:solidFill>
              </a:rPr>
              <a:t>. وقال سبحانه:</a:t>
            </a:r>
            <a:endParaRPr lang="ar-QA" sz="3600" b="1" dirty="0" smtClean="0">
              <a:solidFill>
                <a:schemeClr val="tx2">
                  <a:lumMod val="75000"/>
                </a:schemeClr>
              </a:solidFill>
            </a:endParaRPr>
          </a:p>
          <a:p>
            <a:pPr algn="ctr">
              <a:buNone/>
            </a:pPr>
            <a:r>
              <a:rPr lang="ar-QA" sz="3600" b="1" dirty="0" smtClean="0">
                <a:solidFill>
                  <a:srgbClr val="9A0000"/>
                </a:solidFill>
              </a:rPr>
              <a:t>(</a:t>
            </a:r>
            <a:r>
              <a:rPr lang="ar-SA" sz="3600" b="1" dirty="0" smtClean="0">
                <a:solidFill>
                  <a:srgbClr val="9A0000"/>
                </a:solidFill>
              </a:rPr>
              <a:t>وَلَوْ أَنَّهُمْ فَعَلُوا مَا يُوعَظُونَ بِهِ لَكَانَ خَيْرًا لَهُمْ</a:t>
            </a:r>
            <a:endParaRPr lang="ar-QA" sz="3600" b="1" dirty="0" smtClean="0">
              <a:solidFill>
                <a:srgbClr val="9A0000"/>
              </a:solidFill>
            </a:endParaRPr>
          </a:p>
          <a:p>
            <a:pPr algn="ctr">
              <a:buNone/>
            </a:pPr>
            <a:r>
              <a:rPr lang="ar-SA" sz="3600" b="1" dirty="0" smtClean="0">
                <a:solidFill>
                  <a:srgbClr val="9A0000"/>
                </a:solidFill>
              </a:rPr>
              <a:t> وَأَشَدَّ تَثْبِيتًا</a:t>
            </a:r>
            <a:r>
              <a:rPr lang="ar-QA" sz="3600" b="1" dirty="0" smtClean="0">
                <a:solidFill>
                  <a:srgbClr val="9A0000"/>
                </a:solidFill>
              </a:rPr>
              <a:t>) </a:t>
            </a:r>
            <a:r>
              <a:rPr lang="ar-SA" sz="2000" b="1" dirty="0" smtClean="0">
                <a:solidFill>
                  <a:schemeClr val="tx2">
                    <a:lumMod val="75000"/>
                  </a:schemeClr>
                </a:solidFill>
              </a:rPr>
              <a:t>سورة النساء</a:t>
            </a:r>
            <a:endParaRPr lang="ar-QA" sz="2000" b="1" dirty="0" smtClean="0">
              <a:solidFill>
                <a:schemeClr val="tx2">
                  <a:lumMod val="75000"/>
                </a:schemeClr>
              </a:solidFill>
            </a:endParaRPr>
          </a:p>
          <a:p>
            <a:pPr algn="ctr">
              <a:buNone/>
            </a:pPr>
            <a:r>
              <a:rPr lang="ar-SA" sz="3600" b="1" dirty="0" smtClean="0">
                <a:solidFill>
                  <a:schemeClr val="tx2">
                    <a:lumMod val="75000"/>
                  </a:schemeClr>
                </a:solidFill>
              </a:rPr>
              <a:t> </a:t>
            </a:r>
            <a:r>
              <a:rPr lang="ar-SA" sz="3600" b="1" dirty="0" smtClean="0">
                <a:solidFill>
                  <a:srgbClr val="9A0000"/>
                </a:solidFill>
              </a:rPr>
              <a:t>أي:</a:t>
            </a:r>
            <a:r>
              <a:rPr lang="ar-SA" sz="3600" b="1" dirty="0" smtClean="0">
                <a:solidFill>
                  <a:schemeClr val="tx2">
                    <a:lumMod val="75000"/>
                  </a:schemeClr>
                </a:solidFill>
              </a:rPr>
              <a:t> على الحق، وهذا بيّن، وإلا فهل نتوقع ثباتاً من الكسالى القاعدين عن الأعمال الصالحة إذا أطلت الفتنة برأسها وادلهم الخطب ؟!</a:t>
            </a:r>
            <a:endParaRPr lang="ar-QA" sz="3600" b="1" dirty="0" smtClean="0">
              <a:solidFill>
                <a:schemeClr val="tx2">
                  <a:lumMod val="75000"/>
                </a:schemeClr>
              </a:solidFill>
            </a:endParaRPr>
          </a:p>
          <a:p>
            <a:pPr algn="ctr">
              <a:buNone/>
            </a:pPr>
            <a:r>
              <a:rPr lang="ar-SA" sz="3600" b="1" dirty="0" smtClean="0">
                <a:solidFill>
                  <a:schemeClr val="tx2">
                    <a:lumMod val="75000"/>
                  </a:schemeClr>
                </a:solidFill>
              </a:rPr>
              <a:t>ولكن الذين آمنوا وعملوا الصالحات يهديهم ربهم بإيمانهم صراطاً مستقيما</a:t>
            </a:r>
            <a:r>
              <a:rPr lang="ar-QA" sz="3600" b="1" dirty="0" smtClean="0">
                <a:solidFill>
                  <a:schemeClr val="tx2">
                    <a:lumMod val="75000"/>
                  </a:schemeClr>
                </a:solidFill>
              </a:rPr>
              <a:t>..</a:t>
            </a:r>
            <a:r>
              <a:rPr lang="ar-SA" sz="3600" b="1" dirty="0" smtClean="0">
                <a:solidFill>
                  <a:schemeClr val="tx2">
                    <a:lumMod val="75000"/>
                  </a:schemeClr>
                </a:solidFill>
              </a:rPr>
              <a:t>ولذلك كان صلى الله عليه وسلم يثابر على الأعمال الصالحة، وكان أحب العمل إليه أدومه وإن قل</a:t>
            </a:r>
            <a:r>
              <a:rPr lang="ar-QA" sz="3600" b="1" dirty="0" smtClean="0">
                <a:solidFill>
                  <a:schemeClr val="tx2">
                    <a:lumMod val="75000"/>
                  </a:schemeClr>
                </a:solidFill>
              </a:rPr>
              <a:t>!</a:t>
            </a:r>
            <a:endParaRPr lang="en-GB" sz="36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947861"/>
            <a:ext cx="8229600" cy="5793507"/>
          </a:xfrm>
        </p:spPr>
        <p:txBody>
          <a:bodyPr>
            <a:normAutofit/>
          </a:bodyPr>
          <a:lstStyle/>
          <a:p>
            <a:pPr algn="ctr">
              <a:buNone/>
            </a:pPr>
            <a:r>
              <a:rPr lang="ar-SA" sz="4000" b="1" dirty="0" smtClean="0">
                <a:solidFill>
                  <a:schemeClr val="tx2">
                    <a:lumMod val="75000"/>
                  </a:schemeClr>
                </a:solidFill>
              </a:rPr>
              <a:t>وكان صلى الله عليه وسلم يقول: </a:t>
            </a:r>
            <a:endParaRPr lang="ar-QA" sz="4000" b="1" dirty="0" smtClean="0">
              <a:solidFill>
                <a:schemeClr val="tx2">
                  <a:lumMod val="75000"/>
                </a:schemeClr>
              </a:solidFill>
            </a:endParaRPr>
          </a:p>
          <a:p>
            <a:pPr algn="ctr">
              <a:buNone/>
            </a:pPr>
            <a:r>
              <a:rPr lang="ar-QA" sz="4000" b="1" dirty="0" smtClean="0">
                <a:solidFill>
                  <a:srgbClr val="9A0000"/>
                </a:solidFill>
              </a:rPr>
              <a:t>( </a:t>
            </a:r>
            <a:r>
              <a:rPr lang="ar-SA" sz="4000" b="1" dirty="0" smtClean="0">
                <a:solidFill>
                  <a:srgbClr val="9A0000"/>
                </a:solidFill>
              </a:rPr>
              <a:t>مَنْ ثَابَرَ عَلَى ثِنْتَيْ عَشْرَةَ رَكْعَةً مِنْ السُّنَّةِ بَنَى اللَّهُ لَهُ بَيْتًا فِي الْجَنَّةِ</a:t>
            </a:r>
            <a:r>
              <a:rPr lang="ar-QA" sz="4000" b="1" dirty="0" smtClean="0">
                <a:solidFill>
                  <a:srgbClr val="9A0000"/>
                </a:solidFill>
              </a:rPr>
              <a:t> )</a:t>
            </a:r>
            <a:r>
              <a:rPr lang="ar-SA" sz="4000" b="1" dirty="0" smtClean="0">
                <a:solidFill>
                  <a:srgbClr val="9A0000"/>
                </a:solidFill>
              </a:rPr>
              <a:t> </a:t>
            </a:r>
            <a:endParaRPr lang="ar-QA" sz="4000" b="1" dirty="0" smtClean="0">
              <a:solidFill>
                <a:srgbClr val="9A0000"/>
              </a:solidFill>
            </a:endParaRPr>
          </a:p>
          <a:p>
            <a:pPr algn="ctr">
              <a:buNone/>
            </a:pPr>
            <a:r>
              <a:rPr lang="ar-SA" sz="4000" b="1" dirty="0" smtClean="0">
                <a:solidFill>
                  <a:schemeClr val="tx2">
                    <a:lumMod val="75000"/>
                  </a:schemeClr>
                </a:solidFill>
              </a:rPr>
              <a:t>أي: السنن الرواتب.</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وفي الحديث القدسي:</a:t>
            </a:r>
            <a:endParaRPr lang="ar-QA" sz="4000" b="1" dirty="0" smtClean="0">
              <a:solidFill>
                <a:schemeClr val="tx2">
                  <a:lumMod val="75000"/>
                </a:schemeClr>
              </a:solidFill>
            </a:endParaRPr>
          </a:p>
          <a:p>
            <a:pPr algn="ctr">
              <a:buNone/>
            </a:pPr>
            <a:r>
              <a:rPr lang="ar-QA" sz="4000" b="1" dirty="0" smtClean="0">
                <a:solidFill>
                  <a:srgbClr val="9A0000"/>
                </a:solidFill>
              </a:rPr>
              <a:t>( </a:t>
            </a:r>
            <a:r>
              <a:rPr lang="ar-SA" sz="4000" b="1" dirty="0" smtClean="0">
                <a:solidFill>
                  <a:srgbClr val="9A0000"/>
                </a:solidFill>
              </a:rPr>
              <a:t>وَمَا يَزَالُ عَبْدِي يَتَقَرَّبُ إِلَيَّ بِالنَّوَافِلِ حَتَّى أُحِبَّهُ</a:t>
            </a:r>
            <a:r>
              <a:rPr lang="ar-QA" sz="4000" b="1" dirty="0" smtClean="0">
                <a:solidFill>
                  <a:srgbClr val="9A0000"/>
                </a:solidFill>
              </a:rPr>
              <a:t> )</a:t>
            </a:r>
            <a:endParaRPr lang="en-GB" sz="4000" b="1" dirty="0">
              <a:solidFill>
                <a:srgbClr val="9A0000"/>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888" y="557808"/>
            <a:ext cx="8229600" cy="1143000"/>
          </a:xfrm>
        </p:spPr>
        <p:txBody>
          <a:bodyPr>
            <a:normAutofit fontScale="90000"/>
          </a:bodyPr>
          <a:lstStyle/>
          <a:p>
            <a:pPr rtl="1"/>
            <a:r>
              <a:rPr lang="ar-SA" b="1" u="sng" dirty="0" smtClean="0">
                <a:solidFill>
                  <a:srgbClr val="9A0000"/>
                </a:solidFill>
              </a:rPr>
              <a:t>ثالثاً: تدبر قصص الأنبياء ودراستها</a:t>
            </a:r>
            <a:r>
              <a:rPr lang="ar-QA" b="1" u="sng" dirty="0" smtClean="0">
                <a:solidFill>
                  <a:srgbClr val="9A0000"/>
                </a:solidFill>
              </a:rPr>
              <a:t/>
            </a:r>
            <a:br>
              <a:rPr lang="ar-QA" b="1" u="sng" dirty="0" smtClean="0">
                <a:solidFill>
                  <a:srgbClr val="9A0000"/>
                </a:solidFill>
              </a:rPr>
            </a:br>
            <a:r>
              <a:rPr lang="ar-SA" b="1" u="sng" dirty="0" smtClean="0">
                <a:solidFill>
                  <a:srgbClr val="9A0000"/>
                </a:solidFill>
              </a:rPr>
              <a:t> للتأسي والعمل:</a:t>
            </a:r>
            <a:endParaRPr lang="en-GB" u="sng" dirty="0">
              <a:solidFill>
                <a:srgbClr val="9A0000"/>
              </a:solidFill>
            </a:endParaRPr>
          </a:p>
        </p:txBody>
      </p:sp>
      <p:sp>
        <p:nvSpPr>
          <p:cNvPr id="3" name="Content Placeholder 2"/>
          <p:cNvSpPr>
            <a:spLocks noGrp="1"/>
          </p:cNvSpPr>
          <p:nvPr>
            <p:ph idx="1"/>
          </p:nvPr>
        </p:nvSpPr>
        <p:spPr>
          <a:xfrm>
            <a:off x="323528" y="1855365"/>
            <a:ext cx="8229600" cy="4525963"/>
          </a:xfrm>
        </p:spPr>
        <p:txBody>
          <a:bodyPr>
            <a:normAutofit/>
          </a:bodyPr>
          <a:lstStyle/>
          <a:p>
            <a:pPr algn="r">
              <a:buNone/>
            </a:pPr>
            <a:r>
              <a:rPr lang="en-GB" sz="3600" b="1" dirty="0" smtClean="0">
                <a:solidFill>
                  <a:schemeClr val="tx2">
                    <a:lumMod val="75000"/>
                  </a:schemeClr>
                </a:solidFill>
              </a:rPr>
              <a:t> </a:t>
            </a:r>
            <a:r>
              <a:rPr lang="ar-SA" sz="3600" b="1" dirty="0" smtClean="0">
                <a:solidFill>
                  <a:schemeClr val="tx2">
                    <a:lumMod val="75000"/>
                  </a:schemeClr>
                </a:solidFill>
              </a:rPr>
              <a:t>والدليل على ذلك قوله تعالى: </a:t>
            </a:r>
            <a:r>
              <a:rPr lang="ar-QA" sz="3600" b="1" dirty="0" smtClean="0">
                <a:solidFill>
                  <a:schemeClr val="tx2">
                    <a:lumMod val="75000"/>
                  </a:schemeClr>
                </a:solidFill>
              </a:rPr>
              <a:t>( </a:t>
            </a:r>
            <a:r>
              <a:rPr lang="ar-SA" sz="3600" b="1" dirty="0" smtClean="0">
                <a:solidFill>
                  <a:schemeClr val="tx2">
                    <a:lumMod val="75000"/>
                  </a:schemeClr>
                </a:solidFill>
              </a:rPr>
              <a:t>وَكُلًّا نَقُصُّ عَلَيْكَ مِنْ أَنْبَاءِ الرُّسُلِ مَا نُثَبِّتُ بِهِ فُؤَادَكَ وَجَاءَكَ فِي هَذِهِ الْحَقُّ وَمَوْعِظَةٌ وَذِكْرَى لِلْمُؤْمِنِينَ</a:t>
            </a:r>
            <a:r>
              <a:rPr lang="ar-QA" sz="3600" b="1" dirty="0" smtClean="0">
                <a:solidFill>
                  <a:schemeClr val="tx2">
                    <a:lumMod val="75000"/>
                  </a:schemeClr>
                </a:solidFill>
              </a:rPr>
              <a:t>) </a:t>
            </a:r>
            <a:r>
              <a:rPr lang="ar-SA" sz="2000" b="1" dirty="0" smtClean="0">
                <a:solidFill>
                  <a:schemeClr val="tx2">
                    <a:lumMod val="75000"/>
                  </a:schemeClr>
                </a:solidFill>
              </a:rPr>
              <a:t>سورة هود.</a:t>
            </a:r>
            <a:endParaRPr lang="ar-QA" sz="2000" b="1" dirty="0" smtClean="0">
              <a:solidFill>
                <a:schemeClr val="tx2">
                  <a:lumMod val="75000"/>
                </a:schemeClr>
              </a:solidFill>
            </a:endParaRPr>
          </a:p>
          <a:p>
            <a:pPr algn="r">
              <a:buNone/>
            </a:pPr>
            <a:r>
              <a:rPr lang="ar-SA" sz="3600" b="1" dirty="0" smtClean="0">
                <a:solidFill>
                  <a:schemeClr val="tx2">
                    <a:lumMod val="75000"/>
                  </a:schemeClr>
                </a:solidFill>
              </a:rPr>
              <a:t> فما نزلت تلك الآيات على عهد رسول الله صلى الله عليه وسلم للتلهي والتفكه وإنما لغرض عظيم هو:</a:t>
            </a:r>
            <a:endParaRPr lang="ar-QA" sz="3600" b="1" dirty="0" smtClean="0">
              <a:solidFill>
                <a:schemeClr val="tx2">
                  <a:lumMod val="75000"/>
                </a:schemeClr>
              </a:solidFill>
            </a:endParaRPr>
          </a:p>
          <a:p>
            <a:pPr algn="r">
              <a:buNone/>
            </a:pPr>
            <a:r>
              <a:rPr lang="ar-QA" sz="3600" b="1" dirty="0" smtClean="0">
                <a:solidFill>
                  <a:schemeClr val="tx2">
                    <a:lumMod val="75000"/>
                  </a:schemeClr>
                </a:solidFill>
              </a:rPr>
              <a:t>     </a:t>
            </a:r>
            <a:r>
              <a:rPr lang="ar-SA" sz="3600" b="1" dirty="0" smtClean="0">
                <a:solidFill>
                  <a:schemeClr val="tx2">
                    <a:lumMod val="75000"/>
                  </a:schemeClr>
                </a:solidFill>
              </a:rPr>
              <a:t>تثبيت فؤاد رسول الله صلى الله عليه وسلم، </a:t>
            </a:r>
            <a:endParaRPr lang="ar-QA" sz="3600" b="1" dirty="0" smtClean="0">
              <a:solidFill>
                <a:schemeClr val="tx2">
                  <a:lumMod val="75000"/>
                </a:schemeClr>
              </a:solidFill>
            </a:endParaRPr>
          </a:p>
          <a:p>
            <a:pPr algn="r">
              <a:buNone/>
            </a:pPr>
            <a:r>
              <a:rPr lang="ar-QA" sz="3600" b="1" dirty="0" smtClean="0">
                <a:solidFill>
                  <a:schemeClr val="tx2">
                    <a:lumMod val="75000"/>
                  </a:schemeClr>
                </a:solidFill>
              </a:rPr>
              <a:t>                     </a:t>
            </a:r>
            <a:r>
              <a:rPr lang="ar-SA" sz="3600" b="1" dirty="0" smtClean="0">
                <a:solidFill>
                  <a:schemeClr val="tx2">
                    <a:lumMod val="75000"/>
                  </a:schemeClr>
                </a:solidFill>
              </a:rPr>
              <a:t>وأفئدة المؤمنين معه . </a:t>
            </a:r>
            <a:endParaRPr lang="en-GB" sz="3600" b="1" dirty="0" smtClean="0">
              <a:solidFill>
                <a:schemeClr val="tx2">
                  <a:lumMod val="75000"/>
                </a:schemeClr>
              </a:solidFill>
            </a:endParaRPr>
          </a:p>
          <a:p>
            <a:pPr algn="r">
              <a:buNone/>
            </a:pPr>
            <a:endParaRPr lang="en-GB" sz="36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 name="Content Placeholder 5" descr="13054_361174830057_645115057_9978316_8094382_n.jpg"/>
          <p:cNvPicPr>
            <a:picLocks noGrp="1" noChangeAspect="1"/>
          </p:cNvPicPr>
          <p:nvPr>
            <p:ph idx="1"/>
          </p:nvPr>
        </p:nvPicPr>
        <p:blipFill>
          <a:blip r:embed="rId2" cstate="print"/>
          <a:stretch>
            <a:fillRect/>
          </a:stretch>
        </p:blipFill>
        <p:spPr>
          <a:xfrm>
            <a:off x="-1" y="1"/>
            <a:ext cx="9149533" cy="6858116"/>
          </a:xfrm>
        </p:spPr>
      </p:pic>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1984"/>
            <a:ext cx="8229600" cy="1143000"/>
          </a:xfrm>
        </p:spPr>
        <p:txBody>
          <a:bodyPr>
            <a:normAutofit/>
          </a:bodyPr>
          <a:lstStyle/>
          <a:p>
            <a:r>
              <a:rPr lang="ar-SA" sz="6000" b="1" dirty="0" smtClean="0">
                <a:solidFill>
                  <a:srgbClr val="9A0000"/>
                </a:solidFill>
              </a:rPr>
              <a:t>نماذج للتأسي</a:t>
            </a:r>
            <a:r>
              <a:rPr lang="ar-QA" sz="6000" b="1" dirty="0" smtClean="0">
                <a:solidFill>
                  <a:srgbClr val="9A0000"/>
                </a:solidFill>
              </a:rPr>
              <a:t>..</a:t>
            </a:r>
            <a:endParaRPr lang="en-GB" sz="6000" dirty="0">
              <a:solidFill>
                <a:srgbClr val="9A0000"/>
              </a:solidFill>
            </a:endParaRPr>
          </a:p>
        </p:txBody>
      </p:sp>
      <p:pic>
        <p:nvPicPr>
          <p:cNvPr id="3"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53752"/>
            <a:ext cx="8229600" cy="1143000"/>
          </a:xfrm>
        </p:spPr>
        <p:txBody>
          <a:bodyPr/>
          <a:lstStyle/>
          <a:p>
            <a:r>
              <a:rPr lang="ar-SA" b="1" u="sng" dirty="0" smtClean="0">
                <a:solidFill>
                  <a:srgbClr val="9A0000"/>
                </a:solidFill>
              </a:rPr>
              <a:t>إبراهيم عليه السلام </a:t>
            </a:r>
            <a:endParaRPr lang="ar-QA" b="1" u="sng" dirty="0" smtClean="0">
              <a:solidFill>
                <a:srgbClr val="9A0000"/>
              </a:solidFill>
            </a:endParaRPr>
          </a:p>
        </p:txBody>
      </p:sp>
      <p:sp>
        <p:nvSpPr>
          <p:cNvPr id="3" name="Content Placeholder 2"/>
          <p:cNvSpPr>
            <a:spLocks noGrp="1"/>
          </p:cNvSpPr>
          <p:nvPr>
            <p:ph idx="1"/>
          </p:nvPr>
        </p:nvSpPr>
        <p:spPr>
          <a:xfrm>
            <a:off x="457200" y="1052736"/>
            <a:ext cx="8229600" cy="5832648"/>
          </a:xfrm>
        </p:spPr>
        <p:txBody>
          <a:bodyPr>
            <a:noAutofit/>
          </a:bodyPr>
          <a:lstStyle/>
          <a:p>
            <a:pPr algn="ctr">
              <a:buNone/>
            </a:pPr>
            <a:r>
              <a:rPr lang="ar-SA" sz="4000" b="1" dirty="0" smtClean="0">
                <a:solidFill>
                  <a:schemeClr val="tx2">
                    <a:lumMod val="75000"/>
                  </a:schemeClr>
                </a:solidFill>
              </a:rPr>
              <a:t>فلو تأملت قول الله :  </a:t>
            </a:r>
            <a:endParaRPr lang="ar-QA" sz="4000" b="1" dirty="0" smtClean="0">
              <a:solidFill>
                <a:schemeClr val="tx2">
                  <a:lumMod val="75000"/>
                </a:schemeClr>
              </a:solidFill>
            </a:endParaRPr>
          </a:p>
          <a:p>
            <a:pPr algn="ctr">
              <a:buNone/>
            </a:pPr>
            <a:r>
              <a:rPr lang="ar-QA" sz="4000" b="1" dirty="0" smtClean="0">
                <a:solidFill>
                  <a:schemeClr val="tx2">
                    <a:lumMod val="75000"/>
                  </a:schemeClr>
                </a:solidFill>
              </a:rPr>
              <a:t>(</a:t>
            </a:r>
            <a:r>
              <a:rPr lang="ar-SA" sz="4000" b="1" dirty="0" smtClean="0">
                <a:solidFill>
                  <a:schemeClr val="tx2">
                    <a:lumMod val="75000"/>
                  </a:schemeClr>
                </a:solidFill>
              </a:rPr>
              <a:t>قَالُوا حَرِّقُوهُ وَانْصُرُوا ءَالِهَتَكُمْ إِنْ كُنْتُمْ فَاعِلِينَ</a:t>
            </a:r>
            <a:r>
              <a:rPr lang="ar-QA" sz="4000" b="1" dirty="0" smtClean="0">
                <a:solidFill>
                  <a:schemeClr val="tx2">
                    <a:lumMod val="75000"/>
                  </a:schemeClr>
                </a:solidFill>
              </a:rPr>
              <a:t>* </a:t>
            </a:r>
            <a:r>
              <a:rPr lang="ar-SA" sz="4000" b="1" dirty="0" smtClean="0">
                <a:solidFill>
                  <a:schemeClr val="tx2">
                    <a:lumMod val="75000"/>
                  </a:schemeClr>
                </a:solidFill>
              </a:rPr>
              <a:t>قُلْنَا يَانَارُ كُونِي بَرْدًا وَسَلَامًا عَلَى إِبْرَاهِيمَ</a:t>
            </a:r>
            <a:r>
              <a:rPr lang="ar-QA" sz="4000" b="1" dirty="0" smtClean="0">
                <a:solidFill>
                  <a:schemeClr val="tx2">
                    <a:lumMod val="75000"/>
                  </a:schemeClr>
                </a:solidFill>
              </a:rPr>
              <a:t>* </a:t>
            </a:r>
            <a:r>
              <a:rPr lang="ar-SA" sz="4000" b="1" dirty="0" smtClean="0">
                <a:solidFill>
                  <a:schemeClr val="tx2">
                    <a:lumMod val="75000"/>
                  </a:schemeClr>
                </a:solidFill>
              </a:rPr>
              <a:t>وَأَرَادُوا بِهِ كَيْدًا فَجَعَلْنَاهُمُ الْأَخْسَرِينَ</a:t>
            </a:r>
            <a:r>
              <a:rPr lang="ar-QA" sz="4000" b="1" dirty="0" smtClean="0">
                <a:solidFill>
                  <a:schemeClr val="tx2">
                    <a:lumMod val="75000"/>
                  </a:schemeClr>
                </a:solidFill>
              </a:rPr>
              <a:t>) </a:t>
            </a:r>
            <a:r>
              <a:rPr lang="ar-SA" sz="2000" b="1" dirty="0" smtClean="0">
                <a:solidFill>
                  <a:schemeClr val="tx2">
                    <a:lumMod val="75000"/>
                  </a:schemeClr>
                </a:solidFill>
              </a:rPr>
              <a:t>سورة الأنبياء .</a:t>
            </a:r>
            <a:r>
              <a:rPr lang="ar-SA" sz="4000" b="1" dirty="0" smtClean="0">
                <a:solidFill>
                  <a:schemeClr val="tx2">
                    <a:lumMod val="75000"/>
                  </a:schemeClr>
                </a:solidFill>
              </a:rPr>
              <a:t> قال ابن عباس: </a:t>
            </a:r>
            <a:r>
              <a:rPr lang="ar-QA" sz="4000" b="1" dirty="0" smtClean="0">
                <a:solidFill>
                  <a:schemeClr val="tx2">
                    <a:lumMod val="75000"/>
                  </a:schemeClr>
                </a:solidFill>
              </a:rPr>
              <a:t>(</a:t>
            </a:r>
            <a:r>
              <a:rPr lang="ar-SA" sz="4000" b="1" dirty="0" smtClean="0">
                <a:solidFill>
                  <a:schemeClr val="tx2">
                    <a:lumMod val="75000"/>
                  </a:schemeClr>
                </a:solidFill>
              </a:rPr>
              <a:t>كَانَ آخِرَ قَوْلِ إِبْرَاهِيمَ حِينَ أُلْقِيَ فِي النَّارِ حَسْبِيَ اللَّهُ وَنِعْمَ الْوَكِيلُ</a:t>
            </a:r>
            <a:r>
              <a:rPr lang="ar-QA" sz="4000" b="1" dirty="0" smtClean="0">
                <a:solidFill>
                  <a:schemeClr val="tx2">
                    <a:lumMod val="75000"/>
                  </a:schemeClr>
                </a:solidFill>
              </a:rPr>
              <a:t>)</a:t>
            </a:r>
            <a:r>
              <a:rPr lang="ar-SA" sz="4000" b="1" dirty="0" smtClean="0">
                <a:solidFill>
                  <a:schemeClr val="tx2">
                    <a:lumMod val="75000"/>
                  </a:schemeClr>
                </a:solidFill>
              </a:rPr>
              <a:t> </a:t>
            </a:r>
            <a:r>
              <a:rPr lang="ar-SA" sz="2000" b="1" dirty="0" smtClean="0">
                <a:solidFill>
                  <a:schemeClr val="tx2">
                    <a:lumMod val="75000"/>
                  </a:schemeClr>
                </a:solidFill>
              </a:rPr>
              <a:t>رواه البخاري. </a:t>
            </a:r>
            <a:r>
              <a:rPr lang="ar-SA" sz="4000" b="1" dirty="0" smtClean="0">
                <a:solidFill>
                  <a:srgbClr val="9A0000"/>
                </a:solidFill>
              </a:rPr>
              <a:t>ألا تشعر بمعنى من معاني الثبات أمام الطغيان والعذاب، يدخل نفسك، وأنت تتأمل هذه القصة ؟</a:t>
            </a:r>
            <a:r>
              <a:rPr lang="ar-SA" sz="4000" b="1" dirty="0" smtClean="0">
                <a:solidFill>
                  <a:schemeClr val="tx2">
                    <a:lumMod val="75000"/>
                  </a:schemeClr>
                </a:solidFill>
              </a:rPr>
              <a:t>   </a:t>
            </a:r>
            <a:endParaRPr lang="en-GB" sz="4000" b="1" dirty="0" smtClean="0">
              <a:solidFill>
                <a:schemeClr val="tx2">
                  <a:lumMod val="75000"/>
                </a:schemeClr>
              </a:solidFill>
            </a:endParaRPr>
          </a:p>
          <a:p>
            <a:pPr algn="ctr">
              <a:buNone/>
            </a:pP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u="sng" dirty="0" smtClean="0">
                <a:solidFill>
                  <a:srgbClr val="9A0000"/>
                </a:solidFill>
              </a:rPr>
              <a:t>موسى عليه السلام</a:t>
            </a:r>
            <a:endParaRPr lang="en-GB" u="sng" dirty="0">
              <a:solidFill>
                <a:srgbClr val="9A0000"/>
              </a:solidFill>
            </a:endParaRPr>
          </a:p>
        </p:txBody>
      </p:sp>
      <p:sp>
        <p:nvSpPr>
          <p:cNvPr id="3" name="Content Placeholder 2"/>
          <p:cNvSpPr>
            <a:spLocks noGrp="1"/>
          </p:cNvSpPr>
          <p:nvPr>
            <p:ph idx="1"/>
          </p:nvPr>
        </p:nvSpPr>
        <p:spPr>
          <a:xfrm>
            <a:off x="539552" y="1855365"/>
            <a:ext cx="8229600" cy="4525963"/>
          </a:xfrm>
        </p:spPr>
        <p:txBody>
          <a:bodyPr>
            <a:normAutofit/>
          </a:bodyPr>
          <a:lstStyle/>
          <a:p>
            <a:pPr algn="ctr">
              <a:buNone/>
            </a:pPr>
            <a:r>
              <a:rPr lang="ar-SA" sz="4000" b="1" dirty="0" smtClean="0">
                <a:solidFill>
                  <a:schemeClr val="tx2">
                    <a:lumMod val="75000"/>
                  </a:schemeClr>
                </a:solidFill>
              </a:rPr>
              <a:t>لو تدبرت قول الله عز وجل في قصة موسى:</a:t>
            </a:r>
            <a:endParaRPr lang="ar-QA" sz="4000" b="1" dirty="0" smtClean="0">
              <a:solidFill>
                <a:schemeClr val="tx2">
                  <a:lumMod val="75000"/>
                </a:schemeClr>
              </a:solidFill>
            </a:endParaRPr>
          </a:p>
          <a:p>
            <a:pPr algn="ctr">
              <a:buNone/>
            </a:pPr>
            <a:r>
              <a:rPr lang="ar-QA" sz="4000" b="1" dirty="0" smtClean="0">
                <a:solidFill>
                  <a:schemeClr val="tx2">
                    <a:lumMod val="75000"/>
                  </a:schemeClr>
                </a:solidFill>
              </a:rPr>
              <a:t>(</a:t>
            </a:r>
            <a:r>
              <a:rPr lang="ar-SA" sz="4000" b="1" dirty="0" smtClean="0">
                <a:solidFill>
                  <a:schemeClr val="tx2">
                    <a:lumMod val="75000"/>
                  </a:schemeClr>
                </a:solidFill>
              </a:rPr>
              <a:t> فَلَمَّا تَرَاءَى الْجَمْعَانِ قَالَ أَصْحَابُ مُوسَى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إِنَّا لَمُدْرَكُونَ</a:t>
            </a:r>
            <a:r>
              <a:rPr lang="ar-QA" sz="4000" b="1" dirty="0" smtClean="0">
                <a:solidFill>
                  <a:schemeClr val="tx2">
                    <a:lumMod val="75000"/>
                  </a:schemeClr>
                </a:solidFill>
              </a:rPr>
              <a:t>*</a:t>
            </a:r>
            <a:r>
              <a:rPr lang="ar-SA" sz="4000" b="1" dirty="0" smtClean="0">
                <a:solidFill>
                  <a:schemeClr val="tx2">
                    <a:lumMod val="75000"/>
                  </a:schemeClr>
                </a:solidFill>
              </a:rPr>
              <a:t>قَالَ كَلَّا إِنَّ مَعِيَ رَبِّي سَيَهْدِينِ</a:t>
            </a:r>
            <a:r>
              <a:rPr lang="ar-QA" sz="4000" b="1" dirty="0" smtClean="0">
                <a:solidFill>
                  <a:schemeClr val="tx2">
                    <a:lumMod val="75000"/>
                  </a:schemeClr>
                </a:solidFill>
              </a:rPr>
              <a:t>) </a:t>
            </a:r>
            <a:r>
              <a:rPr lang="ar-QA" sz="2000" b="1" dirty="0" smtClean="0">
                <a:solidFill>
                  <a:schemeClr val="tx2">
                    <a:lumMod val="75000"/>
                  </a:schemeClr>
                </a:solidFill>
              </a:rPr>
              <a:t>الشعراء</a:t>
            </a:r>
            <a:r>
              <a:rPr lang="ar-SA" sz="2000" b="1" dirty="0" smtClean="0">
                <a:solidFill>
                  <a:schemeClr val="tx2">
                    <a:lumMod val="75000"/>
                  </a:schemeClr>
                </a:solidFill>
              </a:rPr>
              <a:t> </a:t>
            </a:r>
            <a:endParaRPr lang="ar-QA" sz="2000" b="1" dirty="0" smtClean="0">
              <a:solidFill>
                <a:schemeClr val="tx2">
                  <a:lumMod val="75000"/>
                </a:schemeClr>
              </a:solidFill>
            </a:endParaRPr>
          </a:p>
          <a:p>
            <a:pPr algn="ctr">
              <a:buNone/>
            </a:pPr>
            <a:r>
              <a:rPr lang="ar-SA" sz="4000" b="1" dirty="0" smtClean="0">
                <a:solidFill>
                  <a:srgbClr val="9A0000"/>
                </a:solidFill>
              </a:rPr>
              <a:t>ألا تحس بمعنى آخر من معاني الثبات عند ملاحقة الطالبين، والثبات في لحظات الشدة وسط صرخات اليائسين وأنت تتدبر هذه القصة ؟ </a:t>
            </a:r>
            <a:r>
              <a:rPr lang="ar-SA" sz="4000" b="1" dirty="0" smtClean="0">
                <a:solidFill>
                  <a:schemeClr val="tx2">
                    <a:lumMod val="75000"/>
                  </a:schemeClr>
                </a:solidFill>
              </a:rPr>
              <a:t> </a:t>
            </a:r>
            <a:endParaRPr lang="en-GB" sz="4000" b="1" dirty="0" smtClean="0">
              <a:solidFill>
                <a:schemeClr val="tx2">
                  <a:lumMod val="75000"/>
                </a:schemeClr>
              </a:solidFill>
            </a:endParaRPr>
          </a:p>
          <a:p>
            <a:pPr algn="ctr">
              <a:buNone/>
            </a:pP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84"/>
            <a:ext cx="8229600" cy="1143000"/>
          </a:xfrm>
        </p:spPr>
        <p:txBody>
          <a:bodyPr/>
          <a:lstStyle/>
          <a:p>
            <a:r>
              <a:rPr lang="ar-SA" b="1" u="sng" dirty="0" smtClean="0">
                <a:solidFill>
                  <a:srgbClr val="9A0000"/>
                </a:solidFill>
              </a:rPr>
              <a:t>سحرة فرعون</a:t>
            </a:r>
            <a:endParaRPr lang="en-GB" u="sng" dirty="0">
              <a:solidFill>
                <a:srgbClr val="9A0000"/>
              </a:solidFill>
            </a:endParaRPr>
          </a:p>
        </p:txBody>
      </p:sp>
      <p:sp>
        <p:nvSpPr>
          <p:cNvPr id="3" name="Content Placeholder 2"/>
          <p:cNvSpPr>
            <a:spLocks noGrp="1"/>
          </p:cNvSpPr>
          <p:nvPr>
            <p:ph idx="1"/>
          </p:nvPr>
        </p:nvSpPr>
        <p:spPr>
          <a:xfrm>
            <a:off x="457200" y="836712"/>
            <a:ext cx="8229600" cy="6021288"/>
          </a:xfrm>
        </p:spPr>
        <p:txBody>
          <a:bodyPr>
            <a:noAutofit/>
          </a:bodyPr>
          <a:lstStyle/>
          <a:p>
            <a:pPr algn="r" rtl="1">
              <a:buNone/>
            </a:pPr>
            <a:r>
              <a:rPr lang="ar-QA" sz="4000" b="1" dirty="0" smtClean="0">
                <a:solidFill>
                  <a:schemeClr val="tx2">
                    <a:lumMod val="75000"/>
                  </a:schemeClr>
                </a:solidFill>
              </a:rPr>
              <a:t>    </a:t>
            </a:r>
            <a:r>
              <a:rPr lang="ar-SA" sz="4000" b="1" dirty="0" smtClean="0">
                <a:solidFill>
                  <a:schemeClr val="tx2">
                    <a:lumMod val="75000"/>
                  </a:schemeClr>
                </a:solidFill>
              </a:rPr>
              <a:t>ذلك المثل العجيب للثلة التي ثبتت على </a:t>
            </a:r>
            <a:endParaRPr lang="ar-QA" sz="4000" b="1" dirty="0" smtClean="0">
              <a:solidFill>
                <a:schemeClr val="tx2">
                  <a:lumMod val="75000"/>
                </a:schemeClr>
              </a:solidFill>
            </a:endParaRPr>
          </a:p>
          <a:p>
            <a:pPr algn="ctr" rtl="1">
              <a:buNone/>
            </a:pPr>
            <a:r>
              <a:rPr lang="ar-SA" sz="4000" b="1" dirty="0" smtClean="0">
                <a:solidFill>
                  <a:schemeClr val="tx2">
                    <a:lumMod val="75000"/>
                  </a:schemeClr>
                </a:solidFill>
              </a:rPr>
              <a:t>الحق بعدما تبين، ألا ترى أن معنى عظيماً</a:t>
            </a:r>
            <a:endParaRPr lang="ar-QA" sz="4000" b="1" dirty="0" smtClean="0">
              <a:solidFill>
                <a:schemeClr val="tx2">
                  <a:lumMod val="75000"/>
                </a:schemeClr>
              </a:solidFill>
            </a:endParaRPr>
          </a:p>
          <a:p>
            <a:pPr algn="ctr" rtl="1">
              <a:buNone/>
            </a:pPr>
            <a:r>
              <a:rPr lang="ar-SA" sz="4000" b="1" dirty="0" smtClean="0">
                <a:solidFill>
                  <a:schemeClr val="tx2">
                    <a:lumMod val="75000"/>
                  </a:schemeClr>
                </a:solidFill>
              </a:rPr>
              <a:t> من معاني الثبات يستقر في النفس أمام تهديدات الظالم وهو يقول: </a:t>
            </a:r>
            <a:endParaRPr lang="ar-QA" sz="4000" b="1" dirty="0" smtClean="0">
              <a:solidFill>
                <a:schemeClr val="tx2">
                  <a:lumMod val="75000"/>
                </a:schemeClr>
              </a:solidFill>
            </a:endParaRPr>
          </a:p>
          <a:p>
            <a:pPr algn="ctr" rtl="1">
              <a:buNone/>
            </a:pPr>
            <a:r>
              <a:rPr lang="ar-QA" sz="4000" b="1" dirty="0" smtClean="0">
                <a:solidFill>
                  <a:srgbClr val="9A0000"/>
                </a:solidFill>
              </a:rPr>
              <a:t>(</a:t>
            </a:r>
            <a:r>
              <a:rPr lang="ar-SA" sz="4000" b="1" dirty="0" smtClean="0">
                <a:solidFill>
                  <a:srgbClr val="9A0000"/>
                </a:solidFill>
              </a:rPr>
              <a:t>قَالَ ءَامَنْتُمْ لَهُ قَبْلَ أَنْ ءَاذَنَ لَكُمْ إِنَّهُ لَكَبِيرُكُمُ الَّذِي عَلَّمَكُمُ السِّحْرَ فَلَأُقَطِّعَنَّ أَيْدِيَكُمْ وَأَرْجُلَكُمْ مِنْ خِلَافٍ وَلَأُصَلِّبَنَّكُمْ فِي جُذُوعِ النَّخْلِ وَلَتَعْلَمُنَّ أَيُّنَا أَشَدُّ عَذَابًا وَأَبْقَى</a:t>
            </a:r>
            <a:r>
              <a:rPr lang="ar-QA" sz="4000" b="1" dirty="0" smtClean="0">
                <a:solidFill>
                  <a:srgbClr val="9A0000"/>
                </a:solidFill>
              </a:rPr>
              <a:t>) </a:t>
            </a:r>
            <a:r>
              <a:rPr lang="ar-SA" sz="2000" b="1" dirty="0" smtClean="0">
                <a:solidFill>
                  <a:schemeClr val="tx2">
                    <a:lumMod val="75000"/>
                  </a:schemeClr>
                </a:solidFill>
              </a:rPr>
              <a:t>سورة طه</a:t>
            </a:r>
            <a:endParaRPr lang="en-GB" sz="2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485800"/>
            <a:ext cx="8229600" cy="1143000"/>
          </a:xfrm>
        </p:spPr>
        <p:txBody>
          <a:bodyPr>
            <a:normAutofit/>
          </a:bodyPr>
          <a:lstStyle/>
          <a:p>
            <a:r>
              <a:rPr lang="ar-SA" sz="4000" b="1" u="sng" dirty="0">
                <a:solidFill>
                  <a:srgbClr val="9A0000"/>
                </a:solidFill>
              </a:rPr>
              <a:t>وتكمن أهمية الموضوع في أمور منها: </a:t>
            </a:r>
            <a:endParaRPr lang="en-GB" sz="4000" u="sng" dirty="0">
              <a:solidFill>
                <a:srgbClr val="9A0000"/>
              </a:solidFill>
            </a:endParaRPr>
          </a:p>
        </p:txBody>
      </p:sp>
      <p:sp>
        <p:nvSpPr>
          <p:cNvPr id="3" name="Content Placeholder 2"/>
          <p:cNvSpPr>
            <a:spLocks noGrp="1"/>
          </p:cNvSpPr>
          <p:nvPr>
            <p:ph idx="1"/>
          </p:nvPr>
        </p:nvSpPr>
        <p:spPr>
          <a:xfrm>
            <a:off x="158824" y="1772816"/>
            <a:ext cx="8229600" cy="5085184"/>
          </a:xfrm>
        </p:spPr>
        <p:txBody>
          <a:bodyPr>
            <a:normAutofit/>
          </a:bodyPr>
          <a:lstStyle/>
          <a:p>
            <a:pPr algn="r" rtl="1">
              <a:buNone/>
            </a:pPr>
            <a:r>
              <a:rPr lang="ar-SA" b="1" u="sng" dirty="0" smtClean="0"/>
              <a:t>أولا:وضع </a:t>
            </a:r>
            <a:r>
              <a:rPr lang="ar-SA" b="1" u="sng" dirty="0"/>
              <a:t>المجتمعات الحالية التي يعيش فيها </a:t>
            </a:r>
            <a:r>
              <a:rPr lang="ar-SA" b="1" u="sng" dirty="0" smtClean="0"/>
              <a:t>المسلمون</a:t>
            </a:r>
            <a:r>
              <a:rPr lang="en-GB" b="1" u="sng" dirty="0" smtClean="0"/>
              <a:t>.</a:t>
            </a:r>
          </a:p>
          <a:p>
            <a:pPr algn="r" rtl="1">
              <a:buNone/>
            </a:pPr>
            <a:r>
              <a:rPr lang="ar-SA" b="1" dirty="0">
                <a:solidFill>
                  <a:schemeClr val="tx2">
                    <a:lumMod val="75000"/>
                  </a:schemeClr>
                </a:solidFill>
              </a:rPr>
              <a:t>وأنواع الفتن والمغريات التي بنارها يكتوون، </a:t>
            </a:r>
            <a:r>
              <a:rPr lang="ar-SA" b="1" dirty="0" smtClean="0">
                <a:solidFill>
                  <a:schemeClr val="tx2">
                    <a:lumMod val="75000"/>
                  </a:schemeClr>
                </a:solidFill>
              </a:rPr>
              <a:t>وأصناف</a:t>
            </a:r>
            <a:endParaRPr lang="en-GB" b="1" dirty="0" smtClean="0">
              <a:solidFill>
                <a:schemeClr val="tx2">
                  <a:lumMod val="75000"/>
                </a:schemeClr>
              </a:solidFill>
            </a:endParaRPr>
          </a:p>
          <a:p>
            <a:pPr algn="r" rtl="1">
              <a:buNone/>
            </a:pPr>
            <a:r>
              <a:rPr lang="ar-SA" b="1" dirty="0" smtClean="0">
                <a:solidFill>
                  <a:schemeClr val="tx2">
                    <a:lumMod val="75000"/>
                  </a:schemeClr>
                </a:solidFill>
              </a:rPr>
              <a:t>الشهوات </a:t>
            </a:r>
            <a:r>
              <a:rPr lang="ar-SA" b="1" dirty="0">
                <a:solidFill>
                  <a:schemeClr val="tx2">
                    <a:lumMod val="75000"/>
                  </a:schemeClr>
                </a:solidFill>
              </a:rPr>
              <a:t>والشبهات التي بسببها أضحى الدين غريباً</a:t>
            </a:r>
            <a:r>
              <a:rPr lang="ar-SA" b="1" dirty="0" smtClean="0">
                <a:solidFill>
                  <a:schemeClr val="tx2">
                    <a:lumMod val="75000"/>
                  </a:schemeClr>
                </a:solidFill>
              </a:rPr>
              <a:t>،</a:t>
            </a:r>
            <a:endParaRPr lang="en-GB" b="1" dirty="0" smtClean="0">
              <a:solidFill>
                <a:schemeClr val="tx2">
                  <a:lumMod val="75000"/>
                </a:schemeClr>
              </a:solidFill>
            </a:endParaRPr>
          </a:p>
          <a:p>
            <a:pPr algn="r" rtl="1">
              <a:buNone/>
            </a:pPr>
            <a:r>
              <a:rPr lang="ar-SA" b="1" dirty="0" smtClean="0">
                <a:solidFill>
                  <a:schemeClr val="tx2">
                    <a:lumMod val="75000"/>
                  </a:schemeClr>
                </a:solidFill>
              </a:rPr>
              <a:t> فنال</a:t>
            </a:r>
            <a:r>
              <a:rPr lang="en-GB" b="1" dirty="0" smtClean="0">
                <a:solidFill>
                  <a:schemeClr val="tx2">
                    <a:lumMod val="75000"/>
                  </a:schemeClr>
                </a:solidFill>
              </a:rPr>
              <a:t> </a:t>
            </a:r>
            <a:r>
              <a:rPr lang="ar-SA" b="1" dirty="0" smtClean="0">
                <a:solidFill>
                  <a:schemeClr val="tx2">
                    <a:lumMod val="75000"/>
                  </a:schemeClr>
                </a:solidFill>
              </a:rPr>
              <a:t>المتمسكون </a:t>
            </a:r>
            <a:r>
              <a:rPr lang="ar-SA" b="1" dirty="0">
                <a:solidFill>
                  <a:schemeClr val="tx2">
                    <a:lumMod val="75000"/>
                  </a:schemeClr>
                </a:solidFill>
              </a:rPr>
              <a:t>به مثلاً عجيباً</a:t>
            </a:r>
            <a:r>
              <a:rPr lang="ar-SA" b="1" dirty="0" smtClean="0">
                <a:solidFill>
                  <a:schemeClr val="tx2">
                    <a:lumMod val="75000"/>
                  </a:schemeClr>
                </a:solidFill>
              </a:rPr>
              <a:t>:</a:t>
            </a:r>
            <a:endParaRPr lang="en-GB" b="1" dirty="0" smtClean="0">
              <a:solidFill>
                <a:schemeClr val="tx2">
                  <a:lumMod val="75000"/>
                </a:schemeClr>
              </a:solidFill>
            </a:endParaRPr>
          </a:p>
          <a:p>
            <a:pPr algn="r" rtl="1">
              <a:buNone/>
            </a:pPr>
            <a:r>
              <a:rPr lang="ar-SA" b="1" dirty="0" smtClean="0">
                <a:solidFill>
                  <a:srgbClr val="9A0000"/>
                </a:solidFill>
              </a:rPr>
              <a:t> </a:t>
            </a:r>
            <a:r>
              <a:rPr lang="en-GB" b="1" dirty="0" smtClean="0">
                <a:solidFill>
                  <a:srgbClr val="9A0000"/>
                </a:solidFill>
              </a:rPr>
              <a:t>)</a:t>
            </a:r>
            <a:r>
              <a:rPr lang="ar-SA" b="1" dirty="0" smtClean="0">
                <a:solidFill>
                  <a:srgbClr val="9A0000"/>
                </a:solidFill>
              </a:rPr>
              <a:t> </a:t>
            </a:r>
            <a:r>
              <a:rPr lang="ar-SA" b="1" dirty="0">
                <a:solidFill>
                  <a:srgbClr val="9A0000"/>
                </a:solidFill>
              </a:rPr>
              <a:t>الصَّابِرُ فِيهِمْ عَلَى دِينِهِ </a:t>
            </a:r>
            <a:r>
              <a:rPr lang="ar-SA" b="1" dirty="0" smtClean="0">
                <a:solidFill>
                  <a:srgbClr val="9A0000"/>
                </a:solidFill>
              </a:rPr>
              <a:t>كَالْقَابِضِ</a:t>
            </a:r>
            <a:r>
              <a:rPr lang="en-GB" b="1" dirty="0" smtClean="0">
                <a:solidFill>
                  <a:srgbClr val="9A0000"/>
                </a:solidFill>
              </a:rPr>
              <a:t> </a:t>
            </a:r>
            <a:r>
              <a:rPr lang="ar-SA" b="1" dirty="0" smtClean="0">
                <a:solidFill>
                  <a:srgbClr val="9A0000"/>
                </a:solidFill>
              </a:rPr>
              <a:t>عَلَى </a:t>
            </a:r>
            <a:r>
              <a:rPr lang="ar-SA" b="1" dirty="0">
                <a:solidFill>
                  <a:srgbClr val="9A0000"/>
                </a:solidFill>
              </a:rPr>
              <a:t>الْجَمْرِ </a:t>
            </a:r>
            <a:r>
              <a:rPr lang="en-GB" b="1" dirty="0" smtClean="0">
                <a:solidFill>
                  <a:srgbClr val="9A0000"/>
                </a:solidFill>
              </a:rPr>
              <a:t>(</a:t>
            </a:r>
            <a:r>
              <a:rPr lang="ar-SA" b="1" dirty="0" smtClean="0">
                <a:solidFill>
                  <a:srgbClr val="9A0000"/>
                </a:solidFill>
              </a:rPr>
              <a:t> </a:t>
            </a:r>
            <a:r>
              <a:rPr lang="ar-SA" sz="2000" b="1" dirty="0">
                <a:solidFill>
                  <a:srgbClr val="9A0000"/>
                </a:solidFill>
              </a:rPr>
              <a:t>رواه </a:t>
            </a:r>
            <a:r>
              <a:rPr lang="ar-SA" sz="2000" b="1" dirty="0" smtClean="0">
                <a:solidFill>
                  <a:srgbClr val="9A0000"/>
                </a:solidFill>
              </a:rPr>
              <a:t>الترمذي</a:t>
            </a:r>
            <a:endParaRPr lang="en-GB" sz="2000" b="1" dirty="0" smtClean="0">
              <a:solidFill>
                <a:srgbClr val="9A0000"/>
              </a:solidFill>
            </a:endParaRPr>
          </a:p>
          <a:p>
            <a:pPr algn="r" rtl="1">
              <a:buNone/>
            </a:pPr>
            <a:r>
              <a:rPr lang="en-GB" b="1" dirty="0" smtClean="0">
                <a:solidFill>
                  <a:schemeClr val="tx2">
                    <a:lumMod val="75000"/>
                  </a:schemeClr>
                </a:solidFill>
              </a:rPr>
              <a:t>   </a:t>
            </a:r>
            <a:r>
              <a:rPr lang="ar-SA" b="1" dirty="0" smtClean="0">
                <a:solidFill>
                  <a:schemeClr val="tx2">
                    <a:lumMod val="75000"/>
                  </a:schemeClr>
                </a:solidFill>
              </a:rPr>
              <a:t>ولا شك </a:t>
            </a:r>
            <a:r>
              <a:rPr lang="ar-SA" b="1" dirty="0">
                <a:solidFill>
                  <a:schemeClr val="tx2">
                    <a:lumMod val="75000"/>
                  </a:schemeClr>
                </a:solidFill>
              </a:rPr>
              <a:t>أن حاجة المسلم اليوم لوسائل الثبات أعظم </a:t>
            </a:r>
            <a:r>
              <a:rPr lang="ar-SA" b="1" dirty="0" smtClean="0">
                <a:solidFill>
                  <a:schemeClr val="tx2">
                    <a:lumMod val="75000"/>
                  </a:schemeClr>
                </a:solidFill>
              </a:rPr>
              <a:t>من</a:t>
            </a:r>
            <a:endParaRPr lang="en-GB" b="1" dirty="0" smtClean="0">
              <a:solidFill>
                <a:schemeClr val="tx2">
                  <a:lumMod val="75000"/>
                </a:schemeClr>
              </a:solidFill>
            </a:endParaRPr>
          </a:p>
          <a:p>
            <a:pPr algn="r" rtl="1">
              <a:buNone/>
            </a:pPr>
            <a:r>
              <a:rPr lang="ar-SA" b="1" dirty="0" smtClean="0">
                <a:solidFill>
                  <a:schemeClr val="tx2">
                    <a:lumMod val="75000"/>
                  </a:schemeClr>
                </a:solidFill>
              </a:rPr>
              <a:t>حاجة </a:t>
            </a:r>
            <a:r>
              <a:rPr lang="ar-SA" b="1" dirty="0">
                <a:solidFill>
                  <a:schemeClr val="tx2">
                    <a:lumMod val="75000"/>
                  </a:schemeClr>
                </a:solidFill>
              </a:rPr>
              <a:t>أخيه أيام السلف، </a:t>
            </a:r>
            <a:r>
              <a:rPr lang="ar-SA" b="1" dirty="0" smtClean="0">
                <a:solidFill>
                  <a:schemeClr val="tx2">
                    <a:lumMod val="75000"/>
                  </a:schemeClr>
                </a:solidFill>
              </a:rPr>
              <a:t>والجهد </a:t>
            </a:r>
            <a:r>
              <a:rPr lang="ar-SA" b="1" dirty="0">
                <a:solidFill>
                  <a:schemeClr val="tx2">
                    <a:lumMod val="75000"/>
                  </a:schemeClr>
                </a:solidFill>
              </a:rPr>
              <a:t>المطلوب لتحقيقه </a:t>
            </a:r>
            <a:r>
              <a:rPr lang="ar-SA" b="1" dirty="0" smtClean="0">
                <a:solidFill>
                  <a:schemeClr val="tx2">
                    <a:lumMod val="75000"/>
                  </a:schemeClr>
                </a:solidFill>
              </a:rPr>
              <a:t>أكبر</a:t>
            </a:r>
            <a:endParaRPr lang="en-GB" b="1" dirty="0" smtClean="0">
              <a:solidFill>
                <a:schemeClr val="tx2">
                  <a:lumMod val="75000"/>
                </a:schemeClr>
              </a:solidFill>
            </a:endParaRPr>
          </a:p>
          <a:p>
            <a:pPr algn="r" rtl="1">
              <a:buNone/>
            </a:pPr>
            <a:r>
              <a:rPr lang="en-GB" b="1" dirty="0" smtClean="0">
                <a:solidFill>
                  <a:schemeClr val="tx2">
                    <a:lumMod val="75000"/>
                  </a:schemeClr>
                </a:solidFill>
              </a:rPr>
              <a:t>      </a:t>
            </a:r>
            <a:r>
              <a:rPr lang="ar-SA" b="1" dirty="0" smtClean="0">
                <a:solidFill>
                  <a:schemeClr val="tx2">
                    <a:lumMod val="75000"/>
                  </a:schemeClr>
                </a:solidFill>
              </a:rPr>
              <a:t> </a:t>
            </a:r>
            <a:r>
              <a:rPr lang="ar-SA" b="1" dirty="0">
                <a:solidFill>
                  <a:schemeClr val="tx2">
                    <a:lumMod val="75000"/>
                  </a:schemeClr>
                </a:solidFill>
              </a:rPr>
              <a:t>لفساد الزمان، وندرة الأخوان</a:t>
            </a:r>
            <a:r>
              <a:rPr lang="ar-SA" b="1" dirty="0" smtClean="0">
                <a:solidFill>
                  <a:schemeClr val="tx2">
                    <a:lumMod val="75000"/>
                  </a:schemeClr>
                </a:solidFill>
              </a:rPr>
              <a:t>، </a:t>
            </a:r>
            <a:r>
              <a:rPr lang="ar-SA" b="1" dirty="0">
                <a:solidFill>
                  <a:schemeClr val="tx2">
                    <a:lumMod val="75000"/>
                  </a:schemeClr>
                </a:solidFill>
              </a:rPr>
              <a:t>وقلة الناصر . </a:t>
            </a:r>
            <a:endParaRPr lang="en-GB" b="1" dirty="0">
              <a:solidFill>
                <a:schemeClr val="tx2">
                  <a:lumMod val="75000"/>
                </a:schemeClr>
              </a:solidFill>
            </a:endParaRPr>
          </a:p>
          <a:p>
            <a:pPr algn="r" rtl="1">
              <a:buNone/>
            </a:pPr>
            <a:endParaRPr lang="en-GB" u="sng" dirty="0">
              <a:solidFill>
                <a:schemeClr val="tx2">
                  <a:lumMod val="75000"/>
                </a:schemeClr>
              </a:solidFill>
            </a:endParaRPr>
          </a:p>
          <a:p>
            <a:pPr algn="r" rtl="1">
              <a:buNone/>
            </a:pPr>
            <a:endParaRPr lang="en-GB" dirty="0"/>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2048"/>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3">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p:cTn id="48"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0" dur="10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56"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7" dur="1000"/>
                                        <p:tgtEl>
                                          <p:spTgt spid="3">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9" presetClass="entr" presetSubtype="0" fill="hold" grpId="0"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 calcmode="lin" valueType="num">
                                      <p:cBhvr>
                                        <p:cTn id="62"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63"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64"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392"/>
            <a:ext cx="8229600" cy="1143000"/>
          </a:xfrm>
        </p:spPr>
        <p:txBody>
          <a:bodyPr/>
          <a:lstStyle/>
          <a:p>
            <a:r>
              <a:rPr lang="ar-SA" b="1" u="sng" dirty="0" smtClean="0">
                <a:solidFill>
                  <a:srgbClr val="9A0000"/>
                </a:solidFill>
              </a:rPr>
              <a:t>سحرة فرعون</a:t>
            </a:r>
            <a:endParaRPr lang="en-GB" u="sng" dirty="0">
              <a:solidFill>
                <a:srgbClr val="9A0000"/>
              </a:solidFill>
            </a:endParaRPr>
          </a:p>
        </p:txBody>
      </p:sp>
      <p:sp>
        <p:nvSpPr>
          <p:cNvPr id="3" name="Content Placeholder 2"/>
          <p:cNvSpPr>
            <a:spLocks noGrp="1"/>
          </p:cNvSpPr>
          <p:nvPr>
            <p:ph idx="1"/>
          </p:nvPr>
        </p:nvSpPr>
        <p:spPr>
          <a:xfrm>
            <a:off x="230832" y="764704"/>
            <a:ext cx="8229600" cy="5040560"/>
          </a:xfrm>
        </p:spPr>
        <p:txBody>
          <a:bodyPr>
            <a:noAutofit/>
          </a:bodyPr>
          <a:lstStyle/>
          <a:p>
            <a:pPr algn="r">
              <a:buNone/>
            </a:pPr>
            <a:r>
              <a:rPr lang="ar-SA" sz="4000" b="1" dirty="0" smtClean="0">
                <a:solidFill>
                  <a:schemeClr val="tx2">
                    <a:lumMod val="75000"/>
                  </a:schemeClr>
                </a:solidFill>
              </a:rPr>
              <a:t>ثبات القلة المؤمنة الذي لا يشوبه أدنى </a:t>
            </a:r>
            <a:endParaRPr lang="ar-QA" sz="4000" b="1" dirty="0" smtClean="0">
              <a:solidFill>
                <a:schemeClr val="tx2">
                  <a:lumMod val="75000"/>
                </a:schemeClr>
              </a:solidFill>
            </a:endParaRPr>
          </a:p>
          <a:p>
            <a:pPr algn="ctr">
              <a:buNone/>
            </a:pPr>
            <a:r>
              <a:rPr lang="ar-QA" sz="4000" b="1" dirty="0" smtClean="0">
                <a:solidFill>
                  <a:schemeClr val="tx2">
                    <a:lumMod val="75000"/>
                  </a:schemeClr>
                </a:solidFill>
              </a:rPr>
              <a:t>   </a:t>
            </a:r>
            <a:r>
              <a:rPr lang="ar-SA" sz="4000" b="1" dirty="0" smtClean="0">
                <a:solidFill>
                  <a:schemeClr val="tx2">
                    <a:lumMod val="75000"/>
                  </a:schemeClr>
                </a:solidFill>
              </a:rPr>
              <a:t>تراجع وهم يقولون: </a:t>
            </a:r>
            <a:endParaRPr lang="ar-QA" sz="4000" b="1" dirty="0" smtClean="0">
              <a:solidFill>
                <a:schemeClr val="tx2">
                  <a:lumMod val="75000"/>
                </a:schemeClr>
              </a:solidFill>
            </a:endParaRPr>
          </a:p>
          <a:p>
            <a:pPr algn="r">
              <a:buNone/>
            </a:pPr>
            <a:r>
              <a:rPr lang="ar-QA" sz="4000" b="1" dirty="0" smtClean="0">
                <a:solidFill>
                  <a:srgbClr val="9A0000"/>
                </a:solidFill>
              </a:rPr>
              <a:t>(</a:t>
            </a:r>
            <a:r>
              <a:rPr lang="ar-SA" sz="4000" b="1" dirty="0" smtClean="0">
                <a:solidFill>
                  <a:srgbClr val="9A0000"/>
                </a:solidFill>
              </a:rPr>
              <a:t>قَالُوا لَنْ نُؤْثِرَكَ عَلَى مَا جَاءَنَا مِنَ الْبَيِّنَاتِ </a:t>
            </a:r>
            <a:endParaRPr lang="ar-QA" sz="4000" b="1" dirty="0" smtClean="0">
              <a:solidFill>
                <a:srgbClr val="9A0000"/>
              </a:solidFill>
            </a:endParaRPr>
          </a:p>
          <a:p>
            <a:pPr algn="r">
              <a:buNone/>
            </a:pPr>
            <a:r>
              <a:rPr lang="ar-SA" sz="4000" b="1" dirty="0" smtClean="0">
                <a:solidFill>
                  <a:srgbClr val="9A0000"/>
                </a:solidFill>
              </a:rPr>
              <a:t>وَالَّذِي فَطَرَنَا فَاقْضِ مَا أَنْتَ قَاضٍ إِنَّمَا تَقْضِي</a:t>
            </a:r>
            <a:endParaRPr lang="ar-QA" sz="4000" b="1" dirty="0" smtClean="0">
              <a:solidFill>
                <a:srgbClr val="9A0000"/>
              </a:solidFill>
            </a:endParaRPr>
          </a:p>
          <a:p>
            <a:pPr algn="r">
              <a:buNone/>
            </a:pPr>
            <a:r>
              <a:rPr lang="ar-SA" sz="4000" b="1" dirty="0" smtClean="0">
                <a:solidFill>
                  <a:srgbClr val="9A0000"/>
                </a:solidFill>
              </a:rPr>
              <a:t> هَذِهِ الْحَيَاةَ الدُّنْيَا</a:t>
            </a:r>
            <a:r>
              <a:rPr lang="ar-QA" sz="4000" b="1" dirty="0" smtClean="0">
                <a:solidFill>
                  <a:srgbClr val="9A0000"/>
                </a:solidFill>
              </a:rPr>
              <a:t>*</a:t>
            </a:r>
            <a:r>
              <a:rPr lang="ar-SA" sz="4000" b="1" dirty="0" smtClean="0">
                <a:solidFill>
                  <a:srgbClr val="9A0000"/>
                </a:solidFill>
              </a:rPr>
              <a:t>إِنَّا ءَامَنَّا بِرَبِّنَا لِيَغْفِرَ لَنَا </a:t>
            </a:r>
            <a:endParaRPr lang="ar-QA" sz="4000" b="1" dirty="0" smtClean="0">
              <a:solidFill>
                <a:srgbClr val="9A0000"/>
              </a:solidFill>
            </a:endParaRPr>
          </a:p>
          <a:p>
            <a:pPr algn="r">
              <a:buNone/>
            </a:pPr>
            <a:r>
              <a:rPr lang="ar-SA" sz="4000" b="1" dirty="0" smtClean="0">
                <a:solidFill>
                  <a:srgbClr val="9A0000"/>
                </a:solidFill>
              </a:rPr>
              <a:t>خَطَايَانَا وَمَا أَكْرَهْتَنَا عَلَيْهِ مِنَ السِّحْرِ </a:t>
            </a:r>
            <a:endParaRPr lang="ar-QA" sz="4000" b="1" dirty="0" smtClean="0">
              <a:solidFill>
                <a:srgbClr val="9A0000"/>
              </a:solidFill>
            </a:endParaRPr>
          </a:p>
          <a:p>
            <a:pPr algn="ctr">
              <a:buNone/>
            </a:pPr>
            <a:r>
              <a:rPr lang="ar-SA" sz="4000" b="1" dirty="0" smtClean="0">
                <a:solidFill>
                  <a:srgbClr val="9A0000"/>
                </a:solidFill>
              </a:rPr>
              <a:t>وَاللَّهُ خَيْرٌ وَأَبْقَى</a:t>
            </a:r>
            <a:r>
              <a:rPr lang="ar-QA" sz="4000" b="1" dirty="0" smtClean="0">
                <a:solidFill>
                  <a:srgbClr val="9A0000"/>
                </a:solidFill>
              </a:rPr>
              <a:t>)</a:t>
            </a:r>
            <a:r>
              <a:rPr lang="ar-SA" sz="2000" b="1" dirty="0" smtClean="0">
                <a:solidFill>
                  <a:schemeClr val="tx2">
                    <a:lumMod val="75000"/>
                  </a:schemeClr>
                </a:solidFill>
              </a:rPr>
              <a:t>سورة طه </a:t>
            </a:r>
            <a:endParaRPr lang="ar-QA" sz="4000" b="1" dirty="0" smtClean="0">
              <a:solidFill>
                <a:schemeClr val="tx2">
                  <a:lumMod val="75000"/>
                </a:schemeClr>
              </a:solidFill>
            </a:endParaRPr>
          </a:p>
          <a:p>
            <a:pPr algn="r">
              <a:buNone/>
            </a:pP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1700808"/>
            <a:ext cx="8229600" cy="5649491"/>
          </a:xfrm>
        </p:spPr>
        <p:txBody>
          <a:bodyPr>
            <a:normAutofit/>
          </a:bodyPr>
          <a:lstStyle/>
          <a:p>
            <a:pPr algn="ctr">
              <a:buNone/>
            </a:pPr>
            <a:r>
              <a:rPr lang="ar-SA" sz="4000" b="1" dirty="0" smtClean="0">
                <a:solidFill>
                  <a:schemeClr val="tx2">
                    <a:lumMod val="75000"/>
                  </a:schemeClr>
                </a:solidFill>
              </a:rPr>
              <a:t>وهكذا: قصة المؤمن في سورة يس، </a:t>
            </a:r>
            <a:endParaRPr lang="ar-QA" sz="4000" b="1" dirty="0" smtClean="0">
              <a:solidFill>
                <a:schemeClr val="tx2">
                  <a:lumMod val="75000"/>
                </a:schemeClr>
              </a:solidFill>
            </a:endParaRPr>
          </a:p>
          <a:p>
            <a:pPr algn="ctr">
              <a:buNone/>
            </a:pPr>
            <a:r>
              <a:rPr lang="ar-QA" sz="4000" b="1" dirty="0" smtClean="0">
                <a:solidFill>
                  <a:schemeClr val="tx2">
                    <a:lumMod val="75000"/>
                  </a:schemeClr>
                </a:solidFill>
              </a:rPr>
              <a:t>    </a:t>
            </a:r>
            <a:r>
              <a:rPr lang="ar-SA" sz="4000" b="1" dirty="0" smtClean="0">
                <a:solidFill>
                  <a:schemeClr val="tx2">
                    <a:lumMod val="75000"/>
                  </a:schemeClr>
                </a:solidFill>
              </a:rPr>
              <a:t>ومؤمن آل فرعون،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وأصحاب الأخدود، وغيرها</a:t>
            </a:r>
            <a:r>
              <a:rPr lang="ar-QA" sz="4000" b="1" dirty="0" smtClean="0">
                <a:solidFill>
                  <a:schemeClr val="tx2">
                    <a:lumMod val="75000"/>
                  </a:schemeClr>
                </a:solidFill>
              </a:rPr>
              <a:t>..</a:t>
            </a:r>
          </a:p>
          <a:p>
            <a:pPr algn="ctr">
              <a:buNone/>
            </a:pPr>
            <a:r>
              <a:rPr lang="ar-SA" sz="4000" b="1" dirty="0" smtClean="0">
                <a:solidFill>
                  <a:srgbClr val="9A0000"/>
                </a:solidFill>
              </a:rPr>
              <a:t> يكاد الثبات يكون أعظم دروسها قاطبة</a:t>
            </a:r>
            <a:r>
              <a:rPr lang="ar-QA" sz="4000" b="1" dirty="0" smtClean="0">
                <a:solidFill>
                  <a:srgbClr val="9A0000"/>
                </a:solidFill>
              </a:rPr>
              <a:t>!</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13992"/>
            <a:ext cx="8229600" cy="1143000"/>
          </a:xfrm>
        </p:spPr>
        <p:txBody>
          <a:bodyPr>
            <a:normAutofit/>
          </a:bodyPr>
          <a:lstStyle/>
          <a:p>
            <a:r>
              <a:rPr lang="ar-SA" sz="6000" b="1" dirty="0" smtClean="0">
                <a:solidFill>
                  <a:srgbClr val="9A0000"/>
                </a:solidFill>
              </a:rPr>
              <a:t>رابعاً: الدعـــــاء</a:t>
            </a:r>
            <a:r>
              <a:rPr lang="ar-QA" sz="6000" b="1" dirty="0" smtClean="0">
                <a:solidFill>
                  <a:srgbClr val="9A0000"/>
                </a:solidFill>
              </a:rPr>
              <a:t>..</a:t>
            </a:r>
            <a:endParaRPr lang="en-GB" sz="6000" dirty="0">
              <a:solidFill>
                <a:srgbClr val="9A0000"/>
              </a:solidFill>
            </a:endParaRPr>
          </a:p>
        </p:txBody>
      </p:sp>
      <p:pic>
        <p:nvPicPr>
          <p:cNvPr id="3"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25868_398014126797_166172346797_4775291_8105508_n.jpg"/>
          <p:cNvPicPr>
            <a:picLocks noGrp="1" noChangeAspect="1"/>
          </p:cNvPicPr>
          <p:nvPr>
            <p:ph idx="1"/>
          </p:nvPr>
        </p:nvPicPr>
        <p:blipFill>
          <a:blip r:embed="rId2" cstate="print"/>
          <a:stretch>
            <a:fillRect/>
          </a:stretch>
        </p:blipFill>
        <p:spPr>
          <a:xfrm>
            <a:off x="1" y="0"/>
            <a:ext cx="9180512" cy="6885384"/>
          </a:xfrm>
        </p:spPr>
      </p:pic>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65000"/>
          </a:schemeClr>
        </a:solidFill>
        <a:effectLst/>
      </p:bgPr>
    </p:bg>
    <p:spTree>
      <p:nvGrpSpPr>
        <p:cNvPr id="1" name=""/>
        <p:cNvGrpSpPr/>
        <p:nvPr/>
      </p:nvGrpSpPr>
      <p:grpSpPr>
        <a:xfrm>
          <a:off x="0" y="0"/>
          <a:ext cx="0" cy="0"/>
          <a:chOff x="0" y="0"/>
          <a:chExt cx="0" cy="0"/>
        </a:xfrm>
      </p:grpSpPr>
      <p:pic>
        <p:nvPicPr>
          <p:cNvPr id="4" name="Content Placeholder 3" descr="26564_384686668678_318938978678_3677522_5091312_n.jpg"/>
          <p:cNvPicPr>
            <a:picLocks noGrp="1" noChangeAspect="1"/>
          </p:cNvPicPr>
          <p:nvPr>
            <p:ph idx="1"/>
          </p:nvPr>
        </p:nvPicPr>
        <p:blipFill>
          <a:blip r:embed="rId2" cstate="print"/>
          <a:stretch>
            <a:fillRect/>
          </a:stretch>
        </p:blipFill>
        <p:spPr>
          <a:xfrm>
            <a:off x="2195735" y="39085"/>
            <a:ext cx="4835231" cy="6818915"/>
          </a:xfrm>
        </p:spPr>
      </p:pic>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8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62272"/>
            <a:ext cx="8229600" cy="1143000"/>
          </a:xfrm>
        </p:spPr>
        <p:txBody>
          <a:bodyPr/>
          <a:lstStyle/>
          <a:p>
            <a:pPr rtl="1"/>
            <a:r>
              <a:rPr lang="ar-SA" b="1" u="sng" dirty="0" smtClean="0">
                <a:solidFill>
                  <a:srgbClr val="9A0000"/>
                </a:solidFill>
              </a:rPr>
              <a:t>رابعاً: الدعـــــاء</a:t>
            </a:r>
            <a:r>
              <a:rPr lang="ar-QA" b="1" u="sng" dirty="0" smtClean="0">
                <a:solidFill>
                  <a:srgbClr val="9A0000"/>
                </a:solidFill>
              </a:rPr>
              <a:t>..</a:t>
            </a:r>
            <a:endParaRPr lang="en-GB" u="sng" dirty="0">
              <a:solidFill>
                <a:srgbClr val="9A0000"/>
              </a:solidFill>
            </a:endParaRPr>
          </a:p>
        </p:txBody>
      </p:sp>
      <p:sp>
        <p:nvSpPr>
          <p:cNvPr id="3" name="Content Placeholder 2"/>
          <p:cNvSpPr>
            <a:spLocks noGrp="1"/>
          </p:cNvSpPr>
          <p:nvPr>
            <p:ph idx="1"/>
          </p:nvPr>
        </p:nvSpPr>
        <p:spPr>
          <a:xfrm>
            <a:off x="734888" y="764704"/>
            <a:ext cx="8229600" cy="5760640"/>
          </a:xfrm>
        </p:spPr>
        <p:txBody>
          <a:bodyPr>
            <a:noAutofit/>
          </a:bodyPr>
          <a:lstStyle/>
          <a:p>
            <a:pPr algn="ctr">
              <a:buNone/>
            </a:pPr>
            <a:r>
              <a:rPr lang="ar-SA" sz="4000" b="1" dirty="0" smtClean="0">
                <a:solidFill>
                  <a:schemeClr val="tx2">
                    <a:lumMod val="75000"/>
                  </a:schemeClr>
                </a:solidFill>
              </a:rPr>
              <a:t>من صفات عباد الله المؤمنين أنهم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يتوجهون إلى الله بالدعاء أن يثبتهم: </a:t>
            </a:r>
            <a:endParaRPr lang="ar-QA" sz="4000" b="1" dirty="0" smtClean="0">
              <a:solidFill>
                <a:schemeClr val="tx2">
                  <a:lumMod val="75000"/>
                </a:schemeClr>
              </a:solidFill>
            </a:endParaRPr>
          </a:p>
          <a:p>
            <a:pPr algn="ctr">
              <a:buNone/>
            </a:pPr>
            <a:r>
              <a:rPr lang="ar-QA" sz="4000" b="1" dirty="0" smtClean="0">
                <a:solidFill>
                  <a:srgbClr val="9A0000"/>
                </a:solidFill>
              </a:rPr>
              <a:t>(</a:t>
            </a:r>
            <a:r>
              <a:rPr lang="ar-SA" sz="4000" b="1" dirty="0" smtClean="0">
                <a:solidFill>
                  <a:srgbClr val="9A0000"/>
                </a:solidFill>
              </a:rPr>
              <a:t>رَبَّنَا لَا تُزِغْ قُلُوبَنَا بَعْدَ إِذْ هَدَيْتَنَا</a:t>
            </a:r>
            <a:r>
              <a:rPr lang="ar-QA" sz="4000" b="1" dirty="0" smtClean="0">
                <a:solidFill>
                  <a:srgbClr val="9A0000"/>
                </a:solidFill>
              </a:rPr>
              <a:t>)</a:t>
            </a:r>
            <a:r>
              <a:rPr lang="ar-SA" sz="4000" b="1" dirty="0" smtClean="0">
                <a:solidFill>
                  <a:srgbClr val="9A0000"/>
                </a:solidFill>
              </a:rPr>
              <a:t> </a:t>
            </a:r>
            <a:r>
              <a:rPr lang="ar-SA" sz="2000" b="1" dirty="0" smtClean="0">
                <a:solidFill>
                  <a:schemeClr val="tx2">
                    <a:lumMod val="75000"/>
                  </a:schemeClr>
                </a:solidFill>
              </a:rPr>
              <a:t>سورة آل عمران</a:t>
            </a:r>
            <a:endParaRPr lang="ar-QA" sz="4000" b="1" dirty="0" smtClean="0">
              <a:solidFill>
                <a:schemeClr val="tx2">
                  <a:lumMod val="75000"/>
                </a:schemeClr>
              </a:solidFill>
            </a:endParaRPr>
          </a:p>
          <a:p>
            <a:pPr algn="ctr">
              <a:buNone/>
            </a:pPr>
            <a:r>
              <a:rPr lang="ar-QA" sz="4000" b="1" dirty="0" smtClean="0">
                <a:solidFill>
                  <a:srgbClr val="9A0000"/>
                </a:solidFill>
              </a:rPr>
              <a:t>(</a:t>
            </a:r>
            <a:r>
              <a:rPr lang="ar-SA" sz="4000" b="1" dirty="0" smtClean="0">
                <a:solidFill>
                  <a:srgbClr val="9A0000"/>
                </a:solidFill>
              </a:rPr>
              <a:t>رَبَّنَا أَفْرِغْ عَلَيْنَا صَبْرًا وَثَبِّتْ أَقْدَامَنَا</a:t>
            </a:r>
            <a:r>
              <a:rPr lang="ar-QA" sz="4000" b="1" dirty="0" smtClean="0">
                <a:solidFill>
                  <a:srgbClr val="9A0000"/>
                </a:solidFill>
              </a:rPr>
              <a:t>) </a:t>
            </a:r>
            <a:r>
              <a:rPr lang="ar-SA" sz="2000" b="1" dirty="0" smtClean="0">
                <a:solidFill>
                  <a:schemeClr val="tx2">
                    <a:lumMod val="75000"/>
                  </a:schemeClr>
                </a:solidFill>
              </a:rPr>
              <a:t>سورة  البقرة .</a:t>
            </a:r>
            <a:endParaRPr lang="ar-QA" sz="2000" b="1" dirty="0" smtClean="0">
              <a:solidFill>
                <a:schemeClr val="tx2">
                  <a:lumMod val="75000"/>
                </a:schemeClr>
              </a:solidFill>
            </a:endParaRPr>
          </a:p>
          <a:p>
            <a:pPr algn="ctr">
              <a:buNone/>
            </a:pPr>
            <a:r>
              <a:rPr lang="ar-SA" sz="4000" b="1" dirty="0" smtClean="0">
                <a:solidFill>
                  <a:schemeClr val="tx2">
                    <a:lumMod val="75000"/>
                  </a:schemeClr>
                </a:solidFill>
              </a:rPr>
              <a:t> ولما كانت: </a:t>
            </a:r>
            <a:r>
              <a:rPr lang="ar-QA" sz="4000" b="1" dirty="0" smtClean="0">
                <a:solidFill>
                  <a:schemeClr val="tx2">
                    <a:lumMod val="75000"/>
                  </a:schemeClr>
                </a:solidFill>
              </a:rPr>
              <a:t>(</a:t>
            </a:r>
            <a:r>
              <a:rPr lang="ar-SA" sz="4000" b="1" dirty="0" smtClean="0">
                <a:solidFill>
                  <a:schemeClr val="tx2">
                    <a:lumMod val="75000"/>
                  </a:schemeClr>
                </a:solidFill>
              </a:rPr>
              <a:t>قُلُوب بَنِي آدَمَ كُلَّهَا بَيْنَ إِصْبَعَيْنِ مِنْ أَصَابِعِ الرَّحْمَنِ كَقَلْبٍ وَاحِدٍ يُصَرِّفُهُ حَيْثُ يَشَاءُ</a:t>
            </a:r>
            <a:r>
              <a:rPr lang="ar-QA" sz="4000" b="1" dirty="0" smtClean="0">
                <a:solidFill>
                  <a:schemeClr val="tx2">
                    <a:lumMod val="75000"/>
                  </a:schemeClr>
                </a:solidFill>
              </a:rPr>
              <a:t>)</a:t>
            </a:r>
            <a:endParaRPr lang="ar-QA" sz="2000" b="1" dirty="0" smtClean="0">
              <a:solidFill>
                <a:schemeClr val="tx2">
                  <a:lumMod val="75000"/>
                </a:schemeClr>
              </a:solidFill>
            </a:endParaRPr>
          </a:p>
          <a:p>
            <a:pPr algn="ctr">
              <a:buNone/>
            </a:pPr>
            <a:r>
              <a:rPr lang="ar-SA" sz="2000" b="1" u="sng" dirty="0" smtClean="0">
                <a:solidFill>
                  <a:srgbClr val="9A0000"/>
                </a:solidFill>
              </a:rPr>
              <a:t> </a:t>
            </a:r>
            <a:r>
              <a:rPr lang="ar-SA" sz="4000" b="1" u="sng" dirty="0" smtClean="0">
                <a:solidFill>
                  <a:srgbClr val="9A0000"/>
                </a:solidFill>
              </a:rPr>
              <a:t>كَانَ رَسُولُ اللَّهِ صَلَّى اللَّهُ عَلَيْهِ وَسَلَّمَ يُكْثِرُ </a:t>
            </a:r>
            <a:endParaRPr lang="ar-QA" sz="4000" b="1" u="sng" dirty="0" smtClean="0">
              <a:solidFill>
                <a:srgbClr val="9A0000"/>
              </a:solidFill>
            </a:endParaRPr>
          </a:p>
          <a:p>
            <a:pPr algn="ctr">
              <a:buNone/>
            </a:pPr>
            <a:r>
              <a:rPr lang="ar-SA" sz="4000" b="1" u="sng" dirty="0" smtClean="0">
                <a:solidFill>
                  <a:srgbClr val="9A0000"/>
                </a:solidFill>
              </a:rPr>
              <a:t>أَنْ يَقُول</a:t>
            </a:r>
            <a:r>
              <a:rPr lang="ar-QA" sz="4000" b="1" u="sng" dirty="0" smtClean="0">
                <a:solidFill>
                  <a:srgbClr val="9A0000"/>
                </a:solidFill>
              </a:rPr>
              <a:t> :</a:t>
            </a:r>
            <a:endParaRPr lang="en-GB" sz="4000" b="1" u="sng" dirty="0">
              <a:solidFill>
                <a:srgbClr val="9A0000"/>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16938_380978200057_645115057_10149193_1559427_n.jpg"/>
          <p:cNvPicPr>
            <a:picLocks noGrp="1" noChangeAspect="1"/>
          </p:cNvPicPr>
          <p:nvPr>
            <p:ph idx="1"/>
          </p:nvPr>
        </p:nvPicPr>
        <p:blipFill>
          <a:blip r:embed="rId2" cstate="print"/>
          <a:stretch>
            <a:fillRect/>
          </a:stretch>
        </p:blipFill>
        <p:spPr>
          <a:xfrm>
            <a:off x="-36512" y="-1"/>
            <a:ext cx="9180512" cy="6881337"/>
          </a:xfrm>
        </p:spPr>
      </p:pic>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02024"/>
            <a:ext cx="8229600" cy="1143000"/>
          </a:xfrm>
        </p:spPr>
        <p:txBody>
          <a:bodyPr>
            <a:normAutofit/>
          </a:bodyPr>
          <a:lstStyle/>
          <a:p>
            <a:r>
              <a:rPr lang="ar-SA" sz="6000" b="1" dirty="0" smtClean="0">
                <a:solidFill>
                  <a:srgbClr val="9A0000"/>
                </a:solidFill>
              </a:rPr>
              <a:t>خامساً: ذكر الله</a:t>
            </a:r>
            <a:r>
              <a:rPr lang="ar-QA" sz="6000" b="1" dirty="0" smtClean="0">
                <a:solidFill>
                  <a:srgbClr val="9A0000"/>
                </a:solidFill>
              </a:rPr>
              <a:t>..</a:t>
            </a:r>
            <a:endParaRPr lang="en-GB" sz="6000" dirty="0">
              <a:solidFill>
                <a:srgbClr val="9A0000"/>
              </a:solidFill>
            </a:endParaRPr>
          </a:p>
        </p:txBody>
      </p:sp>
      <p:pic>
        <p:nvPicPr>
          <p:cNvPr id="3"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Content Placeholder 3" descr="18438_452731830057_645115057_10726761_68940_n.jpg"/>
          <p:cNvPicPr>
            <a:picLocks noGrp="1" noChangeAspect="1"/>
          </p:cNvPicPr>
          <p:nvPr>
            <p:ph idx="1"/>
          </p:nvPr>
        </p:nvPicPr>
        <p:blipFill>
          <a:blip r:embed="rId2" cstate="print"/>
          <a:stretch>
            <a:fillRect/>
          </a:stretch>
        </p:blipFill>
        <p:spPr>
          <a:xfrm>
            <a:off x="2123728" y="-27384"/>
            <a:ext cx="5407966" cy="6891163"/>
          </a:xfrm>
        </p:spPr>
      </p:pic>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1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9552" y="-171400"/>
            <a:ext cx="8229600" cy="1143000"/>
          </a:xfrm>
        </p:spPr>
        <p:txBody>
          <a:bodyPr/>
          <a:lstStyle/>
          <a:p>
            <a:pPr rtl="1"/>
            <a:r>
              <a:rPr lang="ar-SA" b="1" u="sng" dirty="0" smtClean="0">
                <a:solidFill>
                  <a:srgbClr val="9A0000"/>
                </a:solidFill>
              </a:rPr>
              <a:t>خامساً: ذكر الله</a:t>
            </a:r>
            <a:r>
              <a:rPr lang="ar-QA" b="1" u="sng" dirty="0" smtClean="0">
                <a:solidFill>
                  <a:srgbClr val="9A0000"/>
                </a:solidFill>
              </a:rPr>
              <a:t>..</a:t>
            </a:r>
            <a:endParaRPr lang="en-GB" u="sng" dirty="0">
              <a:solidFill>
                <a:srgbClr val="9A0000"/>
              </a:solidFill>
            </a:endParaRPr>
          </a:p>
        </p:txBody>
      </p:sp>
      <p:sp>
        <p:nvSpPr>
          <p:cNvPr id="3" name="Content Placeholder 2"/>
          <p:cNvSpPr>
            <a:spLocks noGrp="1"/>
          </p:cNvSpPr>
          <p:nvPr>
            <p:ph idx="1"/>
          </p:nvPr>
        </p:nvSpPr>
        <p:spPr>
          <a:xfrm>
            <a:off x="467544" y="692696"/>
            <a:ext cx="8229600" cy="6336704"/>
          </a:xfrm>
        </p:spPr>
        <p:txBody>
          <a:bodyPr>
            <a:noAutofit/>
          </a:bodyPr>
          <a:lstStyle/>
          <a:p>
            <a:pPr algn="ctr" rtl="1">
              <a:buNone/>
            </a:pPr>
            <a:r>
              <a:rPr lang="ar-SA" sz="3800" b="1" dirty="0" smtClean="0">
                <a:solidFill>
                  <a:schemeClr val="tx2">
                    <a:lumMod val="75000"/>
                  </a:schemeClr>
                </a:solidFill>
              </a:rPr>
              <a:t>وهو من أعظم أسباب التثبيت</a:t>
            </a:r>
            <a:endParaRPr lang="ar-QA" sz="3800" b="1" dirty="0" smtClean="0">
              <a:solidFill>
                <a:schemeClr val="tx2">
                  <a:lumMod val="75000"/>
                </a:schemeClr>
              </a:solidFill>
            </a:endParaRPr>
          </a:p>
          <a:p>
            <a:pPr algn="ctr" rtl="1">
              <a:buNone/>
            </a:pPr>
            <a:r>
              <a:rPr lang="ar-QA" sz="3800" b="1" dirty="0" smtClean="0">
                <a:solidFill>
                  <a:schemeClr val="tx2">
                    <a:lumMod val="75000"/>
                  </a:schemeClr>
                </a:solidFill>
              </a:rPr>
              <a:t>   </a:t>
            </a:r>
            <a:r>
              <a:rPr lang="ar-SA" sz="3800" b="1" dirty="0" smtClean="0">
                <a:solidFill>
                  <a:schemeClr val="tx2">
                    <a:lumMod val="75000"/>
                  </a:schemeClr>
                </a:solidFill>
              </a:rPr>
              <a:t>تأمل في هذا: الاقتران بين الأمرين في</a:t>
            </a:r>
            <a:endParaRPr lang="ar-QA" sz="3800" b="1" dirty="0" smtClean="0">
              <a:solidFill>
                <a:schemeClr val="tx2">
                  <a:lumMod val="75000"/>
                </a:schemeClr>
              </a:solidFill>
            </a:endParaRPr>
          </a:p>
          <a:p>
            <a:pPr algn="ctr" rtl="1">
              <a:buNone/>
            </a:pPr>
            <a:r>
              <a:rPr lang="ar-SA" sz="3800" b="1" dirty="0" smtClean="0">
                <a:solidFill>
                  <a:schemeClr val="tx2">
                    <a:lumMod val="75000"/>
                  </a:schemeClr>
                </a:solidFill>
              </a:rPr>
              <a:t> قوله عز وجل: </a:t>
            </a:r>
            <a:endParaRPr lang="ar-QA" sz="3800" b="1" dirty="0" smtClean="0">
              <a:solidFill>
                <a:schemeClr val="tx2">
                  <a:lumMod val="75000"/>
                </a:schemeClr>
              </a:solidFill>
            </a:endParaRPr>
          </a:p>
          <a:p>
            <a:pPr algn="ctr" rtl="1">
              <a:buNone/>
            </a:pPr>
            <a:r>
              <a:rPr lang="ar-QA" sz="3800" b="1" dirty="0" smtClean="0">
                <a:solidFill>
                  <a:srgbClr val="9A0000"/>
                </a:solidFill>
              </a:rPr>
              <a:t>(</a:t>
            </a:r>
            <a:r>
              <a:rPr lang="ar-SA" sz="3800" b="1" dirty="0" smtClean="0">
                <a:solidFill>
                  <a:srgbClr val="9A0000"/>
                </a:solidFill>
              </a:rPr>
              <a:t>يَاأَيُّهَا الَّذِينَ ءَامَنُوا إِذَا لَقِيتُمْ فِئَةً فَاثْبُتُوا وَاذْكُرُوا اللَّهَ كَثِيرًا لَعَلَّكُمْ تُفْلِحُونَ</a:t>
            </a:r>
            <a:r>
              <a:rPr lang="ar-QA" sz="3800" b="1" dirty="0" smtClean="0">
                <a:solidFill>
                  <a:srgbClr val="9A0000"/>
                </a:solidFill>
              </a:rPr>
              <a:t>) </a:t>
            </a:r>
            <a:r>
              <a:rPr lang="ar-SA" sz="2000" b="1" dirty="0" smtClean="0">
                <a:solidFill>
                  <a:schemeClr val="tx2">
                    <a:lumMod val="75000"/>
                  </a:schemeClr>
                </a:solidFill>
              </a:rPr>
              <a:t>سورة  الأنفال.</a:t>
            </a:r>
            <a:endParaRPr lang="ar-QA" sz="2000" b="1" dirty="0" smtClean="0">
              <a:solidFill>
                <a:schemeClr val="tx2">
                  <a:lumMod val="75000"/>
                </a:schemeClr>
              </a:solidFill>
            </a:endParaRPr>
          </a:p>
          <a:p>
            <a:pPr algn="ctr" rtl="1">
              <a:buNone/>
            </a:pPr>
            <a:r>
              <a:rPr lang="ar-SA" sz="3800" b="1" dirty="0" smtClean="0">
                <a:solidFill>
                  <a:schemeClr val="tx2">
                    <a:lumMod val="75000"/>
                  </a:schemeClr>
                </a:solidFill>
              </a:rPr>
              <a:t>فجعله من أعظم ما يعين على الثبات في الجهاد، وتأمل أبدان فارس والروم كيف خانتهم أحوج</a:t>
            </a:r>
            <a:endParaRPr lang="ar-QA" sz="3800" b="1" dirty="0" smtClean="0">
              <a:solidFill>
                <a:schemeClr val="tx2">
                  <a:lumMod val="75000"/>
                </a:schemeClr>
              </a:solidFill>
            </a:endParaRPr>
          </a:p>
          <a:p>
            <a:pPr algn="ctr" rtl="1">
              <a:buNone/>
            </a:pPr>
            <a:r>
              <a:rPr lang="ar-SA" sz="3800" b="1" dirty="0" smtClean="0">
                <a:solidFill>
                  <a:schemeClr val="tx2">
                    <a:lumMod val="75000"/>
                  </a:schemeClr>
                </a:solidFill>
              </a:rPr>
              <a:t> ما كانوا إليها، بالرغم من قلة عدد وعدة الذاكرين الله كثيراً ... </a:t>
            </a:r>
            <a:endParaRPr lang="en-GB" sz="3800" b="1" dirty="0" smtClean="0">
              <a:solidFill>
                <a:schemeClr val="tx2">
                  <a:lumMod val="75000"/>
                </a:schemeClr>
              </a:solidFill>
            </a:endParaRPr>
          </a:p>
          <a:p>
            <a:pPr algn="ctr">
              <a:buNone/>
            </a:pP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248" y="557808"/>
            <a:ext cx="8229600" cy="1143000"/>
          </a:xfrm>
        </p:spPr>
        <p:txBody>
          <a:bodyPr>
            <a:noAutofit/>
          </a:bodyPr>
          <a:lstStyle/>
          <a:p>
            <a:pPr algn="r"/>
            <a:r>
              <a:rPr lang="ar-SA" b="1" u="sng" dirty="0" smtClean="0">
                <a:solidFill>
                  <a:srgbClr val="9A0000"/>
                </a:solidFill>
              </a:rPr>
              <a:t>ثانيا: كثرت حوادث الردة </a:t>
            </a:r>
            <a:r>
              <a:rPr lang="ar-QA" b="1" u="sng" dirty="0" smtClean="0">
                <a:solidFill>
                  <a:srgbClr val="9A0000"/>
                </a:solidFill>
              </a:rPr>
              <a:t/>
            </a:r>
            <a:br>
              <a:rPr lang="ar-QA" b="1" u="sng" dirty="0" smtClean="0">
                <a:solidFill>
                  <a:srgbClr val="9A0000"/>
                </a:solidFill>
              </a:rPr>
            </a:br>
            <a:r>
              <a:rPr lang="ar-QA" b="1" dirty="0" smtClean="0">
                <a:solidFill>
                  <a:srgbClr val="9A0000"/>
                </a:solidFill>
              </a:rPr>
              <a:t>          </a:t>
            </a:r>
            <a:r>
              <a:rPr lang="ar-SA" b="1" u="sng" dirty="0" smtClean="0">
                <a:solidFill>
                  <a:srgbClr val="9A0000"/>
                </a:solidFill>
              </a:rPr>
              <a:t>والنكوص على الأعقاب</a:t>
            </a:r>
            <a:r>
              <a:rPr lang="ar-QA" b="1" u="sng" dirty="0" smtClean="0">
                <a:solidFill>
                  <a:srgbClr val="9A0000"/>
                </a:solidFill>
              </a:rPr>
              <a:t>:</a:t>
            </a:r>
            <a:endParaRPr lang="en-GB" b="1" u="sng" dirty="0">
              <a:solidFill>
                <a:srgbClr val="9A0000"/>
              </a:solidFill>
            </a:endParaRPr>
          </a:p>
        </p:txBody>
      </p:sp>
      <p:sp>
        <p:nvSpPr>
          <p:cNvPr id="3" name="Content Placeholder 2"/>
          <p:cNvSpPr>
            <a:spLocks noGrp="1"/>
          </p:cNvSpPr>
          <p:nvPr>
            <p:ph idx="1"/>
          </p:nvPr>
        </p:nvSpPr>
        <p:spPr>
          <a:xfrm>
            <a:off x="457200" y="2071389"/>
            <a:ext cx="8229600" cy="4525963"/>
          </a:xfrm>
        </p:spPr>
        <p:txBody>
          <a:bodyPr>
            <a:normAutofit/>
          </a:bodyPr>
          <a:lstStyle/>
          <a:p>
            <a:pPr algn="r" rtl="1">
              <a:buNone/>
            </a:pPr>
            <a:r>
              <a:rPr lang="ar-QA" sz="4000" b="1" dirty="0" smtClean="0">
                <a:solidFill>
                  <a:schemeClr val="tx2">
                    <a:lumMod val="75000"/>
                  </a:schemeClr>
                </a:solidFill>
              </a:rPr>
              <a:t>  </a:t>
            </a:r>
            <a:r>
              <a:rPr lang="ar-SA" sz="4000" b="1" dirty="0" smtClean="0">
                <a:solidFill>
                  <a:schemeClr val="tx2">
                    <a:lumMod val="75000"/>
                  </a:schemeClr>
                </a:solidFill>
              </a:rPr>
              <a:t>والانتكاسات حتى بين بعض العاملين للإسلام</a:t>
            </a:r>
            <a:r>
              <a:rPr lang="ar-QA" sz="4000" b="1" dirty="0" smtClean="0">
                <a:solidFill>
                  <a:schemeClr val="tx2">
                    <a:lumMod val="75000"/>
                  </a:schemeClr>
                </a:solidFill>
              </a:rPr>
              <a:t>..</a:t>
            </a:r>
          </a:p>
          <a:p>
            <a:pPr algn="r" rtl="1">
              <a:buNone/>
            </a:pPr>
            <a:r>
              <a:rPr lang="ar-SA" sz="4000" b="1" dirty="0" smtClean="0">
                <a:solidFill>
                  <a:schemeClr val="tx2">
                    <a:lumMod val="75000"/>
                  </a:schemeClr>
                </a:solidFill>
              </a:rPr>
              <a:t>مما يحمل المسلم على الخوف من أمثال تلك المصائر</a:t>
            </a:r>
            <a:r>
              <a:rPr lang="ar-QA" sz="4000" b="1" dirty="0" smtClean="0">
                <a:solidFill>
                  <a:schemeClr val="tx2">
                    <a:lumMod val="75000"/>
                  </a:schemeClr>
                </a:solidFill>
              </a:rPr>
              <a:t>..</a:t>
            </a:r>
          </a:p>
          <a:p>
            <a:pPr algn="r" rtl="1">
              <a:buNone/>
            </a:pPr>
            <a:r>
              <a:rPr lang="ar-SA" sz="4000" b="1" dirty="0" smtClean="0">
                <a:solidFill>
                  <a:schemeClr val="tx2">
                    <a:lumMod val="75000"/>
                  </a:schemeClr>
                </a:solidFill>
              </a:rPr>
              <a:t> ويتلمس وسائل الثبات للوصول إلى برٍ آمن . </a:t>
            </a:r>
            <a:endParaRPr lang="en-GB" sz="4000" b="1" dirty="0" smtClean="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2048"/>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1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53752"/>
            <a:ext cx="8229600" cy="1143000"/>
          </a:xfrm>
        </p:spPr>
        <p:txBody>
          <a:bodyPr/>
          <a:lstStyle/>
          <a:p>
            <a:r>
              <a:rPr lang="ar-SA" b="1" dirty="0" smtClean="0">
                <a:solidFill>
                  <a:srgbClr val="9A0000"/>
                </a:solidFill>
              </a:rPr>
              <a:t>ذكر الله</a:t>
            </a:r>
            <a:r>
              <a:rPr lang="ar-QA" b="1" dirty="0" smtClean="0">
                <a:solidFill>
                  <a:srgbClr val="9A0000"/>
                </a:solidFill>
              </a:rPr>
              <a:t>..</a:t>
            </a:r>
            <a:endParaRPr lang="en-GB" dirty="0"/>
          </a:p>
        </p:txBody>
      </p:sp>
      <p:sp>
        <p:nvSpPr>
          <p:cNvPr id="3" name="Content Placeholder 2"/>
          <p:cNvSpPr>
            <a:spLocks noGrp="1"/>
          </p:cNvSpPr>
          <p:nvPr>
            <p:ph idx="1"/>
          </p:nvPr>
        </p:nvSpPr>
        <p:spPr>
          <a:xfrm>
            <a:off x="457200" y="1196752"/>
            <a:ext cx="8229600" cy="5040560"/>
          </a:xfrm>
        </p:spPr>
        <p:txBody>
          <a:bodyPr>
            <a:normAutofit lnSpcReduction="10000"/>
          </a:bodyPr>
          <a:lstStyle/>
          <a:p>
            <a:pPr algn="ctr">
              <a:buNone/>
            </a:pPr>
            <a:r>
              <a:rPr lang="ar-SA" sz="4000" b="1" dirty="0" smtClean="0">
                <a:solidFill>
                  <a:schemeClr val="tx2">
                    <a:lumMod val="75000"/>
                  </a:schemeClr>
                </a:solidFill>
              </a:rPr>
              <a:t>وبماذا استعان يوسف عليه السلام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في الثبات أمام فتنة المرأة ذات المنصب</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والجمال لما دعته إلى نفسها ؟ ألم يدخل في حصن: </a:t>
            </a:r>
            <a:endParaRPr lang="ar-QA" sz="4000" b="1" dirty="0" smtClean="0">
              <a:solidFill>
                <a:schemeClr val="tx2">
                  <a:lumMod val="75000"/>
                </a:schemeClr>
              </a:solidFill>
            </a:endParaRPr>
          </a:p>
          <a:p>
            <a:pPr algn="ctr">
              <a:buNone/>
            </a:pPr>
            <a:r>
              <a:rPr lang="ar-QA" sz="4000" b="1" dirty="0" smtClean="0">
                <a:solidFill>
                  <a:srgbClr val="9A0000"/>
                </a:solidFill>
              </a:rPr>
              <a:t>( </a:t>
            </a:r>
            <a:r>
              <a:rPr lang="ar-SA" sz="4000" b="1" dirty="0" smtClean="0">
                <a:solidFill>
                  <a:srgbClr val="9A0000"/>
                </a:solidFill>
              </a:rPr>
              <a:t>مَعَاذَ اللَّهِ</a:t>
            </a:r>
            <a:r>
              <a:rPr lang="ar-QA" sz="4000" b="1" dirty="0" smtClean="0">
                <a:solidFill>
                  <a:srgbClr val="9A0000"/>
                </a:solidFill>
              </a:rPr>
              <a:t> ) </a:t>
            </a:r>
            <a:r>
              <a:rPr lang="ar-SA" sz="2000" b="1" dirty="0" smtClean="0">
                <a:solidFill>
                  <a:srgbClr val="9A0000"/>
                </a:solidFill>
              </a:rPr>
              <a:t>سورة يوسف .</a:t>
            </a:r>
            <a:endParaRPr lang="ar-QA" sz="2000" b="1" dirty="0" smtClean="0">
              <a:solidFill>
                <a:srgbClr val="9A0000"/>
              </a:solidFill>
            </a:endParaRPr>
          </a:p>
          <a:p>
            <a:pPr algn="ctr">
              <a:buNone/>
            </a:pPr>
            <a:r>
              <a:rPr lang="ar-SA" sz="4000" b="1" dirty="0" smtClean="0">
                <a:solidFill>
                  <a:schemeClr val="tx2">
                    <a:lumMod val="75000"/>
                  </a:schemeClr>
                </a:solidFill>
              </a:rPr>
              <a:t> فتكسرت أمواج جنود الشهوات على أسوار حصنه؟ وكذا تكون فاعلية الأذكار في تثبيت المؤمنين .  </a:t>
            </a:r>
            <a:endParaRPr lang="en-GB" sz="4000" b="1" dirty="0" smtClean="0">
              <a:solidFill>
                <a:schemeClr val="tx2">
                  <a:lumMod val="75000"/>
                </a:schemeClr>
              </a:solidFill>
            </a:endParaRPr>
          </a:p>
          <a:p>
            <a:pPr algn="r">
              <a:buNone/>
            </a:pP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5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3568" y="116632"/>
            <a:ext cx="8229600" cy="1944216"/>
          </a:xfrm>
        </p:spPr>
        <p:txBody>
          <a:bodyPr>
            <a:noAutofit/>
          </a:bodyPr>
          <a:lstStyle/>
          <a:p>
            <a:r>
              <a:rPr lang="ar-SA" b="1" u="sng" dirty="0" smtClean="0">
                <a:solidFill>
                  <a:srgbClr val="9A0000"/>
                </a:solidFill>
              </a:rPr>
              <a:t>سادساً: </a:t>
            </a:r>
            <a:r>
              <a:rPr lang="ar-QA" b="1" u="sng" dirty="0" smtClean="0">
                <a:solidFill>
                  <a:srgbClr val="9A0000"/>
                </a:solidFill>
              </a:rPr>
              <a:t/>
            </a:r>
            <a:br>
              <a:rPr lang="ar-QA" b="1" u="sng" dirty="0" smtClean="0">
                <a:solidFill>
                  <a:srgbClr val="9A0000"/>
                </a:solidFill>
              </a:rPr>
            </a:br>
            <a:r>
              <a:rPr lang="ar-SA" b="1" u="sng" dirty="0" smtClean="0">
                <a:solidFill>
                  <a:srgbClr val="9A0000"/>
                </a:solidFill>
              </a:rPr>
              <a:t>الحرص على أن يسلك المسلم</a:t>
            </a:r>
            <a:r>
              <a:rPr lang="ar-QA" b="1" u="sng" dirty="0" smtClean="0">
                <a:solidFill>
                  <a:srgbClr val="9A0000"/>
                </a:solidFill>
              </a:rPr>
              <a:t/>
            </a:r>
            <a:br>
              <a:rPr lang="ar-QA" b="1" u="sng" dirty="0" smtClean="0">
                <a:solidFill>
                  <a:srgbClr val="9A0000"/>
                </a:solidFill>
              </a:rPr>
            </a:br>
            <a:r>
              <a:rPr lang="ar-SA" b="1" u="sng" dirty="0" smtClean="0">
                <a:solidFill>
                  <a:srgbClr val="9A0000"/>
                </a:solidFill>
              </a:rPr>
              <a:t> طريقاً صحيحاً: </a:t>
            </a:r>
            <a:endParaRPr lang="en-GB" u="sng" dirty="0">
              <a:solidFill>
                <a:srgbClr val="9A0000"/>
              </a:solidFill>
            </a:endParaRPr>
          </a:p>
        </p:txBody>
      </p:sp>
      <p:sp>
        <p:nvSpPr>
          <p:cNvPr id="4" name="Content Placeholder 2"/>
          <p:cNvSpPr>
            <a:spLocks noGrp="1"/>
          </p:cNvSpPr>
          <p:nvPr>
            <p:ph idx="1"/>
          </p:nvPr>
        </p:nvSpPr>
        <p:spPr>
          <a:xfrm>
            <a:off x="457200" y="2204864"/>
            <a:ext cx="8229600" cy="5040560"/>
          </a:xfrm>
        </p:spPr>
        <p:txBody>
          <a:bodyPr>
            <a:noAutofit/>
          </a:bodyPr>
          <a:lstStyle/>
          <a:p>
            <a:pPr algn="ctr">
              <a:buNone/>
            </a:pPr>
            <a:r>
              <a:rPr lang="ar-SA" sz="4000" b="1" dirty="0" smtClean="0">
                <a:solidFill>
                  <a:schemeClr val="tx2">
                    <a:lumMod val="75000"/>
                  </a:schemeClr>
                </a:solidFill>
              </a:rPr>
              <a:t>والطريق الوحيد الصحيح الذي يجب على كل مسلم سلوكه هو طريق: أهل السنة والجماعة، الطائفة المنصورة، والفرقة الناجية، أهل العقيدة الصافية والمنهج السليم واتباع السنة والدليل، والتميز عن أعداء الله ومفاصلة أهل الباطل . </a:t>
            </a:r>
            <a:endParaRPr lang="en-GB" sz="4000" b="1" dirty="0" smtClean="0">
              <a:solidFill>
                <a:schemeClr val="tx2">
                  <a:lumMod val="75000"/>
                </a:schemeClr>
              </a:solidFill>
            </a:endParaRPr>
          </a:p>
        </p:txBody>
      </p:sp>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908720"/>
            <a:ext cx="8229600" cy="5040560"/>
          </a:xfrm>
        </p:spPr>
        <p:txBody>
          <a:bodyPr>
            <a:noAutofit/>
          </a:bodyPr>
          <a:lstStyle/>
          <a:p>
            <a:pPr algn="ctr" rtl="1">
              <a:buNone/>
            </a:pPr>
            <a:r>
              <a:rPr lang="ar-QA" sz="4000" b="1" dirty="0" smtClean="0">
                <a:solidFill>
                  <a:schemeClr val="tx2">
                    <a:lumMod val="75000"/>
                  </a:schemeClr>
                </a:solidFill>
              </a:rPr>
              <a:t> </a:t>
            </a:r>
            <a:r>
              <a:rPr lang="ar-SA" sz="4000" b="1" dirty="0" smtClean="0">
                <a:solidFill>
                  <a:schemeClr val="tx2">
                    <a:lumMod val="75000"/>
                  </a:schemeClr>
                </a:solidFill>
              </a:rPr>
              <a:t>سمعنا كثيراً عن كبار تنقلوا في منازل</a:t>
            </a:r>
            <a:endParaRPr lang="ar-QA" sz="4000" b="1" dirty="0" smtClean="0">
              <a:solidFill>
                <a:schemeClr val="tx2">
                  <a:lumMod val="75000"/>
                </a:schemeClr>
              </a:solidFill>
            </a:endParaRPr>
          </a:p>
          <a:p>
            <a:pPr algn="ctr" rtl="1">
              <a:buNone/>
            </a:pPr>
            <a:r>
              <a:rPr lang="ar-SA" sz="4000" b="1" dirty="0" smtClean="0">
                <a:solidFill>
                  <a:schemeClr val="tx2">
                    <a:lumMod val="75000"/>
                  </a:schemeClr>
                </a:solidFill>
              </a:rPr>
              <a:t> البدع، وآخرين هداهم الله،</a:t>
            </a:r>
            <a:endParaRPr lang="ar-QA" sz="4000" b="1" dirty="0" smtClean="0">
              <a:solidFill>
                <a:schemeClr val="tx2">
                  <a:lumMod val="75000"/>
                </a:schemeClr>
              </a:solidFill>
            </a:endParaRPr>
          </a:p>
          <a:p>
            <a:pPr algn="ctr" rtl="1">
              <a:buNone/>
            </a:pPr>
            <a:r>
              <a:rPr lang="ar-SA" sz="4000" b="1" dirty="0" smtClean="0">
                <a:solidFill>
                  <a:schemeClr val="tx2">
                    <a:lumMod val="75000"/>
                  </a:schemeClr>
                </a:solidFill>
              </a:rPr>
              <a:t> فتركوا الباطل وانتقلوا إلى مذهب</a:t>
            </a:r>
            <a:endParaRPr lang="ar-QA" sz="4000" b="1" dirty="0" smtClean="0">
              <a:solidFill>
                <a:schemeClr val="tx2">
                  <a:lumMod val="75000"/>
                </a:schemeClr>
              </a:solidFill>
            </a:endParaRPr>
          </a:p>
          <a:p>
            <a:pPr algn="ctr" rtl="1">
              <a:buNone/>
            </a:pPr>
            <a:r>
              <a:rPr lang="ar-SA" sz="4000" b="1" dirty="0" smtClean="0">
                <a:solidFill>
                  <a:schemeClr val="tx2">
                    <a:lumMod val="75000"/>
                  </a:schemeClr>
                </a:solidFill>
              </a:rPr>
              <a:t> أهل السنة والجماعة ساخطين على مذاهبهم الأولى</a:t>
            </a:r>
            <a:r>
              <a:rPr lang="ar-QA" sz="4000" b="1" dirty="0" smtClean="0">
                <a:solidFill>
                  <a:schemeClr val="tx2">
                    <a:lumMod val="75000"/>
                  </a:schemeClr>
                </a:solidFill>
              </a:rPr>
              <a:t>..</a:t>
            </a:r>
            <a:r>
              <a:rPr lang="ar-SA" sz="4000" b="1" dirty="0" smtClean="0">
                <a:solidFill>
                  <a:schemeClr val="tx2">
                    <a:lumMod val="75000"/>
                  </a:schemeClr>
                </a:solidFill>
              </a:rPr>
              <a:t> </a:t>
            </a:r>
            <a:endParaRPr lang="ar-QA" sz="4000" b="1" dirty="0" smtClean="0">
              <a:solidFill>
                <a:schemeClr val="tx2">
                  <a:lumMod val="75000"/>
                </a:schemeClr>
              </a:solidFill>
            </a:endParaRPr>
          </a:p>
          <a:p>
            <a:pPr algn="ctr" rtl="1">
              <a:buNone/>
            </a:pPr>
            <a:r>
              <a:rPr lang="ar-SA" sz="4000" b="1" u="sng" dirty="0" smtClean="0">
                <a:solidFill>
                  <a:srgbClr val="9A0000"/>
                </a:solidFill>
              </a:rPr>
              <a:t>ولكن هل سمعنا العكس ؟!</a:t>
            </a:r>
            <a:endParaRPr lang="ar-QA" sz="4000" b="1" u="sng" dirty="0" smtClean="0">
              <a:solidFill>
                <a:srgbClr val="9A0000"/>
              </a:solidFill>
            </a:endParaRPr>
          </a:p>
          <a:p>
            <a:pPr algn="ctr" rtl="1">
              <a:buNone/>
            </a:pPr>
            <a:r>
              <a:rPr lang="ar-SA" sz="4000" b="1" dirty="0" smtClean="0">
                <a:solidFill>
                  <a:schemeClr val="tx2">
                    <a:lumMod val="75000"/>
                  </a:schemeClr>
                </a:solidFill>
              </a:rPr>
              <a:t>فإن أردت الثبات فعليك بسبيل المؤمنين .  </a:t>
            </a:r>
            <a:endParaRPr lang="en-GB" sz="4000" b="1" dirty="0" smtClean="0">
              <a:solidFill>
                <a:schemeClr val="tx2">
                  <a:lumMod val="75000"/>
                </a:schemeClr>
              </a:solidFill>
            </a:endParaRPr>
          </a:p>
          <a:p>
            <a:pPr algn="ctr">
              <a:buNone/>
            </a:pP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2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38944" y="341784"/>
            <a:ext cx="8229600" cy="1143000"/>
          </a:xfrm>
        </p:spPr>
        <p:txBody>
          <a:bodyPr/>
          <a:lstStyle/>
          <a:p>
            <a:r>
              <a:rPr lang="ar-SA" b="1" u="sng" dirty="0" smtClean="0">
                <a:solidFill>
                  <a:srgbClr val="9A0000"/>
                </a:solidFill>
              </a:rPr>
              <a:t>سابعا:التربية الإيمانية المتدرجة</a:t>
            </a:r>
            <a:r>
              <a:rPr lang="ar-QA" b="1" u="sng" dirty="0" smtClean="0">
                <a:solidFill>
                  <a:srgbClr val="9A0000"/>
                </a:solidFill>
              </a:rPr>
              <a:t>..</a:t>
            </a:r>
            <a:endParaRPr lang="en-GB" u="sng" dirty="0">
              <a:solidFill>
                <a:srgbClr val="9A0000"/>
              </a:solidFill>
            </a:endParaRPr>
          </a:p>
        </p:txBody>
      </p:sp>
      <p:sp>
        <p:nvSpPr>
          <p:cNvPr id="3" name="Content Placeholder 2"/>
          <p:cNvSpPr>
            <a:spLocks noGrp="1"/>
          </p:cNvSpPr>
          <p:nvPr>
            <p:ph idx="1"/>
          </p:nvPr>
        </p:nvSpPr>
        <p:spPr>
          <a:xfrm>
            <a:off x="323528" y="1379909"/>
            <a:ext cx="8229600" cy="5478091"/>
          </a:xfrm>
        </p:spPr>
        <p:txBody>
          <a:bodyPr>
            <a:normAutofit/>
          </a:bodyPr>
          <a:lstStyle/>
          <a:p>
            <a:pPr algn="r">
              <a:buNone/>
            </a:pPr>
            <a:r>
              <a:rPr lang="ar-QA" sz="4000" b="1" dirty="0" smtClean="0">
                <a:solidFill>
                  <a:schemeClr val="tx2">
                    <a:lumMod val="75000"/>
                  </a:schemeClr>
                </a:solidFill>
              </a:rPr>
              <a:t>    </a:t>
            </a:r>
            <a:r>
              <a:rPr lang="ar-SA" sz="4000" b="1" dirty="0" smtClean="0">
                <a:solidFill>
                  <a:schemeClr val="tx2">
                    <a:lumMod val="75000"/>
                  </a:schemeClr>
                </a:solidFill>
              </a:rPr>
              <a:t>التي تسير بالمسلم شيئاً فشيئاً، ترتقي</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به في مدارج كماله بتخطيط موزون،</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والمنافية للارتجال والتسرع والقفزات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المحطمة ... ولكي ندرك أهمية هذا العنصر</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من عناصر الثبات، فلنعد إلى سيرة رسول الله صلى الله عليه وسلم ونسائل أنفسنا</a:t>
            </a:r>
            <a:r>
              <a:rPr lang="ar-QA" sz="4000" b="1" dirty="0" smtClean="0">
                <a:solidFill>
                  <a:schemeClr val="tx2">
                    <a:lumMod val="75000"/>
                  </a:schemeClr>
                </a:solidFill>
              </a:rPr>
              <a:t>...</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7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620688"/>
            <a:ext cx="8229600" cy="6081539"/>
          </a:xfrm>
        </p:spPr>
        <p:txBody>
          <a:bodyPr>
            <a:normAutofit/>
          </a:bodyPr>
          <a:lstStyle/>
          <a:p>
            <a:pPr algn="ctr">
              <a:buNone/>
            </a:pPr>
            <a:r>
              <a:rPr lang="ar-SA" sz="4000" b="1" dirty="0" smtClean="0">
                <a:solidFill>
                  <a:schemeClr val="tx2">
                    <a:lumMod val="75000"/>
                  </a:schemeClr>
                </a:solidFill>
              </a:rPr>
              <a:t>ما هو مصدر ثبات صحابة النبي صلى</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الله عليه وسلم في مكة،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إبان فترة الاضطهاد ؟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كيف ثبت بلال وخباب ومصعب وآل ياسر، وغيرهم من المستضعفين</a:t>
            </a:r>
            <a:endParaRPr lang="ar-QA" sz="4000" b="1" dirty="0" smtClean="0">
              <a:solidFill>
                <a:schemeClr val="tx2">
                  <a:lumMod val="75000"/>
                </a:schemeClr>
              </a:solidFill>
            </a:endParaRPr>
          </a:p>
          <a:p>
            <a:pPr algn="ctr">
              <a:buNone/>
            </a:pPr>
            <a:r>
              <a:rPr lang="ar-QA" sz="4000" b="1" dirty="0" smtClean="0">
                <a:solidFill>
                  <a:schemeClr val="tx2">
                    <a:lumMod val="75000"/>
                  </a:schemeClr>
                </a:solidFill>
              </a:rPr>
              <a:t>     </a:t>
            </a:r>
            <a:r>
              <a:rPr lang="ar-SA" sz="4000" b="1" dirty="0" smtClean="0">
                <a:solidFill>
                  <a:schemeClr val="tx2">
                    <a:lumMod val="75000"/>
                  </a:schemeClr>
                </a:solidFill>
              </a:rPr>
              <a:t> وحتى كبار الصحابة في حصار الشعب وغيره ؟ </a:t>
            </a:r>
            <a:r>
              <a:rPr lang="ar-QA" sz="4000" b="1" dirty="0" smtClean="0">
                <a:solidFill>
                  <a:schemeClr val="tx2">
                    <a:lumMod val="75000"/>
                  </a:schemeClr>
                </a:solidFill>
              </a:rPr>
              <a:t>!!</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3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1927373"/>
            <a:ext cx="8229600" cy="4525963"/>
          </a:xfrm>
        </p:spPr>
        <p:txBody>
          <a:bodyPr>
            <a:normAutofit/>
          </a:bodyPr>
          <a:lstStyle/>
          <a:p>
            <a:pPr algn="ctr">
              <a:buNone/>
            </a:pPr>
            <a:r>
              <a:rPr lang="ar-SA" sz="6000" b="1" dirty="0" smtClean="0">
                <a:solidFill>
                  <a:srgbClr val="9A0000"/>
                </a:solidFill>
              </a:rPr>
              <a:t>هل يمكن أن يكون ثباتهم بغير تربية عميقة من مشكاة النبوة، صقلت شخصياتهم ؟</a:t>
            </a:r>
            <a:r>
              <a:rPr lang="ar-QA" sz="6000" b="1" dirty="0" smtClean="0">
                <a:solidFill>
                  <a:srgbClr val="9A0000"/>
                </a:solidFill>
              </a:rPr>
              <a:t>!!</a:t>
            </a:r>
            <a:endParaRPr lang="en-GB" sz="6000" b="1" dirty="0">
              <a:solidFill>
                <a:srgbClr val="9A0000"/>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4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6936" y="764704"/>
            <a:ext cx="8229600" cy="5328592"/>
          </a:xfrm>
        </p:spPr>
        <p:txBody>
          <a:bodyPr>
            <a:normAutofit/>
          </a:bodyPr>
          <a:lstStyle/>
          <a:p>
            <a:pPr algn="ctr">
              <a:buNone/>
            </a:pPr>
            <a:r>
              <a:rPr lang="ar-QA" sz="4000" b="1" dirty="0" smtClean="0">
                <a:solidFill>
                  <a:schemeClr val="tx2">
                    <a:lumMod val="75000"/>
                  </a:schemeClr>
                </a:solidFill>
              </a:rPr>
              <a:t>    </a:t>
            </a:r>
            <a:r>
              <a:rPr lang="ar-SA" sz="4000" b="1" dirty="0" smtClean="0">
                <a:solidFill>
                  <a:schemeClr val="tx2">
                    <a:lumMod val="75000"/>
                  </a:schemeClr>
                </a:solidFill>
              </a:rPr>
              <a:t>لنأخذ رجلاً صحابياً مثل </a:t>
            </a:r>
            <a:r>
              <a:rPr lang="ar-SA" sz="4000" b="1" dirty="0" smtClean="0">
                <a:solidFill>
                  <a:srgbClr val="9A0000"/>
                </a:solidFill>
              </a:rPr>
              <a:t>خباب بن الأرت</a:t>
            </a:r>
            <a:endParaRPr lang="ar-QA" sz="4000" b="1" dirty="0" smtClean="0">
              <a:solidFill>
                <a:srgbClr val="9A0000"/>
              </a:solidFill>
            </a:endParaRPr>
          </a:p>
          <a:p>
            <a:pPr algn="ctr">
              <a:buNone/>
            </a:pPr>
            <a:r>
              <a:rPr lang="ar-QA" sz="4000" b="1" dirty="0" smtClean="0">
                <a:solidFill>
                  <a:srgbClr val="9A0000"/>
                </a:solidFill>
              </a:rPr>
              <a:t>         </a:t>
            </a:r>
            <a:r>
              <a:rPr lang="ar-SA" sz="4000" b="1" dirty="0" smtClean="0">
                <a:solidFill>
                  <a:srgbClr val="9A0000"/>
                </a:solidFill>
              </a:rPr>
              <a:t> رضي الله عنه</a:t>
            </a:r>
            <a:r>
              <a:rPr lang="ar-QA" sz="4000" b="1" dirty="0" smtClean="0">
                <a:solidFill>
                  <a:srgbClr val="9A0000"/>
                </a:solidFill>
              </a:rPr>
              <a:t>!</a:t>
            </a:r>
            <a:r>
              <a:rPr lang="ar-SA" sz="4000" b="1" dirty="0" smtClean="0">
                <a:solidFill>
                  <a:srgbClr val="9A0000"/>
                </a:solidFill>
              </a:rPr>
              <a:t> </a:t>
            </a:r>
            <a:r>
              <a:rPr lang="ar-SA" sz="4000" b="1" dirty="0" smtClean="0">
                <a:solidFill>
                  <a:schemeClr val="tx2">
                    <a:lumMod val="75000"/>
                  </a:schemeClr>
                </a:solidFill>
              </a:rPr>
              <a:t>الذي كانت مولاته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تحمي أسياخ الحديد حتى تحمر،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ثم تطرحه عليها عاري الظهر،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فلا يطفئها إلا ودك </a:t>
            </a:r>
            <a:r>
              <a:rPr lang="ar-QA" sz="4000" b="1" dirty="0" smtClean="0">
                <a:solidFill>
                  <a:schemeClr val="tx2">
                    <a:lumMod val="75000"/>
                  </a:schemeClr>
                </a:solidFill>
              </a:rPr>
              <a:t>(</a:t>
            </a:r>
            <a:r>
              <a:rPr lang="ar-SA" sz="4000" b="1" dirty="0" smtClean="0">
                <a:solidFill>
                  <a:schemeClr val="tx2">
                    <a:lumMod val="75000"/>
                  </a:schemeClr>
                </a:solidFill>
              </a:rPr>
              <a:t> أي شحم </a:t>
            </a:r>
            <a:r>
              <a:rPr lang="ar-QA" sz="4000" b="1" dirty="0" smtClean="0">
                <a:solidFill>
                  <a:schemeClr val="tx2">
                    <a:lumMod val="75000"/>
                  </a:schemeClr>
                </a:solidFill>
              </a:rPr>
              <a:t>)</a:t>
            </a:r>
          </a:p>
          <a:p>
            <a:pPr algn="ctr">
              <a:buNone/>
            </a:pPr>
            <a:r>
              <a:rPr lang="ar-SA" sz="4000" b="1" dirty="0" smtClean="0">
                <a:solidFill>
                  <a:schemeClr val="tx2">
                    <a:lumMod val="75000"/>
                  </a:schemeClr>
                </a:solidFill>
              </a:rPr>
              <a:t> ظهره حين يسيل عليها</a:t>
            </a:r>
            <a:r>
              <a:rPr lang="ar-QA" sz="4000" b="1" dirty="0" smtClean="0">
                <a:solidFill>
                  <a:schemeClr val="tx2">
                    <a:lumMod val="75000"/>
                  </a:schemeClr>
                </a:solidFill>
              </a:rPr>
              <a:t>..</a:t>
            </a:r>
            <a:r>
              <a:rPr lang="ar-SA" sz="4000" b="1" dirty="0" smtClean="0">
                <a:solidFill>
                  <a:schemeClr val="tx2">
                    <a:lumMod val="75000"/>
                  </a:schemeClr>
                </a:solidFill>
              </a:rPr>
              <a:t>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ما الذي جعله يصبر على هذا كله ؟ </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noAutofit/>
          </a:bodyPr>
          <a:lstStyle/>
          <a:p>
            <a:pPr algn="ctr">
              <a:buNone/>
            </a:pPr>
            <a:r>
              <a:rPr lang="ar-SA" sz="4000" b="1" dirty="0" smtClean="0">
                <a:solidFill>
                  <a:schemeClr val="tx2">
                    <a:lumMod val="75000"/>
                  </a:schemeClr>
                </a:solidFill>
              </a:rPr>
              <a:t>وبلال تحت الصخرة في الرمضاء،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وسمية في الأغلال والسلاسل ...</a:t>
            </a:r>
            <a:endParaRPr lang="ar-QA" sz="4000" b="1" dirty="0" smtClean="0">
              <a:solidFill>
                <a:schemeClr val="tx2">
                  <a:lumMod val="75000"/>
                </a:schemeClr>
              </a:solidFill>
            </a:endParaRPr>
          </a:p>
          <a:p>
            <a:pPr algn="ctr">
              <a:buNone/>
            </a:pPr>
            <a:r>
              <a:rPr lang="ar-SA" sz="4000" b="1" u="sng" dirty="0" smtClean="0">
                <a:solidFill>
                  <a:srgbClr val="9A0000"/>
                </a:solidFill>
              </a:rPr>
              <a:t> وسؤال منبثق من موقف آخر في العهد المدني: </a:t>
            </a:r>
            <a:r>
              <a:rPr lang="ar-SA" sz="4000" b="1" dirty="0" smtClean="0">
                <a:solidFill>
                  <a:schemeClr val="tx2">
                    <a:lumMod val="75000"/>
                  </a:schemeClr>
                </a:solidFill>
              </a:rPr>
              <a:t>من الذي ثبت مع النبي صلى الله عليه وسلم في حُنين لما انهزم أكثر المسلمين؟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هل هم حديثو العهد بالإسلام ومُسلِمة الفتح الذين لم يتربوا وقتاً كافياً في مدرسة النبوة والذين خرج كثير منهم طلباً للغنائم؟</a:t>
            </a:r>
            <a:r>
              <a:rPr lang="ar-QA" sz="4000" b="1" dirty="0" smtClean="0">
                <a:solidFill>
                  <a:schemeClr val="tx2">
                    <a:lumMod val="75000"/>
                  </a:schemeClr>
                </a:solidFill>
              </a:rPr>
              <a:t>!!</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872" y="1063277"/>
            <a:ext cx="8229600" cy="4525963"/>
          </a:xfrm>
        </p:spPr>
        <p:txBody>
          <a:bodyPr>
            <a:normAutofit lnSpcReduction="10000"/>
          </a:bodyPr>
          <a:lstStyle/>
          <a:p>
            <a:pPr algn="ctr">
              <a:buNone/>
            </a:pPr>
            <a:r>
              <a:rPr lang="ar-SA" sz="4000" b="1" dirty="0" smtClean="0">
                <a:solidFill>
                  <a:schemeClr val="tx2">
                    <a:lumMod val="75000"/>
                  </a:schemeClr>
                </a:solidFill>
              </a:rPr>
              <a:t> </a:t>
            </a:r>
            <a:r>
              <a:rPr lang="ar-SA" sz="6000" b="1" dirty="0" smtClean="0">
                <a:solidFill>
                  <a:srgbClr val="9A0000"/>
                </a:solidFill>
              </a:rPr>
              <a:t>كلا .. </a:t>
            </a:r>
            <a:endParaRPr lang="ar-QA" sz="6000" b="1" dirty="0" smtClean="0">
              <a:solidFill>
                <a:srgbClr val="9A0000"/>
              </a:solidFill>
            </a:endParaRPr>
          </a:p>
          <a:p>
            <a:pPr algn="ctr">
              <a:buNone/>
            </a:pPr>
            <a:r>
              <a:rPr lang="ar-SA" sz="4000" b="1" dirty="0" smtClean="0">
                <a:solidFill>
                  <a:schemeClr val="tx2">
                    <a:lumMod val="75000"/>
                  </a:schemeClr>
                </a:solidFill>
              </a:rPr>
              <a:t>إن غالب من ثبت هم أولئك الصفوة المؤمنة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التي تلقت قدراً عظيماً من التربية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على يد رسول الله صلى الله عليه وسلم</a:t>
            </a:r>
            <a:r>
              <a:rPr lang="ar-QA" sz="4000" b="1" dirty="0" smtClean="0">
                <a:solidFill>
                  <a:schemeClr val="tx2">
                    <a:lumMod val="75000"/>
                  </a:schemeClr>
                </a:solidFill>
              </a:rPr>
              <a:t>..</a:t>
            </a:r>
          </a:p>
          <a:p>
            <a:pPr algn="ctr">
              <a:buNone/>
            </a:pPr>
            <a:r>
              <a:rPr lang="ar-SA" sz="4000" b="1" dirty="0" smtClean="0">
                <a:solidFill>
                  <a:schemeClr val="tx2">
                    <a:lumMod val="75000"/>
                  </a:schemeClr>
                </a:solidFill>
              </a:rPr>
              <a:t> لو لم تكن هناك تربية ترى </a:t>
            </a:r>
            <a:endParaRPr lang="ar-QA" sz="4000" b="1" dirty="0" smtClean="0">
              <a:solidFill>
                <a:schemeClr val="tx2">
                  <a:lumMod val="75000"/>
                </a:schemeClr>
              </a:solidFill>
            </a:endParaRPr>
          </a:p>
          <a:p>
            <a:pPr algn="ctr">
              <a:buNone/>
            </a:pPr>
            <a:r>
              <a:rPr lang="ar-SA" sz="4000" b="1" u="sng" dirty="0" smtClean="0">
                <a:solidFill>
                  <a:srgbClr val="9A0000"/>
                </a:solidFill>
              </a:rPr>
              <a:t>هل كان سيثبت هؤلاء ؟</a:t>
            </a:r>
            <a:r>
              <a:rPr lang="ar-QA" sz="4000" b="1" u="sng" dirty="0" smtClean="0">
                <a:solidFill>
                  <a:srgbClr val="9A0000"/>
                </a:solidFill>
              </a:rPr>
              <a:t>!!</a:t>
            </a:r>
            <a:endParaRPr lang="en-GB" sz="4000" b="1" u="sng" dirty="0" smtClean="0">
              <a:solidFill>
                <a:srgbClr val="9A0000"/>
              </a:solidFill>
            </a:endParaRPr>
          </a:p>
          <a:p>
            <a:pPr algn="ctr">
              <a:buNone/>
            </a:pP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2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38944" y="125760"/>
            <a:ext cx="8229600" cy="1143000"/>
          </a:xfrm>
        </p:spPr>
        <p:txBody>
          <a:bodyPr>
            <a:normAutofit/>
          </a:bodyPr>
          <a:lstStyle/>
          <a:p>
            <a:r>
              <a:rPr lang="ar-SA" b="1" u="sng" dirty="0" smtClean="0">
                <a:solidFill>
                  <a:srgbClr val="9A0000"/>
                </a:solidFill>
              </a:rPr>
              <a:t>تاسعاً: ممارسة الدعوة إلى الله :</a:t>
            </a:r>
            <a:endParaRPr lang="en-GB" u="sng" dirty="0">
              <a:solidFill>
                <a:srgbClr val="9A0000"/>
              </a:solidFill>
            </a:endParaRPr>
          </a:p>
        </p:txBody>
      </p:sp>
      <p:sp>
        <p:nvSpPr>
          <p:cNvPr id="3" name="Content Placeholder 2"/>
          <p:cNvSpPr>
            <a:spLocks noGrp="1"/>
          </p:cNvSpPr>
          <p:nvPr>
            <p:ph idx="1"/>
          </p:nvPr>
        </p:nvSpPr>
        <p:spPr>
          <a:xfrm>
            <a:off x="374848" y="1124744"/>
            <a:ext cx="8229600" cy="5040560"/>
          </a:xfrm>
        </p:spPr>
        <p:txBody>
          <a:bodyPr>
            <a:noAutofit/>
          </a:bodyPr>
          <a:lstStyle/>
          <a:p>
            <a:pPr algn="ctr">
              <a:buNone/>
            </a:pPr>
            <a:r>
              <a:rPr lang="en-GB" sz="4000" b="1" dirty="0" smtClean="0">
                <a:solidFill>
                  <a:schemeClr val="tx2">
                    <a:lumMod val="75000"/>
                  </a:schemeClr>
                </a:solidFill>
              </a:rPr>
              <a:t> </a:t>
            </a:r>
            <a:r>
              <a:rPr lang="ar-SA" sz="4000" b="1" dirty="0" smtClean="0">
                <a:solidFill>
                  <a:schemeClr val="tx2">
                    <a:lumMod val="75000"/>
                  </a:schemeClr>
                </a:solidFill>
              </a:rPr>
              <a:t>النفس إن لم تتحرك تأسن،</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وإن لم تنطلق تتعفن،</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ومن أعظم مجالات انطلاق النفس:</a:t>
            </a:r>
            <a:endParaRPr lang="ar-QA" sz="4000" b="1" dirty="0" smtClean="0">
              <a:solidFill>
                <a:schemeClr val="tx2">
                  <a:lumMod val="75000"/>
                </a:schemeClr>
              </a:solidFill>
            </a:endParaRPr>
          </a:p>
          <a:p>
            <a:pPr algn="ctr">
              <a:buNone/>
            </a:pPr>
            <a:r>
              <a:rPr lang="ar-SA" sz="4000" b="1" dirty="0" smtClean="0">
                <a:solidFill>
                  <a:srgbClr val="9A0000"/>
                </a:solidFill>
              </a:rPr>
              <a:t>الدعوة إلى الله</a:t>
            </a:r>
            <a:r>
              <a:rPr lang="ar-QA" sz="4000" b="1" dirty="0" smtClean="0">
                <a:solidFill>
                  <a:srgbClr val="9A0000"/>
                </a:solidFill>
              </a:rPr>
              <a:t>..</a:t>
            </a:r>
          </a:p>
          <a:p>
            <a:pPr algn="ctr">
              <a:buNone/>
            </a:pPr>
            <a:r>
              <a:rPr lang="ar-SA" sz="4000" b="1" dirty="0" smtClean="0">
                <a:solidFill>
                  <a:schemeClr val="tx2">
                    <a:lumMod val="75000"/>
                  </a:schemeClr>
                </a:solidFill>
              </a:rPr>
              <a:t> فهي وظيفة الرسل، ومخلصة النفس من العذاب فيها تتفجر الطاقات، وتنجز المهمات</a:t>
            </a:r>
            <a:r>
              <a:rPr lang="ar-QA" sz="4000" b="1" dirty="0" smtClean="0">
                <a:solidFill>
                  <a:schemeClr val="tx2">
                    <a:lumMod val="75000"/>
                  </a:schemeClr>
                </a:solidFill>
              </a:rPr>
              <a:t>..</a:t>
            </a:r>
          </a:p>
          <a:p>
            <a:pPr algn="ctr">
              <a:buNone/>
            </a:pPr>
            <a:r>
              <a:rPr lang="ar-SA" sz="4000" b="1" dirty="0" smtClean="0">
                <a:solidFill>
                  <a:schemeClr val="tx2">
                    <a:lumMod val="75000"/>
                  </a:schemeClr>
                </a:solidFill>
              </a:rPr>
              <a:t> </a:t>
            </a:r>
            <a:r>
              <a:rPr lang="ar-QA" sz="4000" b="1" dirty="0" smtClean="0">
                <a:solidFill>
                  <a:srgbClr val="9A0000"/>
                </a:solidFill>
              </a:rPr>
              <a:t>( </a:t>
            </a:r>
            <a:r>
              <a:rPr lang="ar-SA" sz="4000" b="1" dirty="0" smtClean="0">
                <a:solidFill>
                  <a:srgbClr val="9A0000"/>
                </a:solidFill>
              </a:rPr>
              <a:t>فَلِذَلِكَ فَادْعُ وَاسْتَقِمْ كَمَا أُمِرْتَ </a:t>
            </a:r>
            <a:r>
              <a:rPr lang="ar-QA" sz="4000" b="1" dirty="0" smtClean="0">
                <a:solidFill>
                  <a:srgbClr val="9A0000"/>
                </a:solidFill>
              </a:rPr>
              <a:t>) </a:t>
            </a:r>
            <a:r>
              <a:rPr lang="ar-SA" sz="2000" b="1" dirty="0" smtClean="0">
                <a:solidFill>
                  <a:schemeClr val="tx2">
                    <a:lumMod val="75000"/>
                  </a:schemeClr>
                </a:solidFill>
              </a:rPr>
              <a:t>سورة الشورى</a:t>
            </a:r>
            <a:endParaRPr lang="en-GB" sz="2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6936" y="341784"/>
            <a:ext cx="8229600" cy="1143000"/>
          </a:xfrm>
        </p:spPr>
        <p:txBody>
          <a:bodyPr>
            <a:normAutofit/>
          </a:bodyPr>
          <a:lstStyle/>
          <a:p>
            <a:r>
              <a:rPr lang="ar-SA" b="1" u="sng" dirty="0" smtClean="0">
                <a:solidFill>
                  <a:srgbClr val="9A0000"/>
                </a:solidFill>
              </a:rPr>
              <a:t>ثالثا: ارتباط الموضوع بالقلب</a:t>
            </a:r>
            <a:r>
              <a:rPr lang="ar-QA" b="1" u="sng" dirty="0" smtClean="0">
                <a:solidFill>
                  <a:srgbClr val="9A0000"/>
                </a:solidFill>
              </a:rPr>
              <a:t>:</a:t>
            </a:r>
            <a:endParaRPr lang="en-GB" u="sng" dirty="0">
              <a:solidFill>
                <a:srgbClr val="9A0000"/>
              </a:solidFill>
            </a:endParaRPr>
          </a:p>
        </p:txBody>
      </p:sp>
      <p:sp>
        <p:nvSpPr>
          <p:cNvPr id="3" name="Content Placeholder 2"/>
          <p:cNvSpPr>
            <a:spLocks noGrp="1"/>
          </p:cNvSpPr>
          <p:nvPr>
            <p:ph idx="1"/>
          </p:nvPr>
        </p:nvSpPr>
        <p:spPr/>
        <p:txBody>
          <a:bodyPr>
            <a:noAutofit/>
          </a:bodyPr>
          <a:lstStyle/>
          <a:p>
            <a:pPr algn="r" rtl="1">
              <a:buNone/>
            </a:pPr>
            <a:r>
              <a:rPr lang="ar-QA" sz="4000" b="1" dirty="0" smtClean="0">
                <a:solidFill>
                  <a:schemeClr val="tx2">
                    <a:lumMod val="75000"/>
                  </a:schemeClr>
                </a:solidFill>
              </a:rPr>
              <a:t>   </a:t>
            </a:r>
            <a:r>
              <a:rPr lang="ar-SA" sz="4000" b="1" dirty="0" smtClean="0">
                <a:solidFill>
                  <a:schemeClr val="tx2">
                    <a:lumMod val="75000"/>
                  </a:schemeClr>
                </a:solidFill>
              </a:rPr>
              <a:t> </a:t>
            </a:r>
            <a:r>
              <a:rPr lang="ar-SA" sz="4000" b="1" dirty="0" smtClean="0"/>
              <a:t>الذي يقول النبي صلى الله عليه وسلم في شأنه: </a:t>
            </a:r>
            <a:r>
              <a:rPr lang="ar-QA" sz="4000" b="1" dirty="0" smtClean="0">
                <a:solidFill>
                  <a:schemeClr val="tx2">
                    <a:lumMod val="75000"/>
                  </a:schemeClr>
                </a:solidFill>
              </a:rPr>
              <a:t>(</a:t>
            </a:r>
            <a:r>
              <a:rPr lang="ar-SA" sz="4000" b="1" dirty="0" smtClean="0">
                <a:solidFill>
                  <a:schemeClr val="tx2">
                    <a:lumMod val="75000"/>
                  </a:schemeClr>
                </a:solidFill>
              </a:rPr>
              <a:t> لَقَلْبُ ابْنِ آدَمَ أَشَدُّ انْقِلَابًا مِنْ الْقِدْرِ إِذَا اجْتَمَعَتْ غَلْيًا</a:t>
            </a:r>
            <a:r>
              <a:rPr lang="ar-QA" sz="4000" b="1" dirty="0" smtClean="0">
                <a:solidFill>
                  <a:schemeClr val="tx2">
                    <a:lumMod val="75000"/>
                  </a:schemeClr>
                </a:solidFill>
              </a:rPr>
              <a:t>)</a:t>
            </a:r>
            <a:r>
              <a:rPr lang="ar-SA" sz="4000" b="1" dirty="0" smtClean="0">
                <a:solidFill>
                  <a:schemeClr val="tx2">
                    <a:lumMod val="75000"/>
                  </a:schemeClr>
                </a:solidFill>
              </a:rPr>
              <a:t> </a:t>
            </a:r>
            <a:r>
              <a:rPr lang="ar-SA" sz="2000" b="1" dirty="0" smtClean="0"/>
              <a:t>رواه أحمد </a:t>
            </a:r>
            <a:endParaRPr lang="ar-QA" sz="2000" b="1" dirty="0" smtClean="0"/>
          </a:p>
          <a:p>
            <a:pPr algn="r" rtl="1">
              <a:buNone/>
            </a:pPr>
            <a:r>
              <a:rPr lang="ar-QA" sz="4000" b="1" dirty="0" smtClean="0">
                <a:solidFill>
                  <a:schemeClr val="tx2">
                    <a:lumMod val="75000"/>
                  </a:schemeClr>
                </a:solidFill>
              </a:rPr>
              <a:t> </a:t>
            </a:r>
            <a:r>
              <a:rPr lang="ar-SA" sz="4000" b="1" dirty="0" smtClean="0"/>
              <a:t>ويضرب عليه الصلاة والسلام للقلب مثلاً آخر، فيقول:</a:t>
            </a:r>
            <a:r>
              <a:rPr lang="ar-QA" sz="4000" b="1" dirty="0" smtClean="0"/>
              <a:t> </a:t>
            </a:r>
            <a:r>
              <a:rPr lang="ar-QA" sz="4000" b="1" dirty="0" smtClean="0">
                <a:solidFill>
                  <a:schemeClr val="tx2">
                    <a:lumMod val="75000"/>
                  </a:schemeClr>
                </a:solidFill>
              </a:rPr>
              <a:t>(</a:t>
            </a:r>
            <a:r>
              <a:rPr lang="ar-SA" sz="4000" b="1" dirty="0" smtClean="0">
                <a:solidFill>
                  <a:schemeClr val="tx2">
                    <a:lumMod val="75000"/>
                  </a:schemeClr>
                </a:solidFill>
              </a:rPr>
              <a:t>إِنَّمَا سُمِّيَ الْقَلْبُ مِنْ تَقَلُّبِهِ إِنَّمَا مَثَلُ</a:t>
            </a:r>
            <a:endParaRPr lang="ar-QA" sz="4000" b="1" dirty="0" smtClean="0">
              <a:solidFill>
                <a:schemeClr val="tx2">
                  <a:lumMod val="75000"/>
                </a:schemeClr>
              </a:solidFill>
            </a:endParaRPr>
          </a:p>
          <a:p>
            <a:pPr algn="r" rtl="1">
              <a:buNone/>
            </a:pPr>
            <a:r>
              <a:rPr lang="ar-QA" sz="4000" b="1" dirty="0" smtClean="0">
                <a:solidFill>
                  <a:schemeClr val="tx2">
                    <a:lumMod val="75000"/>
                  </a:schemeClr>
                </a:solidFill>
              </a:rPr>
              <a:t>      </a:t>
            </a:r>
            <a:r>
              <a:rPr lang="ar-SA" sz="4000" b="1" dirty="0" smtClean="0">
                <a:solidFill>
                  <a:schemeClr val="tx2">
                    <a:lumMod val="75000"/>
                  </a:schemeClr>
                </a:solidFill>
              </a:rPr>
              <a:t>الْقَلْبِ كَمَثَلِ رِيشَةٍ مُعَلَّقَةٍ فِي أَصْلِ شَجَرَةٍ يُقَلِّبُهَا الرِّيحُ ظَهْرًا لِبَطْنٍ</a:t>
            </a:r>
            <a:r>
              <a:rPr lang="ar-QA" sz="4000" b="1" dirty="0" smtClean="0">
                <a:solidFill>
                  <a:schemeClr val="tx2">
                    <a:lumMod val="75000"/>
                  </a:schemeClr>
                </a:solidFill>
              </a:rPr>
              <a:t>)</a:t>
            </a:r>
            <a:r>
              <a:rPr lang="ar-SA" sz="4000" b="1" dirty="0" smtClean="0">
                <a:solidFill>
                  <a:schemeClr val="tx2">
                    <a:lumMod val="75000"/>
                  </a:schemeClr>
                </a:solidFill>
              </a:rPr>
              <a:t> </a:t>
            </a:r>
            <a:r>
              <a:rPr lang="ar-SA" sz="2000" b="1" dirty="0" smtClean="0"/>
              <a:t>رواه أحمد</a:t>
            </a:r>
            <a:endParaRPr lang="en-GB" sz="2000" b="1" dirty="0"/>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1" dur="1000" fill="hold"/>
                                        <p:tgtEl>
                                          <p:spTgt spid="3">
                                            <p:txEl>
                                              <p:pRg st="1" end="1"/>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1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5"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1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78904" y="620688"/>
            <a:ext cx="8229600" cy="5688632"/>
          </a:xfrm>
        </p:spPr>
        <p:txBody>
          <a:bodyPr>
            <a:noAutofit/>
          </a:bodyPr>
          <a:lstStyle/>
          <a:p>
            <a:pPr algn="ctr">
              <a:buNone/>
            </a:pPr>
            <a:r>
              <a:rPr lang="ar-SA" sz="4000" b="1" dirty="0" smtClean="0">
                <a:solidFill>
                  <a:schemeClr val="tx2">
                    <a:lumMod val="75000"/>
                  </a:schemeClr>
                </a:solidFill>
              </a:rPr>
              <a:t>والدعوة إلى المنهج الصحيح ببذل الوقت</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a:t>
            </a:r>
            <a:r>
              <a:rPr lang="ar-QA" sz="4000" b="1" dirty="0" smtClean="0">
                <a:solidFill>
                  <a:schemeClr val="tx2">
                    <a:lumMod val="75000"/>
                  </a:schemeClr>
                </a:solidFill>
              </a:rPr>
              <a:t>       </a:t>
            </a:r>
            <a:r>
              <a:rPr lang="ar-SA" sz="4000" b="1" dirty="0" smtClean="0">
                <a:solidFill>
                  <a:schemeClr val="tx2">
                    <a:lumMod val="75000"/>
                  </a:schemeClr>
                </a:solidFill>
              </a:rPr>
              <a:t>وكدّ الفكر، وسعي الجسد،</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وانطلاق اللسان، بحيث تصبح الدعوة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هم المسلم وشغله الشاغل تقطع الطريق على محاولات الشيطان بالإضلال والفتنة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زد على ذلك ما يحدث في نفس الداعية من الشعور بالتحدي تجاه العوائق، والمعاندين، وأهل الباطل</a:t>
            </a:r>
            <a:r>
              <a:rPr lang="ar-QA" sz="4000" b="1" dirty="0" smtClean="0">
                <a:solidFill>
                  <a:schemeClr val="tx2">
                    <a:lumMod val="75000"/>
                  </a:schemeClr>
                </a:solidFill>
              </a:rPr>
              <a:t>..</a:t>
            </a:r>
            <a:endParaRPr lang="en-GB" sz="4000" b="1" dirty="0" smtClean="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5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34888" y="476672"/>
            <a:ext cx="8229600" cy="6381328"/>
          </a:xfrm>
        </p:spPr>
        <p:txBody>
          <a:bodyPr>
            <a:noAutofit/>
          </a:bodyPr>
          <a:lstStyle/>
          <a:p>
            <a:pPr algn="ctr">
              <a:buNone/>
            </a:pPr>
            <a:r>
              <a:rPr lang="ar-SA" sz="4000" b="1" dirty="0" smtClean="0">
                <a:solidFill>
                  <a:schemeClr val="tx2">
                    <a:lumMod val="75000"/>
                  </a:schemeClr>
                </a:solidFill>
              </a:rPr>
              <a:t>وهو يسير في مشواره الدعوي</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فيرتقي إيمانه، وتقوى أركانه،</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فتكون الدعوة بالإضافة لما فيها من الأجر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العظيم وسيلة من وسائل الثبات، والحماية من التراجع والتقهقر، لأن الذي يُهاجم لا يحتاج للدفاع، والله مع الدعاة يثبتهم ويسدد خطاهم والداعية كالطبيب يحارب المرض بخبرته وعلمه، وبمحاربته في الآخرين فهو أبعد من غيره عن الوقوع فيه .</a:t>
            </a:r>
            <a:endParaRPr lang="en-GB" sz="4000" b="1" dirty="0" smtClean="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1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7584" y="116632"/>
            <a:ext cx="8229600" cy="1503040"/>
          </a:xfrm>
        </p:spPr>
        <p:txBody>
          <a:bodyPr>
            <a:normAutofit/>
          </a:bodyPr>
          <a:lstStyle/>
          <a:p>
            <a:r>
              <a:rPr lang="ar-SA" b="1" u="sng" dirty="0" smtClean="0">
                <a:solidFill>
                  <a:srgbClr val="9A0000"/>
                </a:solidFill>
              </a:rPr>
              <a:t>عاشراً: الالتفاف حول </a:t>
            </a:r>
            <a:r>
              <a:rPr lang="ar-QA" b="1" u="sng" dirty="0" smtClean="0">
                <a:solidFill>
                  <a:srgbClr val="9A0000"/>
                </a:solidFill>
              </a:rPr>
              <a:t/>
            </a:r>
            <a:br>
              <a:rPr lang="ar-QA" b="1" u="sng" dirty="0" smtClean="0">
                <a:solidFill>
                  <a:srgbClr val="9A0000"/>
                </a:solidFill>
              </a:rPr>
            </a:br>
            <a:r>
              <a:rPr lang="ar-SA" b="1" u="sng" dirty="0" smtClean="0">
                <a:solidFill>
                  <a:srgbClr val="9A0000"/>
                </a:solidFill>
              </a:rPr>
              <a:t>العناصر المثبتة</a:t>
            </a:r>
            <a:r>
              <a:rPr lang="ar-QA" b="1" u="sng" dirty="0" smtClean="0">
                <a:solidFill>
                  <a:srgbClr val="9A0000"/>
                </a:solidFill>
              </a:rPr>
              <a:t>..</a:t>
            </a:r>
            <a:endParaRPr lang="en-GB" u="sng" dirty="0">
              <a:solidFill>
                <a:srgbClr val="9A0000"/>
              </a:solidFill>
            </a:endParaRPr>
          </a:p>
        </p:txBody>
      </p:sp>
      <p:sp>
        <p:nvSpPr>
          <p:cNvPr id="3" name="Content Placeholder 2"/>
          <p:cNvSpPr>
            <a:spLocks noGrp="1"/>
          </p:cNvSpPr>
          <p:nvPr>
            <p:ph idx="1"/>
          </p:nvPr>
        </p:nvSpPr>
        <p:spPr/>
        <p:txBody>
          <a:bodyPr>
            <a:normAutofit lnSpcReduction="10000"/>
          </a:bodyPr>
          <a:lstStyle/>
          <a:p>
            <a:pPr algn="ctr">
              <a:buNone/>
            </a:pPr>
            <a:r>
              <a:rPr lang="en-GB" sz="4000" b="1" dirty="0" smtClean="0">
                <a:solidFill>
                  <a:schemeClr val="tx2">
                    <a:lumMod val="75000"/>
                  </a:schemeClr>
                </a:solidFill>
              </a:rPr>
              <a:t> </a:t>
            </a:r>
            <a:r>
              <a:rPr lang="ar-SA" sz="4000" b="1" dirty="0" smtClean="0">
                <a:solidFill>
                  <a:schemeClr val="tx2">
                    <a:lumMod val="75000"/>
                  </a:schemeClr>
                </a:solidFill>
              </a:rPr>
              <a:t>تلك العناصر التي من صفاتها ما أخبرنا</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به عليه الصلاة والسلام: </a:t>
            </a:r>
            <a:endParaRPr lang="ar-QA" sz="4000" b="1" dirty="0" smtClean="0">
              <a:solidFill>
                <a:schemeClr val="tx2">
                  <a:lumMod val="75000"/>
                </a:schemeClr>
              </a:solidFill>
            </a:endParaRPr>
          </a:p>
          <a:p>
            <a:pPr algn="ctr">
              <a:buNone/>
            </a:pPr>
            <a:r>
              <a:rPr lang="ar-QA" sz="4000" b="1" dirty="0" smtClean="0">
                <a:solidFill>
                  <a:schemeClr val="tx2">
                    <a:lumMod val="75000"/>
                  </a:schemeClr>
                </a:solidFill>
              </a:rPr>
              <a:t>( </a:t>
            </a:r>
            <a:r>
              <a:rPr lang="ar-SA" sz="4000" b="1" dirty="0" smtClean="0">
                <a:solidFill>
                  <a:schemeClr val="tx2">
                    <a:lumMod val="75000"/>
                  </a:schemeClr>
                </a:solidFill>
              </a:rPr>
              <a:t>إِنَّ مِنْ النَّاسِ مَفَاتِيحَ لِلْخَيْرِ مَغَالِيقَ لِلشَّرِّ </a:t>
            </a:r>
            <a:r>
              <a:rPr lang="ar-QA" sz="4000" b="1" dirty="0" smtClean="0">
                <a:solidFill>
                  <a:schemeClr val="tx2">
                    <a:lumMod val="75000"/>
                  </a:schemeClr>
                </a:solidFill>
              </a:rPr>
              <a:t>) </a:t>
            </a:r>
          </a:p>
          <a:p>
            <a:pPr algn="ctr">
              <a:buNone/>
            </a:pPr>
            <a:r>
              <a:rPr lang="ar-SA" sz="4000" b="1" dirty="0" smtClean="0">
                <a:solidFill>
                  <a:schemeClr val="tx2">
                    <a:lumMod val="75000"/>
                  </a:schemeClr>
                </a:solidFill>
              </a:rPr>
              <a:t>البحث عن العلماء والصالحين والدعاة المؤمنين، والالتفاف حولهم معين كبير على الثبات . وقد حدثت في التاريخ الإسلامي فتن ثبت الله فيها المسلمين برجال</a:t>
            </a:r>
            <a:r>
              <a:rPr lang="ar-QA" sz="4000" b="1" dirty="0" smtClean="0">
                <a:solidFill>
                  <a:schemeClr val="tx2">
                    <a:lumMod val="75000"/>
                  </a:schemeClr>
                </a:solidFill>
              </a:rPr>
              <a:t>..</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4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16632"/>
            <a:ext cx="8229600" cy="6408712"/>
          </a:xfrm>
        </p:spPr>
        <p:txBody>
          <a:bodyPr>
            <a:noAutofit/>
          </a:bodyPr>
          <a:lstStyle/>
          <a:p>
            <a:pPr algn="ctr">
              <a:buNone/>
            </a:pPr>
            <a:r>
              <a:rPr lang="ar-SA" sz="3800" b="1" u="sng" dirty="0" smtClean="0">
                <a:solidFill>
                  <a:srgbClr val="9A0000"/>
                </a:solidFill>
              </a:rPr>
              <a:t>وتأمل ما قاله ابن القيم رحمه الله</a:t>
            </a:r>
            <a:endParaRPr lang="ar-QA" sz="3800" b="1" u="sng" dirty="0" smtClean="0">
              <a:solidFill>
                <a:srgbClr val="9A0000"/>
              </a:solidFill>
            </a:endParaRPr>
          </a:p>
          <a:p>
            <a:pPr algn="ctr">
              <a:buNone/>
            </a:pPr>
            <a:r>
              <a:rPr lang="ar-SA" sz="3800" b="1" u="sng" dirty="0" smtClean="0">
                <a:solidFill>
                  <a:srgbClr val="9A0000"/>
                </a:solidFill>
              </a:rPr>
              <a:t> عن دور شيخه شيخ الإسلام في التثبيت:</a:t>
            </a:r>
            <a:endParaRPr lang="ar-QA" sz="3800" b="1" u="sng" dirty="0" smtClean="0">
              <a:solidFill>
                <a:srgbClr val="9A0000"/>
              </a:solidFill>
            </a:endParaRPr>
          </a:p>
          <a:p>
            <a:pPr algn="ctr">
              <a:buNone/>
            </a:pPr>
            <a:r>
              <a:rPr lang="ar-QA" sz="3800" b="1" dirty="0" smtClean="0">
                <a:solidFill>
                  <a:schemeClr val="tx2">
                    <a:lumMod val="75000"/>
                  </a:schemeClr>
                </a:solidFill>
              </a:rPr>
              <a:t>     </a:t>
            </a:r>
            <a:r>
              <a:rPr lang="ar-SA" sz="3800" b="1" dirty="0" smtClean="0">
                <a:solidFill>
                  <a:schemeClr val="tx2">
                    <a:lumMod val="75000"/>
                  </a:schemeClr>
                </a:solidFill>
              </a:rPr>
              <a:t>'وكنا إذا اشتد بنا الخوف، وساءت</a:t>
            </a:r>
            <a:r>
              <a:rPr lang="ar-QA" sz="3800" b="1" dirty="0" smtClean="0">
                <a:solidFill>
                  <a:schemeClr val="tx2">
                    <a:lumMod val="75000"/>
                  </a:schemeClr>
                </a:solidFill>
              </a:rPr>
              <a:t> </a:t>
            </a:r>
            <a:r>
              <a:rPr lang="ar-SA" sz="3800" b="1" dirty="0" smtClean="0">
                <a:solidFill>
                  <a:schemeClr val="tx2">
                    <a:lumMod val="75000"/>
                  </a:schemeClr>
                </a:solidFill>
              </a:rPr>
              <a:t>بنا الظنون، وضاقت بنا الأرض أتيناه، فما هو إلا أن نراه</a:t>
            </a:r>
            <a:r>
              <a:rPr lang="ar-QA" sz="3800" b="1" dirty="0" smtClean="0">
                <a:solidFill>
                  <a:schemeClr val="tx2">
                    <a:lumMod val="75000"/>
                  </a:schemeClr>
                </a:solidFill>
              </a:rPr>
              <a:t> </a:t>
            </a:r>
            <a:r>
              <a:rPr lang="ar-SA" sz="3800" b="1" dirty="0" smtClean="0">
                <a:solidFill>
                  <a:schemeClr val="tx2">
                    <a:lumMod val="75000"/>
                  </a:schemeClr>
                </a:solidFill>
              </a:rPr>
              <a:t>ونسمع كلامه؛ فيذهب ذلك كله عنا، وينقلب انشراحاً وقوة</a:t>
            </a:r>
            <a:r>
              <a:rPr lang="ar-QA" sz="3800" b="1" dirty="0" smtClean="0">
                <a:solidFill>
                  <a:schemeClr val="tx2">
                    <a:lumMod val="75000"/>
                  </a:schemeClr>
                </a:solidFill>
              </a:rPr>
              <a:t> </a:t>
            </a:r>
            <a:r>
              <a:rPr lang="ar-SA" sz="3800" b="1" dirty="0" smtClean="0">
                <a:solidFill>
                  <a:schemeClr val="tx2">
                    <a:lumMod val="75000"/>
                  </a:schemeClr>
                </a:solidFill>
              </a:rPr>
              <a:t>ويقيناً وطمأنينة،</a:t>
            </a:r>
            <a:endParaRPr lang="ar-QA" sz="3800" b="1" dirty="0" smtClean="0">
              <a:solidFill>
                <a:schemeClr val="tx2">
                  <a:lumMod val="75000"/>
                </a:schemeClr>
              </a:solidFill>
            </a:endParaRPr>
          </a:p>
          <a:p>
            <a:pPr algn="ctr">
              <a:buNone/>
            </a:pPr>
            <a:r>
              <a:rPr lang="ar-SA" sz="3800" b="1" dirty="0" smtClean="0">
                <a:solidFill>
                  <a:schemeClr val="tx2">
                    <a:lumMod val="75000"/>
                  </a:schemeClr>
                </a:solidFill>
              </a:rPr>
              <a:t> فسبحان من أشهد عباده جنته قبل لقائه،</a:t>
            </a:r>
            <a:endParaRPr lang="ar-QA" sz="3800" b="1" dirty="0" smtClean="0">
              <a:solidFill>
                <a:schemeClr val="tx2">
                  <a:lumMod val="75000"/>
                </a:schemeClr>
              </a:solidFill>
            </a:endParaRPr>
          </a:p>
          <a:p>
            <a:pPr algn="ctr">
              <a:buNone/>
            </a:pPr>
            <a:r>
              <a:rPr lang="ar-SA" sz="3800" b="1" dirty="0" smtClean="0">
                <a:solidFill>
                  <a:schemeClr val="tx2">
                    <a:lumMod val="75000"/>
                  </a:schemeClr>
                </a:solidFill>
              </a:rPr>
              <a:t> وفتح لهم أبوابها في دار العمل،</a:t>
            </a:r>
            <a:endParaRPr lang="ar-QA" sz="3800" b="1" dirty="0" smtClean="0">
              <a:solidFill>
                <a:schemeClr val="tx2">
                  <a:lumMod val="75000"/>
                </a:schemeClr>
              </a:solidFill>
            </a:endParaRPr>
          </a:p>
          <a:p>
            <a:pPr algn="ctr">
              <a:buNone/>
            </a:pPr>
            <a:r>
              <a:rPr lang="ar-SA" sz="3800" b="1" dirty="0" smtClean="0">
                <a:solidFill>
                  <a:schemeClr val="tx2">
                    <a:lumMod val="75000"/>
                  </a:schemeClr>
                </a:solidFill>
              </a:rPr>
              <a:t> وآتاهم من روحها ونسيمها وطيبها ما استفرغ</a:t>
            </a:r>
            <a:endParaRPr lang="ar-QA" sz="3800" b="1" dirty="0" smtClean="0">
              <a:solidFill>
                <a:schemeClr val="tx2">
                  <a:lumMod val="75000"/>
                </a:schemeClr>
              </a:solidFill>
            </a:endParaRPr>
          </a:p>
          <a:p>
            <a:pPr algn="ctr">
              <a:buNone/>
            </a:pPr>
            <a:r>
              <a:rPr lang="ar-QA" sz="3800" b="1" dirty="0" smtClean="0">
                <a:solidFill>
                  <a:schemeClr val="tx2">
                    <a:lumMod val="75000"/>
                  </a:schemeClr>
                </a:solidFill>
              </a:rPr>
              <a:t>         </a:t>
            </a:r>
            <a:r>
              <a:rPr lang="ar-SA" sz="3800" b="1" dirty="0" smtClean="0">
                <a:solidFill>
                  <a:schemeClr val="tx2">
                    <a:lumMod val="75000"/>
                  </a:schemeClr>
                </a:solidFill>
              </a:rPr>
              <a:t>قواهم لطلبها والمسابقة إليها ' </a:t>
            </a:r>
            <a:r>
              <a:rPr lang="ar-SA" sz="2000" b="1" dirty="0" smtClean="0">
                <a:solidFill>
                  <a:schemeClr val="tx2">
                    <a:lumMod val="75000"/>
                  </a:schemeClr>
                </a:solidFill>
              </a:rPr>
              <a:t>الوابل الصيب</a:t>
            </a:r>
            <a:endParaRPr lang="en-GB" sz="2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0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872" y="548680"/>
            <a:ext cx="8229600" cy="5688632"/>
          </a:xfrm>
        </p:spPr>
        <p:txBody>
          <a:bodyPr>
            <a:normAutofit/>
          </a:bodyPr>
          <a:lstStyle/>
          <a:p>
            <a:pPr algn="ctr">
              <a:buNone/>
            </a:pPr>
            <a:r>
              <a:rPr lang="ar-SA" sz="4000" b="1" dirty="0" smtClean="0">
                <a:solidFill>
                  <a:schemeClr val="tx2">
                    <a:lumMod val="75000"/>
                  </a:schemeClr>
                </a:solidFill>
              </a:rPr>
              <a:t>وهنا تبرز الأخوة الإسلامية كمصدر</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أساسي للتثبيت، فإخوانك الصالحون</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والقدوات والمربون هم العون لك في الطريق، والركن الشديد الذي تأوي إليه؛ فيثبتوك بما معهم من آيات الله والحكمة؛ فالزمهم وعش في أكنافهم، وإياك والوحدة فتتخطفك الشياطين، فإنما يأكل الذئب من الغنم القاصية . </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24859_10150097477215058_645115057_11114260_3139294_n.jpg"/>
          <p:cNvPicPr>
            <a:picLocks noGrp="1" noChangeAspect="1"/>
          </p:cNvPicPr>
          <p:nvPr>
            <p:ph idx="1"/>
          </p:nvPr>
        </p:nvPicPr>
        <p:blipFill>
          <a:blip r:embed="rId2" cstate="print"/>
          <a:stretch>
            <a:fillRect/>
          </a:stretch>
        </p:blipFill>
        <p:spPr>
          <a:xfrm>
            <a:off x="-36512" y="-27384"/>
            <a:ext cx="9180512" cy="6885384"/>
          </a:xfrm>
        </p:spPr>
      </p:pic>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1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71600" y="116632"/>
            <a:ext cx="8229600" cy="1143000"/>
          </a:xfrm>
        </p:spPr>
        <p:txBody>
          <a:bodyPr>
            <a:normAutofit fontScale="90000"/>
          </a:bodyPr>
          <a:lstStyle/>
          <a:p>
            <a:r>
              <a:rPr lang="ar-SA" b="1" u="sng" dirty="0" smtClean="0">
                <a:solidFill>
                  <a:srgbClr val="9A0000"/>
                </a:solidFill>
              </a:rPr>
              <a:t>الحادي عشر: الثقة بنصر الله</a:t>
            </a:r>
            <a:r>
              <a:rPr lang="ar-QA" b="1" u="sng" dirty="0" smtClean="0">
                <a:solidFill>
                  <a:srgbClr val="9A0000"/>
                </a:solidFill>
              </a:rPr>
              <a:t/>
            </a:r>
            <a:br>
              <a:rPr lang="ar-QA" b="1" u="sng" dirty="0" smtClean="0">
                <a:solidFill>
                  <a:srgbClr val="9A0000"/>
                </a:solidFill>
              </a:rPr>
            </a:br>
            <a:r>
              <a:rPr lang="ar-SA" b="1" u="sng" dirty="0" smtClean="0">
                <a:solidFill>
                  <a:srgbClr val="9A0000"/>
                </a:solidFill>
              </a:rPr>
              <a:t>وأن المستقبل للإسلام:</a:t>
            </a:r>
            <a:endParaRPr lang="en-GB" u="sng" dirty="0">
              <a:solidFill>
                <a:srgbClr val="9A0000"/>
              </a:solidFill>
            </a:endParaRPr>
          </a:p>
        </p:txBody>
      </p:sp>
      <p:sp>
        <p:nvSpPr>
          <p:cNvPr id="3" name="Content Placeholder 2"/>
          <p:cNvSpPr>
            <a:spLocks noGrp="1"/>
          </p:cNvSpPr>
          <p:nvPr>
            <p:ph idx="1"/>
          </p:nvPr>
        </p:nvSpPr>
        <p:spPr>
          <a:xfrm>
            <a:off x="590872" y="1340768"/>
            <a:ext cx="8229600" cy="5517232"/>
          </a:xfrm>
        </p:spPr>
        <p:txBody>
          <a:bodyPr>
            <a:noAutofit/>
          </a:bodyPr>
          <a:lstStyle/>
          <a:p>
            <a:pPr algn="ctr">
              <a:buNone/>
            </a:pPr>
            <a:r>
              <a:rPr lang="ar-SA" sz="3800" b="1" dirty="0" smtClean="0">
                <a:solidFill>
                  <a:schemeClr val="tx2">
                    <a:lumMod val="75000"/>
                  </a:schemeClr>
                </a:solidFill>
              </a:rPr>
              <a:t>نحتاج إلى الثبات كثيراً عند تأخر النصر</a:t>
            </a:r>
            <a:endParaRPr lang="ar-QA" sz="3800" b="1" dirty="0" smtClean="0">
              <a:solidFill>
                <a:schemeClr val="tx2">
                  <a:lumMod val="75000"/>
                </a:schemeClr>
              </a:solidFill>
            </a:endParaRPr>
          </a:p>
          <a:p>
            <a:pPr algn="ctr">
              <a:buNone/>
            </a:pPr>
            <a:r>
              <a:rPr lang="ar-SA" sz="3800" b="1" dirty="0" smtClean="0">
                <a:solidFill>
                  <a:schemeClr val="tx2">
                    <a:lumMod val="75000"/>
                  </a:schemeClr>
                </a:solidFill>
              </a:rPr>
              <a:t>حتى لا تزل قدم بعد ثبوتها، قال تعالى:</a:t>
            </a:r>
            <a:endParaRPr lang="ar-QA" sz="3800" b="1" dirty="0" smtClean="0">
              <a:solidFill>
                <a:schemeClr val="tx2">
                  <a:lumMod val="75000"/>
                </a:schemeClr>
              </a:solidFill>
            </a:endParaRPr>
          </a:p>
          <a:p>
            <a:pPr algn="ctr">
              <a:buNone/>
            </a:pPr>
            <a:r>
              <a:rPr lang="ar-SA" sz="3800" b="1" dirty="0" smtClean="0">
                <a:solidFill>
                  <a:schemeClr val="tx2">
                    <a:lumMod val="75000"/>
                  </a:schemeClr>
                </a:solidFill>
              </a:rPr>
              <a:t> </a:t>
            </a:r>
            <a:r>
              <a:rPr lang="ar-QA" sz="3800" b="1" dirty="0" smtClean="0">
                <a:solidFill>
                  <a:schemeClr val="tx2">
                    <a:lumMod val="75000"/>
                  </a:schemeClr>
                </a:solidFill>
              </a:rPr>
              <a:t>(</a:t>
            </a:r>
            <a:r>
              <a:rPr lang="ar-SA" sz="3800" b="1" dirty="0" smtClean="0">
                <a:solidFill>
                  <a:schemeClr val="tx2">
                    <a:lumMod val="75000"/>
                  </a:schemeClr>
                </a:solidFill>
              </a:rPr>
              <a:t>وَكَأَيِّنْ مِنْ نَبِيٍّ قَاتَلَ مَعَهُ رِبِّيُّونَ كَثِيرٌ فَمَا وَهَنُوا لِمَا أَصَابَهُمْ فِي سَبِيلِ اللَّهِ وَمَا ضَعُفُوا وَمَا اسْتَكَانُوا وَاللَّهُ يُحِبُّ الصَّابِرِينَ</a:t>
            </a:r>
            <a:r>
              <a:rPr lang="ar-QA" sz="3800" b="1" dirty="0" smtClean="0">
                <a:solidFill>
                  <a:schemeClr val="tx2">
                    <a:lumMod val="75000"/>
                  </a:schemeClr>
                </a:solidFill>
              </a:rPr>
              <a:t>* </a:t>
            </a:r>
            <a:r>
              <a:rPr lang="ar-SA" sz="3800" b="1" dirty="0" smtClean="0">
                <a:solidFill>
                  <a:schemeClr val="tx2">
                    <a:lumMod val="75000"/>
                  </a:schemeClr>
                </a:solidFill>
              </a:rPr>
              <a:t>وَمَا كَانَ قَوْلَهُمْ إِلَّا أَنْ قَالُوا رَبَّنَا اغْفِرْ لَنَا ذُنُوبَنَا وَإِسْرَافَنَا فِي أَمْرِنَا وَثَبِّتْ أَقْدَامَنَا وَانْصُرْنَا عَلَى الْقَوْمِ الْكَافِرِينَ</a:t>
            </a:r>
            <a:r>
              <a:rPr lang="ar-QA" sz="3800" b="1" dirty="0" smtClean="0">
                <a:solidFill>
                  <a:schemeClr val="tx2">
                    <a:lumMod val="75000"/>
                  </a:schemeClr>
                </a:solidFill>
              </a:rPr>
              <a:t>* </a:t>
            </a:r>
            <a:r>
              <a:rPr lang="ar-SA" sz="3800" b="1" dirty="0" smtClean="0">
                <a:solidFill>
                  <a:schemeClr val="tx2">
                    <a:lumMod val="75000"/>
                  </a:schemeClr>
                </a:solidFill>
              </a:rPr>
              <a:t>فَآتَاهُمُ اللَّهُ ثَوَابَ الدُّنْيَا وَحُسْنَ ثَوَابِ الْآخِرَةِ وَاللَّهُ يُحِبُّ الْمُحْسِنِينَ</a:t>
            </a:r>
            <a:r>
              <a:rPr lang="ar-QA" sz="3800" b="1" dirty="0" smtClean="0">
                <a:solidFill>
                  <a:schemeClr val="tx2">
                    <a:lumMod val="75000"/>
                  </a:schemeClr>
                </a:solidFill>
              </a:rPr>
              <a:t>)</a:t>
            </a:r>
            <a:r>
              <a:rPr lang="ar-SA" sz="2000" b="1" dirty="0" smtClean="0">
                <a:solidFill>
                  <a:schemeClr val="tx2">
                    <a:lumMod val="75000"/>
                  </a:schemeClr>
                </a:solidFill>
              </a:rPr>
              <a:t>سورة آل عمران .</a:t>
            </a:r>
            <a:endParaRPr lang="en-GB" sz="2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5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34888" y="404664"/>
            <a:ext cx="8229600" cy="5688632"/>
          </a:xfrm>
        </p:spPr>
        <p:txBody>
          <a:bodyPr>
            <a:noAutofit/>
          </a:bodyPr>
          <a:lstStyle/>
          <a:p>
            <a:pPr algn="ctr">
              <a:buNone/>
            </a:pPr>
            <a:r>
              <a:rPr lang="ar-SA" sz="3800" b="1" dirty="0" smtClean="0">
                <a:solidFill>
                  <a:schemeClr val="tx2">
                    <a:lumMod val="75000"/>
                  </a:schemeClr>
                </a:solidFill>
              </a:rPr>
              <a:t>ولما أراد رسول الله صلى الله عليه وسلم </a:t>
            </a:r>
            <a:endParaRPr lang="ar-QA" sz="3800" b="1" dirty="0" smtClean="0">
              <a:solidFill>
                <a:schemeClr val="tx2">
                  <a:lumMod val="75000"/>
                </a:schemeClr>
              </a:solidFill>
            </a:endParaRPr>
          </a:p>
          <a:p>
            <a:pPr algn="ctr">
              <a:buNone/>
            </a:pPr>
            <a:r>
              <a:rPr lang="ar-SA" sz="3800" b="1" dirty="0" smtClean="0">
                <a:solidFill>
                  <a:schemeClr val="tx2">
                    <a:lumMod val="75000"/>
                  </a:schemeClr>
                </a:solidFill>
              </a:rPr>
              <a:t>أن يثبت أصحابه المعذبين أخبرهم بأن </a:t>
            </a:r>
            <a:endParaRPr lang="ar-QA" sz="3800" b="1" dirty="0" smtClean="0">
              <a:solidFill>
                <a:schemeClr val="tx2">
                  <a:lumMod val="75000"/>
                </a:schemeClr>
              </a:solidFill>
            </a:endParaRPr>
          </a:p>
          <a:p>
            <a:pPr algn="ctr">
              <a:buNone/>
            </a:pPr>
            <a:r>
              <a:rPr lang="ar-SA" sz="3800" b="1" dirty="0" smtClean="0">
                <a:solidFill>
                  <a:schemeClr val="tx2">
                    <a:lumMod val="75000"/>
                  </a:schemeClr>
                </a:solidFill>
              </a:rPr>
              <a:t>المستقبل للإسلام في أوقات التعذيب والمحن</a:t>
            </a:r>
            <a:endParaRPr lang="ar-QA" sz="3800" b="1" dirty="0" smtClean="0">
              <a:solidFill>
                <a:schemeClr val="tx2">
                  <a:lumMod val="75000"/>
                </a:schemeClr>
              </a:solidFill>
            </a:endParaRPr>
          </a:p>
          <a:p>
            <a:pPr algn="ctr">
              <a:buNone/>
            </a:pPr>
            <a:r>
              <a:rPr lang="ar-SA" sz="3800" b="1" dirty="0" smtClean="0">
                <a:solidFill>
                  <a:schemeClr val="tx2">
                    <a:lumMod val="75000"/>
                  </a:schemeClr>
                </a:solidFill>
              </a:rPr>
              <a:t> فماذا قال ؟ قال: </a:t>
            </a:r>
            <a:r>
              <a:rPr lang="ar-QA" sz="3800" b="1" dirty="0" smtClean="0">
                <a:solidFill>
                  <a:schemeClr val="tx2">
                    <a:lumMod val="75000"/>
                  </a:schemeClr>
                </a:solidFill>
              </a:rPr>
              <a:t>(</a:t>
            </a:r>
            <a:r>
              <a:rPr lang="ar-SA" sz="3800" b="1" dirty="0" smtClean="0">
                <a:solidFill>
                  <a:schemeClr val="tx2">
                    <a:lumMod val="75000"/>
                  </a:schemeClr>
                </a:solidFill>
              </a:rPr>
              <a:t> وَاللَّهِ لَيُتِمَّنَّ هَذَا الْأَمْرَ حَتَّى يَسِيرَ الرَّاكِبُ مِنْ صَنْعَاءَ إِلَى حَضْرَمَوْتَ لَا يَخَافُ إِلَّا اللَّهَ أَوْ الذِّئْبَ عَلَى غَنَمِهِ وَلَكِنَّكُمْ تَسْتَعْجِلُونَ</a:t>
            </a:r>
            <a:r>
              <a:rPr lang="ar-QA" sz="3800" b="1" dirty="0" smtClean="0">
                <a:solidFill>
                  <a:schemeClr val="tx2">
                    <a:lumMod val="75000"/>
                  </a:schemeClr>
                </a:solidFill>
              </a:rPr>
              <a:t>)</a:t>
            </a:r>
            <a:r>
              <a:rPr lang="ar-SA" sz="2000" b="1" dirty="0" smtClean="0">
                <a:solidFill>
                  <a:schemeClr val="tx2">
                    <a:lumMod val="75000"/>
                  </a:schemeClr>
                </a:solidFill>
              </a:rPr>
              <a:t>رواه البخاري</a:t>
            </a:r>
            <a:r>
              <a:rPr lang="ar-SA" sz="3800" b="1" dirty="0" smtClean="0">
                <a:solidFill>
                  <a:schemeClr val="tx2">
                    <a:lumMod val="75000"/>
                  </a:schemeClr>
                </a:solidFill>
              </a:rPr>
              <a:t> فعرض أحاديث البشارة بأن المستقبل للإسلام</a:t>
            </a:r>
            <a:endParaRPr lang="ar-QA" sz="3800" b="1" dirty="0" smtClean="0">
              <a:solidFill>
                <a:schemeClr val="tx2">
                  <a:lumMod val="75000"/>
                </a:schemeClr>
              </a:solidFill>
            </a:endParaRPr>
          </a:p>
          <a:p>
            <a:pPr algn="ctr">
              <a:buNone/>
            </a:pPr>
            <a:r>
              <a:rPr lang="ar-SA" sz="3800" b="1" dirty="0" smtClean="0">
                <a:solidFill>
                  <a:schemeClr val="tx2">
                    <a:lumMod val="75000"/>
                  </a:schemeClr>
                </a:solidFill>
              </a:rPr>
              <a:t> على الناشئة مهم في تربيتهم على الثبات . </a:t>
            </a:r>
            <a:endParaRPr lang="en-GB" sz="3800" b="1" dirty="0" smtClean="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5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38944" y="557808"/>
            <a:ext cx="8229600" cy="1143000"/>
          </a:xfrm>
        </p:spPr>
        <p:txBody>
          <a:bodyPr>
            <a:normAutofit fontScale="90000"/>
          </a:bodyPr>
          <a:lstStyle/>
          <a:p>
            <a:r>
              <a:rPr lang="ar-SA" b="1" u="sng" dirty="0" smtClean="0">
                <a:solidFill>
                  <a:srgbClr val="9A0000"/>
                </a:solidFill>
              </a:rPr>
              <a:t>الثاني عشر: معرفة حقيقة الباطل</a:t>
            </a:r>
            <a:r>
              <a:rPr lang="ar-QA" b="1" u="sng" dirty="0" smtClean="0">
                <a:solidFill>
                  <a:srgbClr val="9A0000"/>
                </a:solidFill>
              </a:rPr>
              <a:t/>
            </a:r>
            <a:br>
              <a:rPr lang="ar-QA" b="1" u="sng" dirty="0" smtClean="0">
                <a:solidFill>
                  <a:srgbClr val="9A0000"/>
                </a:solidFill>
              </a:rPr>
            </a:br>
            <a:r>
              <a:rPr lang="ar-SA" b="1" u="sng" dirty="0" smtClean="0">
                <a:solidFill>
                  <a:srgbClr val="9A0000"/>
                </a:solidFill>
              </a:rPr>
              <a:t> وعدم الاغترار به:</a:t>
            </a:r>
            <a:endParaRPr lang="en-GB" u="sng" dirty="0">
              <a:solidFill>
                <a:srgbClr val="9A0000"/>
              </a:solidFill>
            </a:endParaRPr>
          </a:p>
        </p:txBody>
      </p:sp>
      <p:sp>
        <p:nvSpPr>
          <p:cNvPr id="3" name="Content Placeholder 2"/>
          <p:cNvSpPr>
            <a:spLocks noGrp="1"/>
          </p:cNvSpPr>
          <p:nvPr>
            <p:ph idx="1"/>
          </p:nvPr>
        </p:nvSpPr>
        <p:spPr>
          <a:xfrm>
            <a:off x="457200" y="1999381"/>
            <a:ext cx="8229600" cy="4525963"/>
          </a:xfrm>
        </p:spPr>
        <p:txBody>
          <a:bodyPr>
            <a:normAutofit lnSpcReduction="10000"/>
          </a:bodyPr>
          <a:lstStyle/>
          <a:p>
            <a:pPr algn="ctr">
              <a:buNone/>
            </a:pPr>
            <a:r>
              <a:rPr lang="ar-SA" sz="4000" b="1" dirty="0" smtClean="0">
                <a:solidFill>
                  <a:schemeClr val="tx2">
                    <a:lumMod val="75000"/>
                  </a:schemeClr>
                </a:solidFill>
              </a:rPr>
              <a:t>ففي قول الله عز وجل:</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a:t>
            </a:r>
            <a:r>
              <a:rPr lang="ar-QA" sz="4000" b="1" dirty="0" smtClean="0">
                <a:solidFill>
                  <a:srgbClr val="9A0000"/>
                </a:solidFill>
              </a:rPr>
              <a:t>(</a:t>
            </a:r>
            <a:r>
              <a:rPr lang="ar-SA" sz="4000" b="1" dirty="0" smtClean="0">
                <a:solidFill>
                  <a:srgbClr val="9A0000"/>
                </a:solidFill>
              </a:rPr>
              <a:t> لَا يَغُرَّنَّكَ تَقَلُّبُ الَّذِينَ كَفَرُوا فِي الْبِلَاد</a:t>
            </a:r>
            <a:r>
              <a:rPr lang="ar-QA" sz="4000" b="1" dirty="0" smtClean="0">
                <a:solidFill>
                  <a:srgbClr val="9A0000"/>
                </a:solidFill>
              </a:rPr>
              <a:t>) </a:t>
            </a:r>
            <a:r>
              <a:rPr lang="ar-SA" sz="2000" b="1" dirty="0" smtClean="0">
                <a:solidFill>
                  <a:schemeClr val="tx2">
                    <a:lumMod val="75000"/>
                  </a:schemeClr>
                </a:solidFill>
              </a:rPr>
              <a:t>سورة آل عمران</a:t>
            </a:r>
            <a:r>
              <a:rPr lang="ar-SA" sz="4000" b="1" dirty="0" smtClean="0">
                <a:solidFill>
                  <a:schemeClr val="tx2">
                    <a:lumMod val="75000"/>
                  </a:schemeClr>
                </a:solidFill>
              </a:rPr>
              <a:t> تسرية عن المؤمنين وتثبيت لهم...</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وفي قوله عز وجل:</a:t>
            </a:r>
            <a:endParaRPr lang="ar-QA" sz="4000" b="1" dirty="0" smtClean="0">
              <a:solidFill>
                <a:schemeClr val="tx2">
                  <a:lumMod val="75000"/>
                </a:schemeClr>
              </a:solidFill>
            </a:endParaRPr>
          </a:p>
          <a:p>
            <a:pPr algn="ctr">
              <a:buNone/>
            </a:pPr>
            <a:r>
              <a:rPr lang="ar-QA" sz="4000" b="1" dirty="0" smtClean="0">
                <a:solidFill>
                  <a:srgbClr val="9A0000"/>
                </a:solidFill>
              </a:rPr>
              <a:t>(</a:t>
            </a:r>
            <a:r>
              <a:rPr lang="ar-SA" sz="4000" b="1" dirty="0" smtClean="0">
                <a:solidFill>
                  <a:srgbClr val="9A0000"/>
                </a:solidFill>
              </a:rPr>
              <a:t>لَا يَغُرَّنَّكَ تَقَلُّبُ الَّذِينَ كَفَرُوا فِي الْبِلَادِ</a:t>
            </a:r>
            <a:r>
              <a:rPr lang="ar-QA" sz="4000" b="1" dirty="0" smtClean="0">
                <a:solidFill>
                  <a:srgbClr val="9A0000"/>
                </a:solidFill>
              </a:rPr>
              <a:t>)</a:t>
            </a:r>
            <a:r>
              <a:rPr lang="ar-SA" sz="4000" b="1" dirty="0" smtClean="0">
                <a:solidFill>
                  <a:srgbClr val="9A0000"/>
                </a:solidFill>
              </a:rPr>
              <a:t> </a:t>
            </a:r>
            <a:r>
              <a:rPr lang="ar-SA" sz="2000" b="1" dirty="0" smtClean="0">
                <a:solidFill>
                  <a:schemeClr val="tx2">
                    <a:lumMod val="75000"/>
                  </a:schemeClr>
                </a:solidFill>
              </a:rPr>
              <a:t>سورة الرعد</a:t>
            </a:r>
            <a:r>
              <a:rPr lang="ar-SA" sz="4000" b="1" dirty="0" smtClean="0">
                <a:solidFill>
                  <a:schemeClr val="tx2">
                    <a:lumMod val="75000"/>
                  </a:schemeClr>
                </a:solidFill>
              </a:rPr>
              <a:t> عبرة لأولي الألباب في عدم الخوف من الباطل والاستسلام له. </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9000"/>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62880" y="443805"/>
            <a:ext cx="8229600" cy="6081539"/>
          </a:xfrm>
        </p:spPr>
        <p:txBody>
          <a:bodyPr>
            <a:noAutofit/>
          </a:bodyPr>
          <a:lstStyle/>
          <a:p>
            <a:pPr algn="ctr">
              <a:buNone/>
            </a:pPr>
            <a:r>
              <a:rPr lang="ar-SA" sz="4000" b="1" dirty="0" smtClean="0">
                <a:solidFill>
                  <a:schemeClr val="tx2">
                    <a:lumMod val="75000"/>
                  </a:schemeClr>
                </a:solidFill>
              </a:rPr>
              <a:t>ومن طريقة القرآن فضح أهل الباطل</a:t>
            </a:r>
            <a:r>
              <a:rPr lang="ar-QA" sz="4000" b="1" dirty="0" smtClean="0">
                <a:solidFill>
                  <a:schemeClr val="tx2">
                    <a:lumMod val="75000"/>
                  </a:schemeClr>
                </a:solidFill>
              </a:rPr>
              <a:t>      </a:t>
            </a:r>
          </a:p>
          <a:p>
            <a:pPr algn="ctr">
              <a:buNone/>
            </a:pPr>
            <a:r>
              <a:rPr lang="ar-SA" sz="4000" b="1" dirty="0" smtClean="0">
                <a:solidFill>
                  <a:schemeClr val="tx2">
                    <a:lumMod val="75000"/>
                  </a:schemeClr>
                </a:solidFill>
              </a:rPr>
              <a:t>وتعرية أهدافهم ووسائلهم:</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a:t>
            </a:r>
            <a:r>
              <a:rPr lang="ar-QA" sz="4000" b="1" dirty="0" smtClean="0">
                <a:solidFill>
                  <a:srgbClr val="9A0000"/>
                </a:solidFill>
              </a:rPr>
              <a:t>(</a:t>
            </a:r>
            <a:r>
              <a:rPr lang="ar-SA" sz="4000" b="1" dirty="0" smtClean="0">
                <a:solidFill>
                  <a:srgbClr val="9A0000"/>
                </a:solidFill>
              </a:rPr>
              <a:t> وَكَذَلِكَ نُفَصِّلُ الْآيَاتِ وَلِتَسْتَبِينَ سَبِيلُ الْمُجْرِمِينَ</a:t>
            </a:r>
            <a:r>
              <a:rPr lang="ar-QA" sz="4000" b="1" dirty="0" smtClean="0">
                <a:solidFill>
                  <a:srgbClr val="9A0000"/>
                </a:solidFill>
              </a:rPr>
              <a:t>) </a:t>
            </a:r>
            <a:r>
              <a:rPr lang="ar-SA" sz="2000" b="1" dirty="0" smtClean="0">
                <a:solidFill>
                  <a:schemeClr val="tx2">
                    <a:lumMod val="75000"/>
                  </a:schemeClr>
                </a:solidFill>
              </a:rPr>
              <a:t>سورة الأنعام. </a:t>
            </a:r>
            <a:endParaRPr lang="ar-QA" sz="2000" b="1" dirty="0" smtClean="0">
              <a:solidFill>
                <a:schemeClr val="tx2">
                  <a:lumMod val="75000"/>
                </a:schemeClr>
              </a:solidFill>
            </a:endParaRPr>
          </a:p>
          <a:p>
            <a:pPr algn="ctr">
              <a:buNone/>
            </a:pPr>
            <a:r>
              <a:rPr lang="ar-SA" sz="4000" b="1" dirty="0" smtClean="0">
                <a:solidFill>
                  <a:schemeClr val="tx2">
                    <a:lumMod val="75000"/>
                  </a:schemeClr>
                </a:solidFill>
              </a:rPr>
              <a:t>حتى لا يؤخذ المسلمون على حين غرة،</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وحتى يعرفوا من أين يؤتى الإسلام . وكم سمعنا ورأينا حركات تهاوت، ودعاة زلت أقدامهم، ففقدوا الثبات لما أتوا من حيث لم يحتسبوا بسبب جهلهم بأعدائهم. </a:t>
            </a:r>
            <a:endParaRPr lang="en-GB" sz="4000" b="1" dirty="0" smtClean="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20688"/>
            <a:ext cx="8229600" cy="5832648"/>
          </a:xfrm>
        </p:spPr>
        <p:txBody>
          <a:bodyPr>
            <a:noAutofit/>
          </a:bodyPr>
          <a:lstStyle/>
          <a:p>
            <a:pPr algn="r" rtl="1">
              <a:buNone/>
            </a:pPr>
            <a:r>
              <a:rPr lang="ar-SA" sz="4000" b="1" dirty="0" smtClean="0">
                <a:solidFill>
                  <a:srgbClr val="9A0000"/>
                </a:solidFill>
              </a:rPr>
              <a:t> </a:t>
            </a:r>
            <a:r>
              <a:rPr lang="ar-SA" sz="4000" b="1" u="sng" dirty="0" smtClean="0">
                <a:solidFill>
                  <a:srgbClr val="9A0000"/>
                </a:solidFill>
              </a:rPr>
              <a:t>فسبق الحديثُ قولَ الشاعر:   </a:t>
            </a:r>
            <a:endParaRPr lang="en-GB" sz="4000" b="1" u="sng" dirty="0" smtClean="0">
              <a:solidFill>
                <a:srgbClr val="9A0000"/>
              </a:solidFill>
            </a:endParaRPr>
          </a:p>
          <a:p>
            <a:pPr algn="r" rtl="1">
              <a:buNone/>
            </a:pPr>
            <a:r>
              <a:rPr lang="ar-QA" sz="4000" b="1" dirty="0" smtClean="0"/>
              <a:t>    </a:t>
            </a:r>
            <a:r>
              <a:rPr lang="ar-SA" sz="4000" b="1" dirty="0" smtClean="0"/>
              <a:t>وما سمي الإنسان إلا لنسيانه </a:t>
            </a:r>
            <a:endParaRPr lang="ar-QA" sz="4000" b="1" dirty="0" smtClean="0"/>
          </a:p>
          <a:p>
            <a:pPr algn="r" rtl="1">
              <a:buNone/>
            </a:pPr>
            <a:r>
              <a:rPr lang="ar-QA" sz="4000" b="1" dirty="0" smtClean="0"/>
              <a:t>                         </a:t>
            </a:r>
            <a:r>
              <a:rPr lang="ar-SA" sz="4000" b="1" dirty="0" smtClean="0"/>
              <a:t>ولا القـلب إلا أنـه يتقلب</a:t>
            </a:r>
            <a:endParaRPr lang="ar-QA" sz="4000" b="1" dirty="0" smtClean="0"/>
          </a:p>
          <a:p>
            <a:pPr algn="r" rtl="1">
              <a:buNone/>
            </a:pPr>
            <a:endParaRPr lang="ar-QA" sz="2000" b="1" dirty="0" smtClean="0">
              <a:solidFill>
                <a:schemeClr val="tx2">
                  <a:lumMod val="75000"/>
                </a:schemeClr>
              </a:solidFill>
            </a:endParaRPr>
          </a:p>
          <a:p>
            <a:pPr algn="r" rtl="1">
              <a:buNone/>
            </a:pPr>
            <a:r>
              <a:rPr lang="ar-SA" sz="4000" b="1" dirty="0" smtClean="0">
                <a:solidFill>
                  <a:schemeClr val="tx2">
                    <a:lumMod val="75000"/>
                  </a:schemeClr>
                </a:solidFill>
              </a:rPr>
              <a:t>فتثبيت هذا المتقلب برياح الشهوات والشبهات</a:t>
            </a:r>
            <a:endParaRPr lang="ar-QA" sz="4000" b="1" dirty="0" smtClean="0">
              <a:solidFill>
                <a:schemeClr val="tx2">
                  <a:lumMod val="75000"/>
                </a:schemeClr>
              </a:solidFill>
            </a:endParaRPr>
          </a:p>
          <a:p>
            <a:pPr algn="r" rtl="1">
              <a:buNone/>
            </a:pPr>
            <a:r>
              <a:rPr lang="ar-SA" sz="4000" b="1" dirty="0" smtClean="0">
                <a:solidFill>
                  <a:schemeClr val="tx2">
                    <a:lumMod val="75000"/>
                  </a:schemeClr>
                </a:solidFill>
              </a:rPr>
              <a:t>أمر خطير يحتاج لوسائل جبارة تكافئ ضخامة</a:t>
            </a:r>
            <a:endParaRPr lang="ar-QA" sz="4000" b="1" dirty="0" smtClean="0">
              <a:solidFill>
                <a:schemeClr val="tx2">
                  <a:lumMod val="75000"/>
                </a:schemeClr>
              </a:solidFill>
            </a:endParaRPr>
          </a:p>
          <a:p>
            <a:pPr algn="r" rtl="1">
              <a:buNone/>
            </a:pPr>
            <a:r>
              <a:rPr lang="ar-QA" sz="4000" b="1" dirty="0" smtClean="0">
                <a:solidFill>
                  <a:schemeClr val="tx2">
                    <a:lumMod val="75000"/>
                  </a:schemeClr>
                </a:solidFill>
              </a:rPr>
              <a:t>     </a:t>
            </a:r>
            <a:r>
              <a:rPr lang="ar-SA" sz="4000" b="1" dirty="0" smtClean="0">
                <a:solidFill>
                  <a:schemeClr val="tx2">
                    <a:lumMod val="75000"/>
                  </a:schemeClr>
                </a:solidFill>
              </a:rPr>
              <a:t>المهمة وصعوبتها. </a:t>
            </a:r>
            <a:endParaRPr lang="en-GB" sz="4000" dirty="0" smtClean="0"/>
          </a:p>
          <a:p>
            <a:pPr algn="r" rtl="1">
              <a:buNone/>
            </a:pPr>
            <a:endParaRPr lang="en-GB" sz="4000" b="1" dirty="0" smtClean="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1" end="1"/>
                                            </p:txEl>
                                          </p:spTgt>
                                        </p:tgtEl>
                                      </p:cBhvr>
                                    </p:animEffect>
                                  </p:childTnLst>
                                </p:cTn>
                              </p:par>
                              <p:par>
                                <p:cTn id="16" presetID="29"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p:cTn id="18"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04" y="413792"/>
            <a:ext cx="8229600" cy="1143000"/>
          </a:xfrm>
        </p:spPr>
        <p:txBody>
          <a:bodyPr>
            <a:normAutofit fontScale="90000"/>
          </a:bodyPr>
          <a:lstStyle/>
          <a:p>
            <a:r>
              <a:rPr lang="ar-SA" b="1" u="sng" dirty="0" smtClean="0">
                <a:solidFill>
                  <a:srgbClr val="9A0000"/>
                </a:solidFill>
              </a:rPr>
              <a:t>الثالث عشر: استجماع الأخلاق </a:t>
            </a:r>
            <a:r>
              <a:rPr lang="ar-QA" b="1" u="sng" dirty="0" smtClean="0">
                <a:solidFill>
                  <a:srgbClr val="9A0000"/>
                </a:solidFill>
              </a:rPr>
              <a:t/>
            </a:r>
            <a:br>
              <a:rPr lang="ar-QA" b="1" u="sng" dirty="0" smtClean="0">
                <a:solidFill>
                  <a:srgbClr val="9A0000"/>
                </a:solidFill>
              </a:rPr>
            </a:br>
            <a:r>
              <a:rPr lang="ar-SA" b="1" u="sng" dirty="0" smtClean="0">
                <a:solidFill>
                  <a:srgbClr val="9A0000"/>
                </a:solidFill>
              </a:rPr>
              <a:t>المعينة على الثبات:</a:t>
            </a:r>
            <a:r>
              <a:rPr lang="ar-SA" u="sng" dirty="0" smtClean="0">
                <a:solidFill>
                  <a:srgbClr val="9A0000"/>
                </a:solidFill>
              </a:rPr>
              <a:t> </a:t>
            </a:r>
            <a:endParaRPr lang="en-GB" u="sng" dirty="0">
              <a:solidFill>
                <a:srgbClr val="9A0000"/>
              </a:solidFill>
            </a:endParaRPr>
          </a:p>
        </p:txBody>
      </p:sp>
      <p:sp>
        <p:nvSpPr>
          <p:cNvPr id="3" name="Content Placeholder 2"/>
          <p:cNvSpPr>
            <a:spLocks noGrp="1"/>
          </p:cNvSpPr>
          <p:nvPr>
            <p:ph idx="1"/>
          </p:nvPr>
        </p:nvSpPr>
        <p:spPr>
          <a:xfrm>
            <a:off x="662880" y="1855365"/>
            <a:ext cx="8229600" cy="4525963"/>
          </a:xfrm>
        </p:spPr>
        <p:txBody>
          <a:bodyPr>
            <a:normAutofit/>
          </a:bodyPr>
          <a:lstStyle/>
          <a:p>
            <a:pPr algn="ctr">
              <a:buNone/>
            </a:pPr>
            <a:r>
              <a:rPr lang="ar-SA" sz="4000" b="1" dirty="0" smtClean="0">
                <a:solidFill>
                  <a:schemeClr val="tx2">
                    <a:lumMod val="75000"/>
                  </a:schemeClr>
                </a:solidFill>
              </a:rPr>
              <a:t>وعلى رأسها الصبر، ففي حديث الصحيحين:</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a:t>
            </a:r>
            <a:r>
              <a:rPr lang="ar-QA" sz="4000" b="1" dirty="0" smtClean="0">
                <a:solidFill>
                  <a:srgbClr val="9A0000"/>
                </a:solidFill>
              </a:rPr>
              <a:t>(</a:t>
            </a:r>
            <a:r>
              <a:rPr lang="ar-SA" sz="4000" b="1" dirty="0" smtClean="0">
                <a:solidFill>
                  <a:srgbClr val="9A0000"/>
                </a:solidFill>
              </a:rPr>
              <a:t>مَا أُعْطِيَ أَحَدٌ عَطَاءً خَيْرًا وَأَوْسَعَ مِنْ الصَّبْرِ</a:t>
            </a:r>
            <a:r>
              <a:rPr lang="ar-QA" sz="4000" b="1" dirty="0" smtClean="0">
                <a:solidFill>
                  <a:srgbClr val="9A0000"/>
                </a:solidFill>
              </a:rPr>
              <a:t>)</a:t>
            </a:r>
            <a:endParaRPr lang="ar-QA" sz="2000" b="1" dirty="0" smtClean="0">
              <a:solidFill>
                <a:srgbClr val="9A0000"/>
              </a:solidFill>
            </a:endParaRPr>
          </a:p>
          <a:p>
            <a:pPr algn="ctr">
              <a:buNone/>
            </a:pPr>
            <a:r>
              <a:rPr lang="ar-SA" sz="4000" b="1" dirty="0" smtClean="0">
                <a:solidFill>
                  <a:schemeClr val="tx2">
                    <a:lumMod val="75000"/>
                  </a:schemeClr>
                </a:solidFill>
              </a:rPr>
              <a:t>وأشد الصبر عند الصدمة الأولى، وإذا أصيب المرء بما لم يتوقع تحصل النكسة ويزول الثبات إذا عدم الصبر . </a:t>
            </a:r>
            <a:endParaRPr lang="en-GB" sz="4000" b="1" dirty="0" smtClean="0">
              <a:solidFill>
                <a:schemeClr val="tx2">
                  <a:lumMod val="75000"/>
                </a:schemeClr>
              </a:solidFill>
            </a:endParaRPr>
          </a:p>
          <a:p>
            <a:pPr algn="ctr">
              <a:buNone/>
            </a:pP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Content Placeholder 3" descr="22278_334658436797_166172346797_4560494_1448847_n.jpg"/>
          <p:cNvPicPr>
            <a:picLocks noGrp="1" noChangeAspect="1"/>
          </p:cNvPicPr>
          <p:nvPr>
            <p:ph idx="1"/>
          </p:nvPr>
        </p:nvPicPr>
        <p:blipFill>
          <a:blip r:embed="rId2" cstate="print"/>
          <a:stretch>
            <a:fillRect/>
          </a:stretch>
        </p:blipFill>
        <p:spPr>
          <a:xfrm>
            <a:off x="-36512" y="570587"/>
            <a:ext cx="9204515" cy="5522709"/>
          </a:xfrm>
        </p:spPr>
      </p:pic>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0"/>
            <a:ext cx="8229600" cy="1143000"/>
          </a:xfrm>
        </p:spPr>
        <p:txBody>
          <a:bodyPr>
            <a:normAutofit/>
          </a:bodyPr>
          <a:lstStyle/>
          <a:p>
            <a:r>
              <a:rPr lang="ar-SA" sz="6000" b="1" dirty="0" smtClean="0">
                <a:solidFill>
                  <a:srgbClr val="9A0000"/>
                </a:solidFill>
              </a:rPr>
              <a:t>مواطن الثبات</a:t>
            </a:r>
            <a:r>
              <a:rPr lang="ar-QA" sz="6000" b="1" dirty="0" smtClean="0">
                <a:solidFill>
                  <a:srgbClr val="9A0000"/>
                </a:solidFill>
              </a:rPr>
              <a:t>..</a:t>
            </a:r>
            <a:endParaRPr lang="en-GB" sz="6000" dirty="0">
              <a:solidFill>
                <a:srgbClr val="9A0000"/>
              </a:solidFill>
            </a:endParaRPr>
          </a:p>
        </p:txBody>
      </p:sp>
      <p:pic>
        <p:nvPicPr>
          <p:cNvPr id="3"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56"/>
            <a:ext cx="8229600" cy="1143000"/>
          </a:xfrm>
        </p:spPr>
        <p:txBody>
          <a:bodyPr>
            <a:normAutofit/>
          </a:bodyPr>
          <a:lstStyle/>
          <a:p>
            <a:r>
              <a:rPr lang="ar-SA" b="1" u="sng" dirty="0" smtClean="0">
                <a:solidFill>
                  <a:srgbClr val="9A0000"/>
                </a:solidFill>
              </a:rPr>
              <a:t>مواطن الثبات</a:t>
            </a:r>
            <a:r>
              <a:rPr lang="ar-QA" b="1" u="sng" dirty="0" smtClean="0">
                <a:solidFill>
                  <a:srgbClr val="9A0000"/>
                </a:solidFill>
              </a:rPr>
              <a:t>..</a:t>
            </a:r>
            <a:endParaRPr lang="en-GB" u="sng" dirty="0"/>
          </a:p>
        </p:txBody>
      </p:sp>
      <p:sp>
        <p:nvSpPr>
          <p:cNvPr id="3" name="Content Placeholder 2"/>
          <p:cNvSpPr>
            <a:spLocks noGrp="1"/>
          </p:cNvSpPr>
          <p:nvPr>
            <p:ph idx="1"/>
          </p:nvPr>
        </p:nvSpPr>
        <p:spPr>
          <a:xfrm>
            <a:off x="755576" y="908720"/>
            <a:ext cx="8229600" cy="5544616"/>
          </a:xfrm>
        </p:spPr>
        <p:txBody>
          <a:bodyPr>
            <a:normAutofit/>
          </a:bodyPr>
          <a:lstStyle/>
          <a:p>
            <a:pPr algn="ctr">
              <a:buNone/>
            </a:pPr>
            <a:r>
              <a:rPr lang="ar-SA" sz="4000" b="1" dirty="0" smtClean="0">
                <a:solidFill>
                  <a:schemeClr val="tx2">
                    <a:lumMod val="75000"/>
                  </a:schemeClr>
                </a:solidFill>
              </a:rPr>
              <a:t>وهي كثيرة تحتاج إلى تفصيل، نكتفي بسرد بعضها</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 على وجه الإجمال في هذا المقام: </a:t>
            </a:r>
            <a:endParaRPr lang="ar-QA" sz="4000" b="1" dirty="0" smtClean="0">
              <a:solidFill>
                <a:schemeClr val="tx2">
                  <a:lumMod val="75000"/>
                </a:schemeClr>
              </a:solidFill>
            </a:endParaRPr>
          </a:p>
          <a:p>
            <a:pPr algn="r">
              <a:buNone/>
            </a:pPr>
            <a:r>
              <a:rPr lang="ar-QA" sz="4000" b="1" dirty="0" smtClean="0">
                <a:solidFill>
                  <a:schemeClr val="tx2">
                    <a:lumMod val="75000"/>
                  </a:schemeClr>
                </a:solidFill>
              </a:rPr>
              <a:t>     </a:t>
            </a:r>
            <a:r>
              <a:rPr lang="ar-SA" sz="4000" b="1" u="sng" dirty="0" smtClean="0">
                <a:solidFill>
                  <a:schemeClr val="tx2">
                    <a:lumMod val="75000"/>
                  </a:schemeClr>
                </a:solidFill>
              </a:rPr>
              <a:t>أولاً:الثبات في الفتن</a:t>
            </a:r>
            <a:r>
              <a:rPr lang="ar-QA" sz="4000" b="1" u="sng" dirty="0" smtClean="0">
                <a:solidFill>
                  <a:schemeClr val="tx2">
                    <a:lumMod val="75000"/>
                  </a:schemeClr>
                </a:solidFill>
              </a:rPr>
              <a:t>.</a:t>
            </a:r>
            <a:endParaRPr lang="ar-QA" sz="4000" b="1" dirty="0" smtClean="0"/>
          </a:p>
          <a:p>
            <a:pPr algn="r">
              <a:buNone/>
            </a:pPr>
            <a:r>
              <a:rPr lang="ar-QA" sz="4000" b="1" dirty="0" smtClean="0">
                <a:solidFill>
                  <a:schemeClr val="tx2">
                    <a:lumMod val="75000"/>
                  </a:schemeClr>
                </a:solidFill>
              </a:rPr>
              <a:t>    </a:t>
            </a:r>
            <a:r>
              <a:rPr lang="ar-SA" sz="4000" b="1" u="sng" dirty="0" smtClean="0">
                <a:solidFill>
                  <a:schemeClr val="tx2">
                    <a:lumMod val="75000"/>
                  </a:schemeClr>
                </a:solidFill>
              </a:rPr>
              <a:t>ثانياً:الثبات في الجهاد</a:t>
            </a:r>
            <a:r>
              <a:rPr lang="ar-QA" sz="4000" b="1" u="sng" dirty="0" smtClean="0">
                <a:solidFill>
                  <a:schemeClr val="tx2">
                    <a:lumMod val="75000"/>
                  </a:schemeClr>
                </a:solidFill>
              </a:rPr>
              <a:t>.</a:t>
            </a:r>
          </a:p>
          <a:p>
            <a:pPr algn="r">
              <a:buNone/>
            </a:pPr>
            <a:r>
              <a:rPr lang="ar-QA" sz="4000" b="1" dirty="0" smtClean="0">
                <a:solidFill>
                  <a:schemeClr val="tx2">
                    <a:lumMod val="75000"/>
                  </a:schemeClr>
                </a:solidFill>
              </a:rPr>
              <a:t>        </a:t>
            </a:r>
            <a:r>
              <a:rPr lang="ar-SA" sz="4000" b="1" u="sng" dirty="0" smtClean="0">
                <a:solidFill>
                  <a:schemeClr val="tx2">
                    <a:lumMod val="75000"/>
                  </a:schemeClr>
                </a:solidFill>
              </a:rPr>
              <a:t>ثالثاً: الثبات على المنهج</a:t>
            </a:r>
            <a:r>
              <a:rPr lang="ar-QA" sz="4000" b="1" u="sng" dirty="0" smtClean="0">
                <a:solidFill>
                  <a:schemeClr val="tx2">
                    <a:lumMod val="75000"/>
                  </a:schemeClr>
                </a:solidFill>
              </a:rPr>
              <a:t>.</a:t>
            </a:r>
            <a:endParaRPr lang="en-GB" sz="4000" b="1" u="sng" dirty="0" smtClean="0">
              <a:solidFill>
                <a:schemeClr val="tx2">
                  <a:lumMod val="75000"/>
                </a:schemeClr>
              </a:solidFill>
            </a:endParaRPr>
          </a:p>
          <a:p>
            <a:pPr algn="r">
              <a:buNone/>
            </a:pPr>
            <a:r>
              <a:rPr lang="ar-QA" sz="4000" b="1" dirty="0" smtClean="0">
                <a:solidFill>
                  <a:schemeClr val="tx2">
                    <a:lumMod val="75000"/>
                  </a:schemeClr>
                </a:solidFill>
              </a:rPr>
              <a:t>       </a:t>
            </a:r>
            <a:r>
              <a:rPr lang="ar-SA" sz="4000" b="1" u="sng" dirty="0" smtClean="0">
                <a:solidFill>
                  <a:schemeClr val="tx2">
                    <a:lumMod val="75000"/>
                  </a:schemeClr>
                </a:solidFill>
              </a:rPr>
              <a:t>رابعاً:الثبات عند الممات</a:t>
            </a:r>
            <a:r>
              <a:rPr lang="ar-QA" sz="4000" b="1" u="sng" dirty="0" smtClean="0">
                <a:solidFill>
                  <a:schemeClr val="tx2">
                    <a:lumMod val="75000"/>
                  </a:schemeClr>
                </a:solidFill>
              </a:rPr>
              <a:t>.</a:t>
            </a:r>
            <a:r>
              <a:rPr lang="ar-SA" sz="4000" b="1" u="sng" dirty="0" smtClean="0">
                <a:solidFill>
                  <a:schemeClr val="tx2">
                    <a:lumMod val="75000"/>
                  </a:schemeClr>
                </a:solidFill>
              </a:rPr>
              <a:t> </a:t>
            </a:r>
            <a:endParaRPr lang="en-GB" sz="4000" b="1" u="sng" dirty="0" smtClean="0">
              <a:solidFill>
                <a:schemeClr val="tx2">
                  <a:lumMod val="75000"/>
                </a:schemeClr>
              </a:solidFill>
            </a:endParaRPr>
          </a:p>
          <a:p>
            <a:pPr algn="r">
              <a:buNone/>
            </a:pPr>
            <a:endParaRPr lang="en-GB" sz="4000" dirty="0" smtClean="0"/>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u="sng" dirty="0" smtClean="0">
                <a:solidFill>
                  <a:srgbClr val="9A0000"/>
                </a:solidFill>
              </a:rPr>
              <a:t>أولاً:الثبات في الفتن: </a:t>
            </a:r>
            <a:endParaRPr lang="en-GB" u="sng" dirty="0">
              <a:solidFill>
                <a:srgbClr val="9A0000"/>
              </a:solidFill>
            </a:endParaRPr>
          </a:p>
        </p:txBody>
      </p:sp>
      <p:sp>
        <p:nvSpPr>
          <p:cNvPr id="3" name="Content Placeholder 2"/>
          <p:cNvSpPr>
            <a:spLocks noGrp="1"/>
          </p:cNvSpPr>
          <p:nvPr>
            <p:ph idx="1"/>
          </p:nvPr>
        </p:nvSpPr>
        <p:spPr/>
        <p:txBody>
          <a:bodyPr>
            <a:noAutofit/>
          </a:bodyPr>
          <a:lstStyle/>
          <a:p>
            <a:pPr algn="r" rtl="1"/>
            <a:r>
              <a:rPr lang="ar-SA" sz="3800" b="1" u="sng" dirty="0" smtClean="0">
                <a:solidFill>
                  <a:srgbClr val="9A0000"/>
                </a:solidFill>
              </a:rPr>
              <a:t>ومن أنواع الفتن:   </a:t>
            </a:r>
            <a:endParaRPr lang="en-GB" sz="3800" b="1" u="sng" dirty="0" smtClean="0">
              <a:solidFill>
                <a:srgbClr val="9A0000"/>
              </a:solidFill>
            </a:endParaRPr>
          </a:p>
          <a:p>
            <a:pPr algn="ctr" rtl="1"/>
            <a:r>
              <a:rPr lang="ar-SA" sz="3800" b="1" dirty="0" smtClean="0">
                <a:solidFill>
                  <a:srgbClr val="9A0000"/>
                </a:solidFill>
              </a:rPr>
              <a:t>فتنة المال: </a:t>
            </a:r>
            <a:r>
              <a:rPr lang="ar-QA" sz="3800" b="1" dirty="0" smtClean="0">
                <a:solidFill>
                  <a:schemeClr val="tx2">
                    <a:lumMod val="75000"/>
                  </a:schemeClr>
                </a:solidFill>
              </a:rPr>
              <a:t>(</a:t>
            </a:r>
            <a:r>
              <a:rPr lang="ar-SA" sz="3800" b="1" dirty="0" smtClean="0">
                <a:solidFill>
                  <a:schemeClr val="tx2">
                    <a:lumMod val="75000"/>
                  </a:schemeClr>
                </a:solidFill>
              </a:rPr>
              <a:t>وَمِنْهُمْ مَنْ عَاهَدَ اللَّهَ لَئِنْ ءَاتَانَا مِنْ فَضْلِهِ لَنَصَّدَّقَنَّ وَلَنَكُونَنَّ مِنَ الصَّالِحِينَ</a:t>
            </a:r>
            <a:r>
              <a:rPr lang="ar-QA" sz="3800" b="1" dirty="0" smtClean="0">
                <a:solidFill>
                  <a:schemeClr val="tx2">
                    <a:lumMod val="75000"/>
                  </a:schemeClr>
                </a:solidFill>
              </a:rPr>
              <a:t>*</a:t>
            </a:r>
            <a:r>
              <a:rPr lang="ar-SA" sz="3800" b="1" dirty="0" smtClean="0">
                <a:solidFill>
                  <a:schemeClr val="tx2">
                    <a:lumMod val="75000"/>
                  </a:schemeClr>
                </a:solidFill>
              </a:rPr>
              <a:t> فَلَمَّا ءَاتَاهُمْ مِنْ فَضْلِهِ بَخِلُوا بِهِ وَتَوَلَّوْا وَهُمْ مُعْرِضُونَ</a:t>
            </a:r>
            <a:r>
              <a:rPr lang="ar-QA" sz="3800" b="1" dirty="0" smtClean="0">
                <a:solidFill>
                  <a:schemeClr val="tx2">
                    <a:lumMod val="75000"/>
                  </a:schemeClr>
                </a:solidFill>
              </a:rPr>
              <a:t>)</a:t>
            </a:r>
            <a:r>
              <a:rPr lang="ar-SA" sz="2000" b="1" dirty="0" smtClean="0">
                <a:solidFill>
                  <a:schemeClr val="tx2">
                    <a:lumMod val="75000"/>
                  </a:schemeClr>
                </a:solidFill>
              </a:rPr>
              <a:t>سورة التوبة . </a:t>
            </a:r>
            <a:endParaRPr lang="en-GB" sz="2000" b="1" dirty="0" smtClean="0">
              <a:solidFill>
                <a:schemeClr val="tx2">
                  <a:lumMod val="75000"/>
                </a:schemeClr>
              </a:solidFill>
            </a:endParaRPr>
          </a:p>
          <a:p>
            <a:pPr algn="ctr">
              <a:buNone/>
            </a:pPr>
            <a:endParaRPr lang="en-GB" sz="38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7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u="sng" dirty="0" smtClean="0">
                <a:solidFill>
                  <a:srgbClr val="9A0000"/>
                </a:solidFill>
              </a:rPr>
              <a:t>أولاً:الثبات في الفتن: </a:t>
            </a:r>
            <a:endParaRPr lang="en-GB" u="sng" dirty="0">
              <a:solidFill>
                <a:srgbClr val="9A0000"/>
              </a:solidFill>
            </a:endParaRPr>
          </a:p>
        </p:txBody>
      </p:sp>
      <p:sp>
        <p:nvSpPr>
          <p:cNvPr id="3" name="Content Placeholder 2"/>
          <p:cNvSpPr>
            <a:spLocks noGrp="1"/>
          </p:cNvSpPr>
          <p:nvPr>
            <p:ph idx="1"/>
          </p:nvPr>
        </p:nvSpPr>
        <p:spPr/>
        <p:txBody>
          <a:bodyPr>
            <a:noAutofit/>
          </a:bodyPr>
          <a:lstStyle/>
          <a:p>
            <a:pPr algn="r" rtl="1"/>
            <a:r>
              <a:rPr lang="ar-SA" sz="3800" b="1" u="sng" dirty="0" smtClean="0">
                <a:solidFill>
                  <a:srgbClr val="9A0000"/>
                </a:solidFill>
              </a:rPr>
              <a:t>ومن أنواع الفتن:   </a:t>
            </a:r>
            <a:endParaRPr lang="en-GB" sz="3800" b="1" u="sng" dirty="0" smtClean="0">
              <a:solidFill>
                <a:srgbClr val="9A0000"/>
              </a:solidFill>
            </a:endParaRPr>
          </a:p>
          <a:p>
            <a:pPr algn="ctr" rtl="1"/>
            <a:r>
              <a:rPr lang="ar-SA" sz="3800" b="1" dirty="0" smtClean="0">
                <a:solidFill>
                  <a:srgbClr val="9A0000"/>
                </a:solidFill>
              </a:rPr>
              <a:t>فتنة الجاه: </a:t>
            </a:r>
            <a:r>
              <a:rPr lang="ar-QA" sz="3800" b="1" dirty="0" smtClean="0">
                <a:solidFill>
                  <a:schemeClr val="tx2">
                    <a:lumMod val="75000"/>
                  </a:schemeClr>
                </a:solidFill>
              </a:rPr>
              <a:t>(</a:t>
            </a:r>
            <a:r>
              <a:rPr lang="ar-SA" sz="3800" b="1" dirty="0" smtClean="0">
                <a:solidFill>
                  <a:schemeClr val="tx2">
                    <a:lumMod val="75000"/>
                  </a:schemeClr>
                </a:solidFill>
              </a:rPr>
              <a:t>وَاصْبِرْ نَفْسَكَ مَعَ الَّذِينَ يَدْعُونَ رَبَّهُمْ بِالْغَدَاةِ وَالْعَشِيِّ يُرِيدُونَ وَجْهَهُ وَلَا تَعْدُ عَيْنَاكَ </a:t>
            </a:r>
            <a:endParaRPr lang="ar-QA" sz="3800" b="1" dirty="0" smtClean="0">
              <a:solidFill>
                <a:schemeClr val="tx2">
                  <a:lumMod val="75000"/>
                </a:schemeClr>
              </a:solidFill>
            </a:endParaRPr>
          </a:p>
          <a:p>
            <a:pPr algn="ctr" rtl="1">
              <a:buNone/>
            </a:pPr>
            <a:r>
              <a:rPr lang="ar-SA" sz="3800" b="1" dirty="0" smtClean="0">
                <a:solidFill>
                  <a:schemeClr val="tx2">
                    <a:lumMod val="75000"/>
                  </a:schemeClr>
                </a:solidFill>
              </a:rPr>
              <a:t>عَنْهُمْ تُرِيدُ زِينَةَ الْحَيَاةِ الدُّنْيَا وَلَا تُطِعْ مَنْ أَغْفَلْنَا </a:t>
            </a:r>
            <a:endParaRPr lang="ar-QA" sz="3800" b="1" dirty="0" smtClean="0">
              <a:solidFill>
                <a:schemeClr val="tx2">
                  <a:lumMod val="75000"/>
                </a:schemeClr>
              </a:solidFill>
            </a:endParaRPr>
          </a:p>
          <a:p>
            <a:pPr algn="ctr" rtl="1">
              <a:buNone/>
            </a:pPr>
            <a:r>
              <a:rPr lang="ar-SA" sz="3800" b="1" dirty="0" smtClean="0">
                <a:solidFill>
                  <a:schemeClr val="tx2">
                    <a:lumMod val="75000"/>
                  </a:schemeClr>
                </a:solidFill>
              </a:rPr>
              <a:t>قَلْبَهُ عَنْ ذِكْرِنَا وَاتَّبَعَ هَوَاهُ وَكَانَ أَمْرُهُ فُرُطًا</a:t>
            </a:r>
            <a:r>
              <a:rPr lang="ar-QA" sz="3800" b="1" dirty="0" smtClean="0">
                <a:solidFill>
                  <a:schemeClr val="tx2">
                    <a:lumMod val="75000"/>
                  </a:schemeClr>
                </a:solidFill>
              </a:rPr>
              <a:t>) </a:t>
            </a:r>
            <a:r>
              <a:rPr lang="ar-SA" sz="2000" b="1" dirty="0" smtClean="0">
                <a:solidFill>
                  <a:schemeClr val="tx2">
                    <a:lumMod val="75000"/>
                  </a:schemeClr>
                </a:solidFill>
              </a:rPr>
              <a:t>سورة الكهف </a:t>
            </a:r>
            <a:endParaRPr lang="en-GB" sz="2000" b="1" dirty="0" smtClean="0">
              <a:solidFill>
                <a:schemeClr val="tx2">
                  <a:lumMod val="75000"/>
                </a:schemeClr>
              </a:solidFill>
            </a:endParaRPr>
          </a:p>
          <a:p>
            <a:pPr algn="ctr">
              <a:buNone/>
            </a:pPr>
            <a:endParaRPr lang="en-GB" sz="3800" b="1"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7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u="sng" dirty="0" smtClean="0">
                <a:solidFill>
                  <a:srgbClr val="9A0000"/>
                </a:solidFill>
              </a:rPr>
              <a:t>أولاً:الثبات في الفتن: </a:t>
            </a:r>
            <a:endParaRPr lang="en-GB" u="sng" dirty="0">
              <a:solidFill>
                <a:srgbClr val="9A0000"/>
              </a:solidFill>
            </a:endParaRPr>
          </a:p>
        </p:txBody>
      </p:sp>
      <p:sp>
        <p:nvSpPr>
          <p:cNvPr id="3" name="Content Placeholder 2"/>
          <p:cNvSpPr>
            <a:spLocks noGrp="1"/>
          </p:cNvSpPr>
          <p:nvPr>
            <p:ph idx="1"/>
          </p:nvPr>
        </p:nvSpPr>
        <p:spPr>
          <a:xfrm>
            <a:off x="457200" y="1268760"/>
            <a:ext cx="8229600" cy="4525963"/>
          </a:xfrm>
        </p:spPr>
        <p:txBody>
          <a:bodyPr>
            <a:noAutofit/>
          </a:bodyPr>
          <a:lstStyle/>
          <a:p>
            <a:pPr algn="r" rtl="1"/>
            <a:r>
              <a:rPr lang="ar-SA" sz="3800" b="1" u="sng" dirty="0" smtClean="0">
                <a:solidFill>
                  <a:srgbClr val="9A0000"/>
                </a:solidFill>
              </a:rPr>
              <a:t>ومن أنواع الفتن:   </a:t>
            </a:r>
            <a:endParaRPr lang="en-GB" sz="3800" b="1" u="sng" dirty="0" smtClean="0">
              <a:solidFill>
                <a:srgbClr val="9A0000"/>
              </a:solidFill>
            </a:endParaRPr>
          </a:p>
          <a:p>
            <a:pPr algn="ctr" rtl="1"/>
            <a:r>
              <a:rPr lang="ar-SA" sz="3800" b="1" dirty="0" smtClean="0">
                <a:solidFill>
                  <a:srgbClr val="9A0000"/>
                </a:solidFill>
              </a:rPr>
              <a:t>فتنة الجاه: </a:t>
            </a:r>
            <a:r>
              <a:rPr lang="ar-SA" sz="3800" b="1" dirty="0" smtClean="0">
                <a:solidFill>
                  <a:schemeClr val="tx2">
                    <a:lumMod val="75000"/>
                  </a:schemeClr>
                </a:solidFill>
              </a:rPr>
              <a:t>وعن خطورة الفتنتين السابقتين قال صلى الله عليه وسلم: </a:t>
            </a:r>
            <a:endParaRPr lang="ar-QA" sz="3800" b="1" dirty="0" smtClean="0">
              <a:solidFill>
                <a:schemeClr val="tx2">
                  <a:lumMod val="75000"/>
                </a:schemeClr>
              </a:solidFill>
            </a:endParaRPr>
          </a:p>
          <a:p>
            <a:pPr algn="ctr" rtl="1">
              <a:buNone/>
            </a:pPr>
            <a:r>
              <a:rPr lang="ar-QA" sz="3800" b="1" dirty="0" smtClean="0">
                <a:solidFill>
                  <a:schemeClr val="tx2">
                    <a:lumMod val="75000"/>
                  </a:schemeClr>
                </a:solidFill>
              </a:rPr>
              <a:t>(</a:t>
            </a:r>
            <a:r>
              <a:rPr lang="ar-SA" sz="3800" b="1" dirty="0" smtClean="0">
                <a:solidFill>
                  <a:schemeClr val="tx2">
                    <a:lumMod val="75000"/>
                  </a:schemeClr>
                </a:solidFill>
              </a:rPr>
              <a:t>مَا ذِئْبَانِ جَائِعَانِ أُرْسِلَا فِي غَنَمٍ بِأَفْسَدَ لَهَا مِنْ حِرْصِ الْمَرْءِ عَلَى الْمَالِ وَالشَّرَفِ </a:t>
            </a:r>
            <a:r>
              <a:rPr lang="ar-QA" sz="3800" b="1" dirty="0" smtClean="0">
                <a:solidFill>
                  <a:schemeClr val="tx2">
                    <a:lumMod val="75000"/>
                  </a:schemeClr>
                </a:solidFill>
              </a:rPr>
              <a:t>)</a:t>
            </a:r>
          </a:p>
          <a:p>
            <a:pPr algn="ctr" rtl="1">
              <a:buNone/>
            </a:pPr>
            <a:r>
              <a:rPr lang="ar-SA" sz="3800" b="1" u="sng" dirty="0" smtClean="0">
                <a:solidFill>
                  <a:srgbClr val="9A0000"/>
                </a:solidFill>
              </a:rPr>
              <a:t>والمعنى: </a:t>
            </a:r>
            <a:r>
              <a:rPr lang="ar-SA" sz="3800" b="1" dirty="0" smtClean="0">
                <a:solidFill>
                  <a:schemeClr val="tx2">
                    <a:lumMod val="75000"/>
                  </a:schemeClr>
                </a:solidFill>
              </a:rPr>
              <a:t>أن حرص المرء على المال والشرف أشد فساداً للدين من الذئبين الجائعين أرسلا في غنم </a:t>
            </a:r>
            <a:r>
              <a:rPr lang="ar-SA" sz="3800" dirty="0" smtClean="0"/>
              <a:t>. </a:t>
            </a:r>
            <a:endParaRPr lang="en-GB" sz="3800" dirty="0" smtClean="0"/>
          </a:p>
          <a:p>
            <a:pPr algn="ctr">
              <a:buNone/>
            </a:pPr>
            <a:endParaRPr lang="en-GB" sz="38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1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u="sng" dirty="0" smtClean="0">
                <a:solidFill>
                  <a:srgbClr val="9A0000"/>
                </a:solidFill>
              </a:rPr>
              <a:t>أولاً:الثبات في الفتن: </a:t>
            </a:r>
            <a:endParaRPr lang="en-GB" u="sng" dirty="0">
              <a:solidFill>
                <a:srgbClr val="9A0000"/>
              </a:solidFill>
            </a:endParaRPr>
          </a:p>
        </p:txBody>
      </p:sp>
      <p:sp>
        <p:nvSpPr>
          <p:cNvPr id="3" name="Content Placeholder 2"/>
          <p:cNvSpPr>
            <a:spLocks noGrp="1"/>
          </p:cNvSpPr>
          <p:nvPr>
            <p:ph idx="1"/>
          </p:nvPr>
        </p:nvSpPr>
        <p:spPr>
          <a:xfrm>
            <a:off x="251520" y="1600200"/>
            <a:ext cx="8435280" cy="5069160"/>
          </a:xfrm>
        </p:spPr>
        <p:txBody>
          <a:bodyPr>
            <a:noAutofit/>
          </a:bodyPr>
          <a:lstStyle/>
          <a:p>
            <a:pPr algn="r" rtl="1"/>
            <a:r>
              <a:rPr lang="ar-SA" sz="3800" b="1" u="sng" dirty="0" smtClean="0">
                <a:solidFill>
                  <a:srgbClr val="9A0000"/>
                </a:solidFill>
              </a:rPr>
              <a:t>ومن أنواع الفتن:   </a:t>
            </a:r>
            <a:endParaRPr lang="ar-QA" sz="3800" b="1" u="sng" dirty="0" smtClean="0">
              <a:solidFill>
                <a:srgbClr val="9A0000"/>
              </a:solidFill>
            </a:endParaRPr>
          </a:p>
          <a:p>
            <a:pPr algn="r" rtl="1">
              <a:buNone/>
            </a:pPr>
            <a:endParaRPr lang="en-GB" sz="3800" b="1" u="sng" dirty="0" smtClean="0">
              <a:solidFill>
                <a:srgbClr val="9A0000"/>
              </a:solidFill>
            </a:endParaRPr>
          </a:p>
          <a:p>
            <a:pPr algn="r" rtl="1"/>
            <a:r>
              <a:rPr lang="ar-SA" sz="4000" b="1" dirty="0" smtClean="0">
                <a:solidFill>
                  <a:srgbClr val="9A0000"/>
                </a:solidFill>
              </a:rPr>
              <a:t>فتنة الزوجة : </a:t>
            </a:r>
            <a:r>
              <a:rPr lang="ar-QA" sz="4000" b="1" dirty="0" smtClean="0">
                <a:solidFill>
                  <a:schemeClr val="tx2">
                    <a:lumMod val="75000"/>
                  </a:schemeClr>
                </a:solidFill>
              </a:rPr>
              <a:t>(</a:t>
            </a:r>
            <a:r>
              <a:rPr lang="ar-SA" sz="4000" b="1" dirty="0" smtClean="0">
                <a:solidFill>
                  <a:schemeClr val="tx2">
                    <a:lumMod val="75000"/>
                  </a:schemeClr>
                </a:solidFill>
              </a:rPr>
              <a:t> إِنَّ مِنْ أَزْوَاجِكُمْ وَأَوْلَادِكُمْ عَدُوًّا لَكُمْ فَاحْذَرُوهُمْ</a:t>
            </a:r>
            <a:r>
              <a:rPr lang="ar-QA" sz="4000" b="1" dirty="0" smtClean="0">
                <a:solidFill>
                  <a:schemeClr val="tx2">
                    <a:lumMod val="75000"/>
                  </a:schemeClr>
                </a:solidFill>
              </a:rPr>
              <a:t>) </a:t>
            </a:r>
            <a:r>
              <a:rPr lang="ar-SA" sz="2000" b="1" dirty="0" smtClean="0">
                <a:solidFill>
                  <a:schemeClr val="tx2">
                    <a:lumMod val="75000"/>
                  </a:schemeClr>
                </a:solidFill>
              </a:rPr>
              <a:t>سورة التغابن. </a:t>
            </a:r>
            <a:endParaRPr lang="ar-QA" sz="2000" b="1" dirty="0" smtClean="0">
              <a:solidFill>
                <a:schemeClr val="tx2">
                  <a:lumMod val="75000"/>
                </a:schemeClr>
              </a:solidFill>
            </a:endParaRPr>
          </a:p>
          <a:p>
            <a:pPr algn="r" rtl="1"/>
            <a:r>
              <a:rPr lang="ar-SA" sz="4000" b="1" dirty="0" smtClean="0">
                <a:solidFill>
                  <a:srgbClr val="9A0000"/>
                </a:solidFill>
              </a:rPr>
              <a:t>فتنة الأولاد : </a:t>
            </a:r>
            <a:r>
              <a:rPr lang="ar-QA" sz="4000" b="1" dirty="0" smtClean="0">
                <a:solidFill>
                  <a:schemeClr val="tx2">
                    <a:lumMod val="75000"/>
                  </a:schemeClr>
                </a:solidFill>
              </a:rPr>
              <a:t>(</a:t>
            </a:r>
            <a:r>
              <a:rPr lang="ar-SA" sz="4000" b="1" dirty="0" smtClean="0">
                <a:solidFill>
                  <a:schemeClr val="tx2">
                    <a:lumMod val="75000"/>
                  </a:schemeClr>
                </a:solidFill>
              </a:rPr>
              <a:t>الولد مجبنة مبخلة محزنة</a:t>
            </a:r>
            <a:r>
              <a:rPr lang="ar-QA" sz="4000" b="1" dirty="0" smtClean="0">
                <a:solidFill>
                  <a:schemeClr val="tx2">
                    <a:lumMod val="75000"/>
                  </a:schemeClr>
                </a:solidFill>
              </a:rPr>
              <a:t>)</a:t>
            </a:r>
            <a:r>
              <a:rPr lang="ar-SA" sz="2000" dirty="0" smtClean="0">
                <a:solidFill>
                  <a:schemeClr val="tx2">
                    <a:lumMod val="75000"/>
                  </a:schemeClr>
                </a:solidFill>
              </a:rPr>
              <a:t>صحيح الجامع </a:t>
            </a:r>
            <a:endParaRPr lang="en-GB" sz="2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8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u="sng" dirty="0" smtClean="0">
                <a:solidFill>
                  <a:srgbClr val="9A0000"/>
                </a:solidFill>
              </a:rPr>
              <a:t>أولاً:الثبات في الفتن: </a:t>
            </a:r>
            <a:endParaRPr lang="en-GB" u="sng" dirty="0">
              <a:solidFill>
                <a:srgbClr val="9A0000"/>
              </a:solidFill>
            </a:endParaRPr>
          </a:p>
        </p:txBody>
      </p:sp>
      <p:sp>
        <p:nvSpPr>
          <p:cNvPr id="3" name="Content Placeholder 2"/>
          <p:cNvSpPr>
            <a:spLocks noGrp="1"/>
          </p:cNvSpPr>
          <p:nvPr>
            <p:ph idx="1"/>
          </p:nvPr>
        </p:nvSpPr>
        <p:spPr>
          <a:xfrm>
            <a:off x="457200" y="1268760"/>
            <a:ext cx="8229600" cy="5112568"/>
          </a:xfrm>
        </p:spPr>
        <p:txBody>
          <a:bodyPr>
            <a:noAutofit/>
          </a:bodyPr>
          <a:lstStyle/>
          <a:p>
            <a:pPr algn="r" rtl="1"/>
            <a:r>
              <a:rPr lang="ar-SA" sz="3800" b="1" u="sng" dirty="0" smtClean="0">
                <a:solidFill>
                  <a:srgbClr val="9A0000"/>
                </a:solidFill>
              </a:rPr>
              <a:t>ومن أنواع الفتن:   </a:t>
            </a:r>
            <a:endParaRPr lang="ar-QA" sz="3800" b="1" dirty="0" smtClean="0">
              <a:solidFill>
                <a:schemeClr val="tx2">
                  <a:lumMod val="75000"/>
                </a:schemeClr>
              </a:solidFill>
            </a:endParaRPr>
          </a:p>
          <a:p>
            <a:pPr algn="r" rtl="1"/>
            <a:r>
              <a:rPr lang="ar-SA" sz="3800" b="1" dirty="0" smtClean="0">
                <a:solidFill>
                  <a:srgbClr val="9A0000"/>
                </a:solidFill>
              </a:rPr>
              <a:t>فتنة الاضطهاد والطغيان والظلم</a:t>
            </a:r>
            <a:r>
              <a:rPr lang="ar-SA" sz="3800" dirty="0" smtClean="0">
                <a:solidFill>
                  <a:srgbClr val="9A0000"/>
                </a:solidFill>
              </a:rPr>
              <a:t> </a:t>
            </a:r>
            <a:r>
              <a:rPr lang="ar-SA" sz="3800" b="1" dirty="0" smtClean="0">
                <a:solidFill>
                  <a:srgbClr val="9A0000"/>
                </a:solidFill>
              </a:rPr>
              <a:t>: </a:t>
            </a:r>
            <a:endParaRPr lang="ar-QA" sz="3800" b="1" dirty="0" smtClean="0">
              <a:solidFill>
                <a:srgbClr val="9A0000"/>
              </a:solidFill>
            </a:endParaRPr>
          </a:p>
          <a:p>
            <a:pPr algn="r" rtl="1">
              <a:buNone/>
            </a:pPr>
            <a:r>
              <a:rPr lang="ar-QA" sz="3800" b="1" dirty="0" smtClean="0">
                <a:solidFill>
                  <a:srgbClr val="9A0000"/>
                </a:solidFill>
              </a:rPr>
              <a:t>       </a:t>
            </a:r>
            <a:r>
              <a:rPr lang="ar-SA" sz="3800" b="1" dirty="0" smtClean="0">
                <a:solidFill>
                  <a:schemeClr val="tx2">
                    <a:lumMod val="75000"/>
                  </a:schemeClr>
                </a:solidFill>
              </a:rPr>
              <a:t>ويمثلها أروع تمثيل قول الله عز وجل: </a:t>
            </a:r>
            <a:endParaRPr lang="ar-QA" sz="3800" b="1" dirty="0" smtClean="0">
              <a:solidFill>
                <a:schemeClr val="tx2">
                  <a:lumMod val="75000"/>
                </a:schemeClr>
              </a:solidFill>
            </a:endParaRPr>
          </a:p>
          <a:p>
            <a:pPr algn="r" rtl="1">
              <a:buNone/>
            </a:pPr>
            <a:r>
              <a:rPr lang="ar-QA" sz="3800" b="1" dirty="0" smtClean="0">
                <a:solidFill>
                  <a:schemeClr val="tx2">
                    <a:lumMod val="75000"/>
                  </a:schemeClr>
                </a:solidFill>
              </a:rPr>
              <a:t>(</a:t>
            </a:r>
            <a:r>
              <a:rPr lang="ar-SA" sz="3800" b="1" dirty="0" smtClean="0">
                <a:solidFill>
                  <a:schemeClr val="tx2">
                    <a:lumMod val="75000"/>
                  </a:schemeClr>
                </a:solidFill>
              </a:rPr>
              <a:t>قُتِلَ أَصْحَابُ الْأُخْدُودِ</a:t>
            </a:r>
            <a:r>
              <a:rPr lang="ar-QA" sz="3800" b="1" dirty="0" smtClean="0">
                <a:solidFill>
                  <a:schemeClr val="tx2">
                    <a:lumMod val="75000"/>
                  </a:schemeClr>
                </a:solidFill>
              </a:rPr>
              <a:t>*</a:t>
            </a:r>
            <a:r>
              <a:rPr lang="ar-SA" sz="3800" b="1" dirty="0" smtClean="0">
                <a:solidFill>
                  <a:schemeClr val="tx2">
                    <a:lumMod val="75000"/>
                  </a:schemeClr>
                </a:solidFill>
              </a:rPr>
              <a:t>النَّارِ ذَاتِ الْوَقُودِ</a:t>
            </a:r>
            <a:r>
              <a:rPr lang="ar-QA" sz="3800" b="1" dirty="0" smtClean="0">
                <a:solidFill>
                  <a:schemeClr val="tx2">
                    <a:lumMod val="75000"/>
                  </a:schemeClr>
                </a:solidFill>
              </a:rPr>
              <a:t>*</a:t>
            </a:r>
            <a:r>
              <a:rPr lang="ar-SA" sz="3800" b="1" dirty="0" smtClean="0">
                <a:solidFill>
                  <a:schemeClr val="tx2">
                    <a:lumMod val="75000"/>
                  </a:schemeClr>
                </a:solidFill>
              </a:rPr>
              <a:t>إِذْ هُمْ عَلَيْهَا قُعُودٌ</a:t>
            </a:r>
            <a:r>
              <a:rPr lang="ar-QA" sz="3800" b="1" dirty="0" smtClean="0">
                <a:solidFill>
                  <a:schemeClr val="tx2">
                    <a:lumMod val="75000"/>
                  </a:schemeClr>
                </a:solidFill>
              </a:rPr>
              <a:t>*</a:t>
            </a:r>
            <a:r>
              <a:rPr lang="ar-SA" sz="3800" b="1" dirty="0" smtClean="0">
                <a:solidFill>
                  <a:schemeClr val="tx2">
                    <a:lumMod val="75000"/>
                  </a:schemeClr>
                </a:solidFill>
              </a:rPr>
              <a:t>وَهُمْ عَلَى مَا يَفْعَلُونَ بِالْمُؤْمِنِينَ شُهُودٌ</a:t>
            </a:r>
            <a:r>
              <a:rPr lang="ar-QA" sz="3800" b="1" dirty="0" smtClean="0">
                <a:solidFill>
                  <a:schemeClr val="tx2">
                    <a:lumMod val="75000"/>
                  </a:schemeClr>
                </a:solidFill>
              </a:rPr>
              <a:t>*</a:t>
            </a:r>
            <a:r>
              <a:rPr lang="ar-SA" sz="3800" b="1" dirty="0" smtClean="0">
                <a:solidFill>
                  <a:schemeClr val="tx2">
                    <a:lumMod val="75000"/>
                  </a:schemeClr>
                </a:solidFill>
              </a:rPr>
              <a:t>وَمَا نَقَمُوا مِنْهُمْ إِلَّا أَنْ يُؤْمِنُوا بِاللَّهِ الْعَزِيزِ الْحَمِيدِ</a:t>
            </a:r>
            <a:r>
              <a:rPr lang="ar-QA" sz="3800" b="1" dirty="0" smtClean="0">
                <a:solidFill>
                  <a:schemeClr val="tx2">
                    <a:lumMod val="75000"/>
                  </a:schemeClr>
                </a:solidFill>
              </a:rPr>
              <a:t>*</a:t>
            </a:r>
            <a:r>
              <a:rPr lang="ar-SA" sz="3800" b="1" dirty="0" smtClean="0">
                <a:solidFill>
                  <a:schemeClr val="tx2">
                    <a:lumMod val="75000"/>
                  </a:schemeClr>
                </a:solidFill>
              </a:rPr>
              <a:t>الَّذِي لَهُ مُلْكُ السَّمَوَاتِ وَالْأَرْضِ وَاللَّهُ عَلَى كُلِّ شَيْءٍ شَهِيدٌ</a:t>
            </a:r>
            <a:r>
              <a:rPr lang="ar-QA" sz="3800" b="1" dirty="0" smtClean="0">
                <a:solidFill>
                  <a:schemeClr val="tx2">
                    <a:lumMod val="75000"/>
                  </a:schemeClr>
                </a:solidFill>
              </a:rPr>
              <a:t>)</a:t>
            </a:r>
            <a:r>
              <a:rPr lang="ar-SA" sz="2000" b="1" dirty="0" smtClean="0">
                <a:solidFill>
                  <a:schemeClr val="tx2">
                    <a:lumMod val="75000"/>
                  </a:schemeClr>
                </a:solidFill>
              </a:rPr>
              <a:t>سورة البروج . </a:t>
            </a:r>
            <a:endParaRPr lang="en-GB" sz="2000" b="1" dirty="0" smtClean="0">
              <a:solidFill>
                <a:schemeClr val="tx2">
                  <a:lumMod val="75000"/>
                </a:schemeClr>
              </a:solidFill>
            </a:endParaRPr>
          </a:p>
          <a:p>
            <a:pPr algn="r" rtl="1"/>
            <a:endParaRPr lang="en-GB" sz="3800" b="1" u="sng" dirty="0" smtClean="0">
              <a:solidFill>
                <a:srgbClr val="9A0000"/>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7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u="sng" dirty="0" smtClean="0">
                <a:solidFill>
                  <a:srgbClr val="9A0000"/>
                </a:solidFill>
              </a:rPr>
              <a:t>أولاً:الثبات في الفتن: </a:t>
            </a:r>
            <a:endParaRPr lang="en-GB" u="sng" dirty="0">
              <a:solidFill>
                <a:srgbClr val="9A0000"/>
              </a:solidFill>
            </a:endParaRPr>
          </a:p>
        </p:txBody>
      </p:sp>
      <p:sp>
        <p:nvSpPr>
          <p:cNvPr id="3" name="Content Placeholder 2"/>
          <p:cNvSpPr>
            <a:spLocks noGrp="1"/>
          </p:cNvSpPr>
          <p:nvPr>
            <p:ph idx="1"/>
          </p:nvPr>
        </p:nvSpPr>
        <p:spPr>
          <a:xfrm>
            <a:off x="457200" y="1268760"/>
            <a:ext cx="8229600" cy="4824536"/>
          </a:xfrm>
        </p:spPr>
        <p:txBody>
          <a:bodyPr>
            <a:noAutofit/>
          </a:bodyPr>
          <a:lstStyle/>
          <a:p>
            <a:pPr algn="r" rtl="1"/>
            <a:r>
              <a:rPr lang="ar-SA" sz="3800" b="1" u="sng" dirty="0" smtClean="0">
                <a:solidFill>
                  <a:srgbClr val="9A0000"/>
                </a:solidFill>
              </a:rPr>
              <a:t>ومن أنواع الفتن:   </a:t>
            </a:r>
            <a:endParaRPr lang="ar-QA" sz="3800" b="1" dirty="0" smtClean="0">
              <a:solidFill>
                <a:schemeClr val="tx2">
                  <a:lumMod val="75000"/>
                </a:schemeClr>
              </a:solidFill>
            </a:endParaRPr>
          </a:p>
          <a:p>
            <a:pPr algn="r" rtl="1"/>
            <a:r>
              <a:rPr lang="ar-SA" sz="4000" b="1" dirty="0" smtClean="0">
                <a:solidFill>
                  <a:srgbClr val="9A0000"/>
                </a:solidFill>
              </a:rPr>
              <a:t>فتنة الدجال: وهي أعظم فتن المحيا: </a:t>
            </a:r>
            <a:endParaRPr lang="ar-QA" sz="4000" b="1" dirty="0" smtClean="0">
              <a:solidFill>
                <a:srgbClr val="9A0000"/>
              </a:solidFill>
            </a:endParaRPr>
          </a:p>
          <a:p>
            <a:pPr algn="r" rtl="1">
              <a:buNone/>
            </a:pPr>
            <a:r>
              <a:rPr lang="ar-QA" sz="4000" b="1" dirty="0" smtClean="0">
                <a:solidFill>
                  <a:schemeClr val="tx2">
                    <a:lumMod val="75000"/>
                  </a:schemeClr>
                </a:solidFill>
              </a:rPr>
              <a:t>(</a:t>
            </a:r>
            <a:r>
              <a:rPr lang="ar-SA" sz="4000" b="1" dirty="0" smtClean="0">
                <a:solidFill>
                  <a:schemeClr val="tx2">
                    <a:lumMod val="75000"/>
                  </a:schemeClr>
                </a:solidFill>
              </a:rPr>
              <a:t>إِنَّهُ لَمْ تَكُنْ فِتْنَةٌ فِي الْأَرْضِ مُنْذُ ذَرَأَ اللَّهُ ذُرِّيَّةَ آدَمَ</a:t>
            </a:r>
            <a:endParaRPr lang="ar-QA" sz="4000" b="1" dirty="0" smtClean="0">
              <a:solidFill>
                <a:schemeClr val="tx2">
                  <a:lumMod val="75000"/>
                </a:schemeClr>
              </a:solidFill>
            </a:endParaRPr>
          </a:p>
          <a:p>
            <a:pPr algn="r" rtl="1">
              <a:buNone/>
            </a:pPr>
            <a:r>
              <a:rPr lang="ar-SA" sz="4000" b="1" dirty="0" smtClean="0">
                <a:solidFill>
                  <a:schemeClr val="tx2">
                    <a:lumMod val="75000"/>
                  </a:schemeClr>
                </a:solidFill>
              </a:rPr>
              <a:t>أَعْظَمَ مِنْ فِتْنَةِ الدَّجَّالِ..عِبَادَ اللَّهِ فَاثْبُتُوا فَإِنِّي</a:t>
            </a:r>
            <a:endParaRPr lang="ar-QA" sz="4000" b="1" dirty="0" smtClean="0">
              <a:solidFill>
                <a:schemeClr val="tx2">
                  <a:lumMod val="75000"/>
                </a:schemeClr>
              </a:solidFill>
            </a:endParaRPr>
          </a:p>
          <a:p>
            <a:pPr algn="r" rtl="1">
              <a:buNone/>
            </a:pPr>
            <a:r>
              <a:rPr lang="ar-SA" sz="4000" b="1" dirty="0" smtClean="0">
                <a:solidFill>
                  <a:schemeClr val="tx2">
                    <a:lumMod val="75000"/>
                  </a:schemeClr>
                </a:solidFill>
              </a:rPr>
              <a:t>سَأَصِفُهُ لَكُمْ صِفَةً لَمْ يَصِفْهَا إِيَّاهُ نَبِيٌّ قَبْلِي</a:t>
            </a:r>
            <a:r>
              <a:rPr lang="ar-QA" sz="4000" b="1" dirty="0" smtClean="0">
                <a:solidFill>
                  <a:schemeClr val="tx2">
                    <a:lumMod val="75000"/>
                  </a:schemeClr>
                </a:solidFill>
              </a:rPr>
              <a:t>)</a:t>
            </a:r>
            <a:r>
              <a:rPr lang="ar-SA" sz="2000" b="1" dirty="0" smtClean="0">
                <a:solidFill>
                  <a:schemeClr val="tx2">
                    <a:lumMod val="75000"/>
                  </a:schemeClr>
                </a:solidFill>
              </a:rPr>
              <a:t>رواه ابن ماجه</a:t>
            </a:r>
            <a:endParaRPr lang="en-GB" sz="2000" b="1" dirty="0" smtClean="0">
              <a:solidFill>
                <a:schemeClr val="tx2">
                  <a:lumMod val="75000"/>
                </a:schemeClr>
              </a:solidFill>
            </a:endParaRPr>
          </a:p>
          <a:p>
            <a:pPr algn="r" rtl="1"/>
            <a:endParaRPr lang="en-GB" sz="3800" b="1" u="sng" dirty="0" smtClean="0">
              <a:solidFill>
                <a:srgbClr val="9A0000"/>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880" y="1988840"/>
            <a:ext cx="8229600" cy="1143000"/>
          </a:xfrm>
        </p:spPr>
        <p:txBody>
          <a:bodyPr>
            <a:normAutofit/>
          </a:bodyPr>
          <a:lstStyle/>
          <a:p>
            <a:r>
              <a:rPr lang="ar-SA" sz="6000" b="1" dirty="0" smtClean="0">
                <a:solidFill>
                  <a:schemeClr val="tx2">
                    <a:lumMod val="75000"/>
                  </a:schemeClr>
                </a:solidFill>
              </a:rPr>
              <a:t>وسائل الثبات</a:t>
            </a:r>
            <a:r>
              <a:rPr lang="ar-QA" sz="6000" b="1" dirty="0" smtClean="0">
                <a:solidFill>
                  <a:schemeClr val="tx2">
                    <a:lumMod val="75000"/>
                  </a:schemeClr>
                </a:solidFill>
              </a:rPr>
              <a:t>..</a:t>
            </a:r>
            <a:endParaRPr lang="en-GB" sz="6000" dirty="0">
              <a:solidFill>
                <a:schemeClr val="tx2">
                  <a:lumMod val="75000"/>
                </a:schemeClr>
              </a:solidFill>
            </a:endParaRPr>
          </a:p>
        </p:txBody>
      </p:sp>
      <p:pic>
        <p:nvPicPr>
          <p:cNvPr id="3"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1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b="1" u="sng" dirty="0" smtClean="0">
                <a:solidFill>
                  <a:srgbClr val="9A0000"/>
                </a:solidFill>
              </a:rPr>
              <a:t>ثانياً:الثبات في الجهاد:</a:t>
            </a:r>
            <a:endParaRPr lang="en-GB" u="sng" dirty="0">
              <a:solidFill>
                <a:srgbClr val="9A0000"/>
              </a:solidFill>
            </a:endParaRPr>
          </a:p>
        </p:txBody>
      </p:sp>
      <p:sp>
        <p:nvSpPr>
          <p:cNvPr id="3" name="Content Placeholder 2"/>
          <p:cNvSpPr>
            <a:spLocks noGrp="1"/>
          </p:cNvSpPr>
          <p:nvPr>
            <p:ph idx="1"/>
          </p:nvPr>
        </p:nvSpPr>
        <p:spPr>
          <a:xfrm>
            <a:off x="230832" y="1783357"/>
            <a:ext cx="8229600" cy="4525963"/>
          </a:xfrm>
        </p:spPr>
        <p:txBody>
          <a:bodyPr>
            <a:normAutofit/>
          </a:bodyPr>
          <a:lstStyle/>
          <a:p>
            <a:pPr algn="ctr">
              <a:buNone/>
            </a:pPr>
            <a:r>
              <a:rPr lang="ar-SA" sz="4000" b="1" dirty="0" smtClean="0">
                <a:solidFill>
                  <a:schemeClr val="tx2">
                    <a:lumMod val="75000"/>
                  </a:schemeClr>
                </a:solidFill>
              </a:rPr>
              <a:t> </a:t>
            </a:r>
            <a:r>
              <a:rPr lang="ar-QA" sz="4000" b="1" dirty="0" smtClean="0">
                <a:solidFill>
                  <a:srgbClr val="9A0000"/>
                </a:solidFill>
              </a:rPr>
              <a:t>(</a:t>
            </a:r>
            <a:r>
              <a:rPr lang="ar-SA" sz="4000" b="1" dirty="0" smtClean="0">
                <a:solidFill>
                  <a:srgbClr val="9A0000"/>
                </a:solidFill>
              </a:rPr>
              <a:t>يَاأَيُّهَا الَّذِينَ ءَامَنُوا إِذَا لَقِيتُمْ فِئَةً فَاثْبُتُوا </a:t>
            </a:r>
            <a:r>
              <a:rPr lang="ar-QA" sz="4000" b="1" dirty="0" smtClean="0">
                <a:solidFill>
                  <a:srgbClr val="9A0000"/>
                </a:solidFill>
              </a:rPr>
              <a:t>)</a:t>
            </a:r>
            <a:r>
              <a:rPr lang="ar-SA" sz="2000" b="1" dirty="0" smtClean="0">
                <a:solidFill>
                  <a:schemeClr val="tx2">
                    <a:lumMod val="75000"/>
                  </a:schemeClr>
                </a:solidFill>
              </a:rPr>
              <a:t>سورة الأنفال </a:t>
            </a:r>
            <a:endParaRPr lang="ar-QA" sz="2000" b="1" dirty="0" smtClean="0">
              <a:solidFill>
                <a:schemeClr val="tx2">
                  <a:lumMod val="75000"/>
                </a:schemeClr>
              </a:solidFill>
            </a:endParaRPr>
          </a:p>
          <a:p>
            <a:pPr algn="ctr">
              <a:buNone/>
            </a:pPr>
            <a:r>
              <a:rPr lang="ar-SA" sz="4000" b="1" dirty="0" smtClean="0">
                <a:solidFill>
                  <a:schemeClr val="tx2">
                    <a:lumMod val="75000"/>
                  </a:schemeClr>
                </a:solidFill>
              </a:rPr>
              <a:t>ومن الكبائر في ديننا الفرار من الزحف</a:t>
            </a:r>
            <a:r>
              <a:rPr lang="ar-QA" sz="4000" b="1" dirty="0" smtClean="0">
                <a:solidFill>
                  <a:schemeClr val="tx2">
                    <a:lumMod val="75000"/>
                  </a:schemeClr>
                </a:solidFill>
              </a:rPr>
              <a:t>..</a:t>
            </a:r>
          </a:p>
          <a:p>
            <a:pPr algn="ctr">
              <a:buNone/>
            </a:pPr>
            <a:r>
              <a:rPr lang="ar-SA" sz="4000" b="1" dirty="0" smtClean="0">
                <a:solidFill>
                  <a:schemeClr val="tx2">
                    <a:lumMod val="75000"/>
                  </a:schemeClr>
                </a:solidFill>
              </a:rPr>
              <a:t> وكان عليه الصلاة والسلام، وهو يحمل </a:t>
            </a:r>
            <a:endParaRPr lang="ar-QA" sz="4000" b="1" dirty="0" smtClean="0">
              <a:solidFill>
                <a:schemeClr val="tx2">
                  <a:lumMod val="75000"/>
                </a:schemeClr>
              </a:solidFill>
            </a:endParaRPr>
          </a:p>
          <a:p>
            <a:pPr algn="ctr">
              <a:buNone/>
            </a:pPr>
            <a:r>
              <a:rPr lang="ar-SA" sz="4000" b="1" dirty="0" smtClean="0">
                <a:solidFill>
                  <a:schemeClr val="tx2">
                    <a:lumMod val="75000"/>
                  </a:schemeClr>
                </a:solidFill>
              </a:rPr>
              <a:t>التراب على ظهره في الخندق يردد مع المؤمنين: </a:t>
            </a:r>
            <a:endParaRPr lang="ar-QA" sz="4000" b="1" dirty="0" smtClean="0">
              <a:solidFill>
                <a:schemeClr val="tx2">
                  <a:lumMod val="75000"/>
                </a:schemeClr>
              </a:solidFill>
            </a:endParaRPr>
          </a:p>
          <a:p>
            <a:pPr algn="ctr">
              <a:buNone/>
            </a:pPr>
            <a:r>
              <a:rPr lang="ar-QA" sz="4000" b="1" dirty="0" smtClean="0">
                <a:solidFill>
                  <a:srgbClr val="9A0000"/>
                </a:solidFill>
              </a:rPr>
              <a:t>(</a:t>
            </a:r>
            <a:r>
              <a:rPr lang="ar-SA" sz="4000" b="1" dirty="0" smtClean="0">
                <a:solidFill>
                  <a:srgbClr val="9A0000"/>
                </a:solidFill>
              </a:rPr>
              <a:t>وَثَبِّتْ الْأَقْدَامَ إِنْ لَاقَيْنَا</a:t>
            </a:r>
            <a:r>
              <a:rPr lang="ar-QA" sz="4000" b="1" dirty="0" smtClean="0">
                <a:solidFill>
                  <a:srgbClr val="9A0000"/>
                </a:solidFill>
              </a:rPr>
              <a:t>)</a:t>
            </a:r>
            <a:r>
              <a:rPr lang="ar-SA" sz="2000" b="1" dirty="0" smtClean="0">
                <a:solidFill>
                  <a:schemeClr val="tx2">
                    <a:lumMod val="75000"/>
                  </a:schemeClr>
                </a:solidFill>
              </a:rPr>
              <a:t>رواه البخاري وأحمد والدارمي</a:t>
            </a: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2616" y="274638"/>
            <a:ext cx="8229600" cy="1143000"/>
          </a:xfrm>
        </p:spPr>
        <p:txBody>
          <a:bodyPr/>
          <a:lstStyle/>
          <a:p>
            <a:pPr algn="r" rtl="1"/>
            <a:r>
              <a:rPr lang="en-GB" u="sng" dirty="0" smtClean="0">
                <a:solidFill>
                  <a:srgbClr val="9A0000"/>
                </a:solidFill>
              </a:rPr>
              <a:t> </a:t>
            </a:r>
            <a:r>
              <a:rPr lang="ar-SA" b="1" u="sng" dirty="0" smtClean="0">
                <a:solidFill>
                  <a:srgbClr val="9A0000"/>
                </a:solidFill>
              </a:rPr>
              <a:t>ثالثاً: الثبات على المنهج:</a:t>
            </a:r>
            <a:r>
              <a:rPr lang="ar-SA" u="sng" dirty="0" smtClean="0">
                <a:solidFill>
                  <a:srgbClr val="9A0000"/>
                </a:solidFill>
              </a:rPr>
              <a:t> </a:t>
            </a:r>
            <a:endParaRPr lang="en-GB" u="sng" dirty="0">
              <a:solidFill>
                <a:srgbClr val="9A0000"/>
              </a:solidFill>
            </a:endParaRPr>
          </a:p>
        </p:txBody>
      </p:sp>
      <p:sp>
        <p:nvSpPr>
          <p:cNvPr id="3" name="Content Placeholder 2"/>
          <p:cNvSpPr>
            <a:spLocks noGrp="1"/>
          </p:cNvSpPr>
          <p:nvPr>
            <p:ph idx="1"/>
          </p:nvPr>
        </p:nvSpPr>
        <p:spPr/>
        <p:txBody>
          <a:bodyPr>
            <a:normAutofit/>
          </a:bodyPr>
          <a:lstStyle/>
          <a:p>
            <a:pPr algn="ctr">
              <a:buNone/>
            </a:pPr>
            <a:r>
              <a:rPr lang="ar-SA" sz="4000" b="1" dirty="0" smtClean="0">
                <a:solidFill>
                  <a:schemeClr val="tx2">
                    <a:lumMod val="75000"/>
                  </a:schemeClr>
                </a:solidFill>
              </a:rPr>
              <a:t>( مِنَ الْمُؤْمِنِينَ رِجَالٌ صَدَقُوا مَا عَاهَدُوا اللَّهَ عَلَيْهِ فَمِنْهُمْ مَنْ قَضَى نَحْبَهُ وَمِنْهُمْ مَنْ يَنْتَظِرُ وَمَا بَدَّلُوا تَبْدِيلًا</a:t>
            </a:r>
            <a:r>
              <a:rPr lang="ar-QA" sz="4000" b="1" dirty="0" smtClean="0">
                <a:solidFill>
                  <a:schemeClr val="tx2">
                    <a:lumMod val="75000"/>
                  </a:schemeClr>
                </a:solidFill>
              </a:rPr>
              <a:t>)</a:t>
            </a:r>
            <a:r>
              <a:rPr lang="ar-SA" sz="2000" b="1" dirty="0" smtClean="0">
                <a:solidFill>
                  <a:schemeClr val="tx2">
                    <a:lumMod val="75000"/>
                  </a:schemeClr>
                </a:solidFill>
              </a:rPr>
              <a:t>سورة الأحزاب</a:t>
            </a:r>
            <a:endParaRPr lang="ar-QA" sz="2000" b="1" dirty="0" smtClean="0">
              <a:solidFill>
                <a:schemeClr val="tx2">
                  <a:lumMod val="75000"/>
                </a:schemeClr>
              </a:solidFill>
            </a:endParaRPr>
          </a:p>
          <a:p>
            <a:pPr algn="ctr">
              <a:buNone/>
            </a:pPr>
            <a:endParaRPr lang="ar-QA" sz="2000" b="1" dirty="0" smtClean="0">
              <a:solidFill>
                <a:schemeClr val="tx2">
                  <a:lumMod val="75000"/>
                </a:schemeClr>
              </a:solidFill>
            </a:endParaRPr>
          </a:p>
          <a:p>
            <a:pPr algn="ctr">
              <a:buNone/>
            </a:pPr>
            <a:r>
              <a:rPr lang="ar-SA" sz="4000" b="1" dirty="0" smtClean="0"/>
              <a:t> </a:t>
            </a:r>
            <a:r>
              <a:rPr lang="ar-SA" sz="4000" b="1" dirty="0" smtClean="0">
                <a:solidFill>
                  <a:srgbClr val="9A0000"/>
                </a:solidFill>
              </a:rPr>
              <a:t>مبادئهم أغلى من أرواحهم، إصرار لا يعرف التنازل</a:t>
            </a:r>
            <a:r>
              <a:rPr lang="ar-QA" sz="4000" b="1" dirty="0" smtClean="0">
                <a:solidFill>
                  <a:srgbClr val="9A0000"/>
                </a:solidFill>
              </a:rPr>
              <a:t>!!</a:t>
            </a:r>
            <a:endParaRPr lang="en-GB" sz="4000" b="1" dirty="0" smtClean="0">
              <a:solidFill>
                <a:srgbClr val="9A0000"/>
              </a:solidFill>
            </a:endParaRPr>
          </a:p>
          <a:p>
            <a:pPr algn="ctr">
              <a:buNone/>
            </a:pPr>
            <a:endParaRPr lang="en-GB" sz="4000" b="1" dirty="0"/>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4888" y="-27384"/>
            <a:ext cx="8229600" cy="1143000"/>
          </a:xfrm>
        </p:spPr>
        <p:txBody>
          <a:bodyPr/>
          <a:lstStyle/>
          <a:p>
            <a:r>
              <a:rPr lang="ar-SA" b="1" u="sng" dirty="0" smtClean="0">
                <a:solidFill>
                  <a:srgbClr val="9A0000"/>
                </a:solidFill>
              </a:rPr>
              <a:t>رابعاً:الثبات عند الممات:</a:t>
            </a:r>
            <a:endParaRPr lang="en-GB" b="1" u="sng" dirty="0">
              <a:solidFill>
                <a:srgbClr val="9A0000"/>
              </a:solidFill>
            </a:endParaRPr>
          </a:p>
        </p:txBody>
      </p:sp>
      <p:sp>
        <p:nvSpPr>
          <p:cNvPr id="3" name="Content Placeholder 2"/>
          <p:cNvSpPr>
            <a:spLocks noGrp="1"/>
          </p:cNvSpPr>
          <p:nvPr>
            <p:ph idx="1"/>
          </p:nvPr>
        </p:nvSpPr>
        <p:spPr>
          <a:xfrm>
            <a:off x="878904" y="947861"/>
            <a:ext cx="8229600" cy="5505475"/>
          </a:xfrm>
        </p:spPr>
        <p:txBody>
          <a:bodyPr>
            <a:noAutofit/>
          </a:bodyPr>
          <a:lstStyle/>
          <a:p>
            <a:pPr algn="ctr" rtl="1"/>
            <a:r>
              <a:rPr lang="ar-SA" sz="4000" b="1" dirty="0" smtClean="0">
                <a:solidFill>
                  <a:schemeClr val="tx2">
                    <a:lumMod val="75000"/>
                  </a:schemeClr>
                </a:solidFill>
              </a:rPr>
              <a:t>أهل الصلاح والسنة؛ يوفقهم الله للثبات </a:t>
            </a:r>
            <a:endParaRPr lang="ar-QA" sz="4000" b="1" dirty="0" smtClean="0">
              <a:solidFill>
                <a:schemeClr val="tx2">
                  <a:lumMod val="75000"/>
                </a:schemeClr>
              </a:solidFill>
            </a:endParaRPr>
          </a:p>
          <a:p>
            <a:pPr algn="ctr" rtl="1">
              <a:buNone/>
            </a:pPr>
            <a:r>
              <a:rPr lang="ar-QA" sz="4000" b="1" dirty="0" smtClean="0">
                <a:solidFill>
                  <a:schemeClr val="tx2">
                    <a:lumMod val="75000"/>
                  </a:schemeClr>
                </a:solidFill>
              </a:rPr>
              <a:t>         </a:t>
            </a:r>
            <a:r>
              <a:rPr lang="ar-SA" sz="4000" b="1" dirty="0" smtClean="0">
                <a:solidFill>
                  <a:schemeClr val="tx2">
                    <a:lumMod val="75000"/>
                  </a:schemeClr>
                </a:solidFill>
              </a:rPr>
              <a:t>عند الممات، فينطقون بالشهادتين، وقد يُرى من هؤلاء تهلل وجه، أو طيب رائحة، ونوع استبشار عند خروج أرواحهم</a:t>
            </a:r>
            <a:r>
              <a:rPr lang="ar-QA" sz="4000" b="1" dirty="0" smtClean="0">
                <a:solidFill>
                  <a:schemeClr val="tx2">
                    <a:lumMod val="75000"/>
                  </a:schemeClr>
                </a:solidFill>
              </a:rPr>
              <a:t>..</a:t>
            </a:r>
          </a:p>
          <a:p>
            <a:pPr algn="ctr" rtl="1">
              <a:buNone/>
            </a:pPr>
            <a:r>
              <a:rPr lang="ar-SA" sz="4000" b="1" u="sng" dirty="0" smtClean="0">
                <a:solidFill>
                  <a:schemeClr val="tx2">
                    <a:lumMod val="75000"/>
                  </a:schemeClr>
                </a:solidFill>
              </a:rPr>
              <a:t>ومثل هؤلاء قال الله فيهم:</a:t>
            </a:r>
            <a:endParaRPr lang="ar-QA" sz="4000" b="1" u="sng" dirty="0" smtClean="0">
              <a:solidFill>
                <a:schemeClr val="tx2">
                  <a:lumMod val="75000"/>
                </a:schemeClr>
              </a:solidFill>
            </a:endParaRPr>
          </a:p>
          <a:p>
            <a:pPr algn="ctr" rtl="1">
              <a:buNone/>
            </a:pPr>
            <a:r>
              <a:rPr lang="ar-SA" sz="4000" b="1" dirty="0" smtClean="0">
                <a:solidFill>
                  <a:schemeClr val="tx2">
                    <a:lumMod val="75000"/>
                  </a:schemeClr>
                </a:solidFill>
              </a:rPr>
              <a:t> </a:t>
            </a:r>
            <a:r>
              <a:rPr lang="ar-QA" sz="4000" b="1" dirty="0" smtClean="0">
                <a:solidFill>
                  <a:srgbClr val="9A0000"/>
                </a:solidFill>
              </a:rPr>
              <a:t>(</a:t>
            </a:r>
            <a:r>
              <a:rPr lang="ar-SA" sz="4000" b="1" dirty="0" smtClean="0">
                <a:solidFill>
                  <a:srgbClr val="9A0000"/>
                </a:solidFill>
              </a:rPr>
              <a:t>إِنَّ الَّذِينَ قَالُوا رَبُّنَا اللَّهُ ثُمَّ اسْتَقَامُوا تَتَنَزَّلُ عَلَيْهِمُ الْمَلَائِكَةُ أَلَّا تَخَافُوا وَلَا تَحْزَنُوا وَأَبْشِرُوا بِالْجَنَّةِ الَّتِي كُنْتُمْ تُوعَدُونَ</a:t>
            </a:r>
            <a:r>
              <a:rPr lang="ar-QA" sz="4000" b="1" dirty="0" smtClean="0">
                <a:solidFill>
                  <a:srgbClr val="9A0000"/>
                </a:solidFill>
              </a:rPr>
              <a:t>)</a:t>
            </a:r>
            <a:r>
              <a:rPr lang="ar-SA" sz="4000" b="1" dirty="0" smtClean="0">
                <a:solidFill>
                  <a:srgbClr val="9A0000"/>
                </a:solidFill>
              </a:rPr>
              <a:t>    </a:t>
            </a:r>
            <a:endParaRPr lang="en-GB" sz="4000" b="1" dirty="0" smtClean="0">
              <a:solidFill>
                <a:srgbClr val="9A0000"/>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872" y="2287413"/>
            <a:ext cx="8229600" cy="4525963"/>
          </a:xfrm>
        </p:spPr>
        <p:txBody>
          <a:bodyPr>
            <a:normAutofit/>
          </a:bodyPr>
          <a:lstStyle/>
          <a:p>
            <a:pPr algn="ctr">
              <a:buNone/>
            </a:pPr>
            <a:r>
              <a:rPr lang="ar-SA" sz="4400" b="1" dirty="0" smtClean="0">
                <a:solidFill>
                  <a:srgbClr val="9A0000"/>
                </a:solidFill>
              </a:rPr>
              <a:t>اللهم اجعلنا منهم، اللهم إنا نسألك الثبات في الأمر، والعزيمة على الرشد، وآخر دعوانا أن الحمد لله رب العالمين . </a:t>
            </a:r>
            <a:endParaRPr lang="en-GB" sz="4400" b="1" dirty="0" smtClean="0">
              <a:solidFill>
                <a:srgbClr val="9A0000"/>
              </a:solidFill>
            </a:endParaRPr>
          </a:p>
          <a:p>
            <a:pPr algn="ctr">
              <a:buNone/>
            </a:pPr>
            <a:endParaRPr lang="en-GB" sz="4400" b="1" dirty="0">
              <a:solidFill>
                <a:srgbClr val="9A0000"/>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218jazakomabeermahmoudz.gif"/>
          <p:cNvPicPr>
            <a:picLocks noGrp="1" noChangeAspect="1"/>
          </p:cNvPicPr>
          <p:nvPr>
            <p:ph idx="1"/>
          </p:nvPr>
        </p:nvPicPr>
        <p:blipFill>
          <a:blip r:embed="rId2" cstate="print"/>
          <a:stretch>
            <a:fillRect/>
          </a:stretch>
        </p:blipFill>
        <p:spPr>
          <a:xfrm>
            <a:off x="2339753" y="1268760"/>
            <a:ext cx="5115806" cy="4602839"/>
          </a:xfrm>
        </p:spPr>
      </p:pic>
      <p:pic>
        <p:nvPicPr>
          <p:cNvPr id="3"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58008"/>
            <a:ext cx="8229600" cy="1143000"/>
          </a:xfrm>
        </p:spPr>
        <p:txBody>
          <a:bodyPr>
            <a:normAutofit fontScale="90000"/>
          </a:bodyPr>
          <a:lstStyle/>
          <a:p>
            <a:r>
              <a:rPr lang="ar-QA" sz="6000" b="1" dirty="0" smtClean="0">
                <a:solidFill>
                  <a:srgbClr val="9A0000"/>
                </a:solidFill>
              </a:rPr>
              <a:t>وأخيرا...</a:t>
            </a:r>
            <a:br>
              <a:rPr lang="ar-QA" sz="6000" b="1" dirty="0" smtClean="0">
                <a:solidFill>
                  <a:srgbClr val="9A0000"/>
                </a:solidFill>
              </a:rPr>
            </a:br>
            <a:r>
              <a:rPr lang="ar-QA" sz="6000" b="1" dirty="0" smtClean="0">
                <a:solidFill>
                  <a:srgbClr val="9A0000"/>
                </a:solidFill>
              </a:rPr>
              <a:t/>
            </a:r>
            <a:br>
              <a:rPr lang="ar-QA" sz="6000" b="1" dirty="0" smtClean="0">
                <a:solidFill>
                  <a:srgbClr val="9A0000"/>
                </a:solidFill>
              </a:rPr>
            </a:br>
            <a:r>
              <a:rPr lang="ar-QA" sz="6000" b="1" dirty="0" smtClean="0">
                <a:solidFill>
                  <a:srgbClr val="9A0000"/>
                </a:solidFill>
              </a:rPr>
              <a:t>فضلاً وليس أمراً..</a:t>
            </a:r>
            <a:endParaRPr lang="en-GB" sz="6000" b="1" dirty="0">
              <a:solidFill>
                <a:srgbClr val="9A0000"/>
              </a:solidFill>
            </a:endParaRPr>
          </a:p>
        </p:txBody>
      </p:sp>
      <p:pic>
        <p:nvPicPr>
          <p:cNvPr id="3"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 name="Content Placeholder 5" descr="37268_125709824131892_114680831901458_131652_383191_n.jpg"/>
          <p:cNvPicPr>
            <a:picLocks noGrp="1" noChangeAspect="1"/>
          </p:cNvPicPr>
          <p:nvPr>
            <p:ph idx="1"/>
          </p:nvPr>
        </p:nvPicPr>
        <p:blipFill>
          <a:blip r:embed="rId2" cstate="print"/>
          <a:stretch>
            <a:fillRect/>
          </a:stretch>
        </p:blipFill>
        <p:spPr>
          <a:xfrm>
            <a:off x="0" y="-52187"/>
            <a:ext cx="9144000" cy="6937571"/>
          </a:xfrm>
        </p:spPr>
      </p:pic>
      <p:pic>
        <p:nvPicPr>
          <p:cNvPr id="4"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t>
            </a:r>
            <a:endParaRPr lang="en-GB" dirty="0"/>
          </a:p>
        </p:txBody>
      </p:sp>
      <p:pic>
        <p:nvPicPr>
          <p:cNvPr id="4" name="Content Placeholder 3" descr="1a.gif"/>
          <p:cNvPicPr>
            <a:picLocks noGrp="1" noChangeAspect="1"/>
          </p:cNvPicPr>
          <p:nvPr>
            <p:ph idx="1"/>
          </p:nvPr>
        </p:nvPicPr>
        <p:blipFill>
          <a:blip r:embed="rId2" cstate="print"/>
          <a:stretch>
            <a:fillRect/>
          </a:stretch>
        </p:blipFill>
        <p:spPr>
          <a:xfrm>
            <a:off x="1259632" y="-27384"/>
            <a:ext cx="6912768" cy="6912768"/>
          </a:xfrm>
        </p:spPr>
      </p:pic>
      <p:pic>
        <p:nvPicPr>
          <p:cNvPr id="5" name="Picture 2" descr="C:\Users\H-Mohamed\Desktop\الألوك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ar-SA" sz="5000" b="1" u="sng" dirty="0" smtClean="0">
                <a:solidFill>
                  <a:srgbClr val="9A0000"/>
                </a:solidFill>
              </a:rPr>
              <a:t>وسائل الثبات</a:t>
            </a:r>
            <a:r>
              <a:rPr lang="en-GB" sz="5000" b="1" u="sng" dirty="0" smtClean="0">
                <a:solidFill>
                  <a:srgbClr val="9A0000"/>
                </a:solidFill>
              </a:rPr>
              <a:t>..</a:t>
            </a:r>
            <a:endParaRPr lang="en-GB" sz="5000" u="sng" dirty="0">
              <a:solidFill>
                <a:srgbClr val="9A0000"/>
              </a:solidFill>
            </a:endParaRPr>
          </a:p>
        </p:txBody>
      </p:sp>
      <p:sp>
        <p:nvSpPr>
          <p:cNvPr id="3" name="Content Placeholder 2"/>
          <p:cNvSpPr>
            <a:spLocks noGrp="1"/>
          </p:cNvSpPr>
          <p:nvPr>
            <p:ph idx="1"/>
          </p:nvPr>
        </p:nvSpPr>
        <p:spPr>
          <a:xfrm>
            <a:off x="179512" y="1700808"/>
            <a:ext cx="8229600" cy="4680520"/>
          </a:xfrm>
        </p:spPr>
        <p:txBody>
          <a:bodyPr>
            <a:normAutofit/>
          </a:bodyPr>
          <a:lstStyle/>
          <a:p>
            <a:pPr algn="r">
              <a:buNone/>
            </a:pPr>
            <a:r>
              <a:rPr lang="ar-SA" sz="4000" b="1" dirty="0" smtClean="0">
                <a:solidFill>
                  <a:schemeClr val="tx2">
                    <a:lumMod val="75000"/>
                  </a:schemeClr>
                </a:solidFill>
              </a:rPr>
              <a:t>ومن رحمة الله عز وجل بنا أن بين لنا في </a:t>
            </a:r>
            <a:endParaRPr lang="ar-QA" sz="4000" b="1" dirty="0" smtClean="0">
              <a:solidFill>
                <a:schemeClr val="tx2">
                  <a:lumMod val="75000"/>
                </a:schemeClr>
              </a:solidFill>
            </a:endParaRPr>
          </a:p>
          <a:p>
            <a:pPr algn="r">
              <a:buNone/>
            </a:pPr>
            <a:r>
              <a:rPr lang="ar-SA" sz="4000" b="1" dirty="0" smtClean="0">
                <a:solidFill>
                  <a:schemeClr val="tx2">
                    <a:lumMod val="75000"/>
                  </a:schemeClr>
                </a:solidFill>
              </a:rPr>
              <a:t>كتابه، وعلى لسان نبيه، وفي سيرته صلى الله عليه وسلم وسائل كثيرة للثبات، أستعرض</a:t>
            </a:r>
            <a:endParaRPr lang="ar-QA" sz="4000" b="1" dirty="0" smtClean="0">
              <a:solidFill>
                <a:schemeClr val="tx2">
                  <a:lumMod val="75000"/>
                </a:schemeClr>
              </a:solidFill>
            </a:endParaRPr>
          </a:p>
          <a:p>
            <a:pPr algn="r">
              <a:buNone/>
            </a:pPr>
            <a:r>
              <a:rPr lang="ar-SA" sz="4000" b="1" dirty="0" smtClean="0">
                <a:solidFill>
                  <a:schemeClr val="tx2">
                    <a:lumMod val="75000"/>
                  </a:schemeClr>
                </a:solidFill>
              </a:rPr>
              <a:t>بعضاً منها</a:t>
            </a:r>
            <a:r>
              <a:rPr lang="ar-QA" sz="4000" b="1" dirty="0" smtClean="0">
                <a:solidFill>
                  <a:schemeClr val="tx2">
                    <a:lumMod val="75000"/>
                  </a:schemeClr>
                </a:solidFill>
              </a:rPr>
              <a:t>..</a:t>
            </a:r>
            <a:endParaRPr lang="en-GB" sz="4000" b="1" dirty="0" smtClean="0">
              <a:solidFill>
                <a:schemeClr val="tx2">
                  <a:lumMod val="75000"/>
                </a:schemeClr>
              </a:solidFill>
            </a:endParaRPr>
          </a:p>
          <a:p>
            <a:pPr algn="r">
              <a:buNone/>
            </a:pPr>
            <a:endParaRPr lang="en-GB" sz="4000" b="1" dirty="0">
              <a:solidFill>
                <a:schemeClr val="tx2">
                  <a:lumMod val="75000"/>
                </a:schemeClr>
              </a:solidFill>
            </a:endParaRPr>
          </a:p>
        </p:txBody>
      </p:sp>
      <p:pic>
        <p:nvPicPr>
          <p:cNvPr id="4" name="Picture 2" descr="C:\Users\H-Mohamed\Desktop\الألوك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7384"/>
            <a:ext cx="1086854" cy="7326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TotalTime>
  <Words>2992</Words>
  <Application>Microsoft Office PowerPoint</Application>
  <PresentationFormat>عرض على الشاشة (3:4)‏</PresentationFormat>
  <Paragraphs>295</Paragraphs>
  <Slides>76</Slides>
  <Notes>0</Notes>
  <HiddenSlides>0</HiddenSlides>
  <MMClips>0</MMClips>
  <ScaleCrop>false</ScaleCrop>
  <HeadingPairs>
    <vt:vector size="4" baseType="variant">
      <vt:variant>
        <vt:lpstr>نسق</vt:lpstr>
      </vt:variant>
      <vt:variant>
        <vt:i4>1</vt:i4>
      </vt:variant>
      <vt:variant>
        <vt:lpstr>عناوين الشرائح</vt:lpstr>
      </vt:variant>
      <vt:variant>
        <vt:i4>76</vt:i4>
      </vt:variant>
    </vt:vector>
  </HeadingPairs>
  <TitlesOfParts>
    <vt:vector size="77" baseType="lpstr">
      <vt:lpstr>Office Theme</vt:lpstr>
      <vt:lpstr>عرض تقديمي في PowerPoint</vt:lpstr>
      <vt:lpstr>وسائل الثبات على دين الله</vt:lpstr>
      <vt:lpstr>وتكمن أهمية الموضوع في أمور منها: </vt:lpstr>
      <vt:lpstr>ثانيا: كثرت حوادث الردة            والنكوص على الأعقاب:</vt:lpstr>
      <vt:lpstr>ثالثا: ارتباط الموضوع بالقلب:</vt:lpstr>
      <vt:lpstr>عرض تقديمي في PowerPoint</vt:lpstr>
      <vt:lpstr>وسائل الثبات..</vt:lpstr>
      <vt:lpstr>%</vt:lpstr>
      <vt:lpstr>وسائل الثبات..</vt:lpstr>
      <vt:lpstr>أولاً: الإقبال على القرآن..</vt:lpstr>
      <vt:lpstr>عرض تقديمي في PowerPoint</vt:lpstr>
      <vt:lpstr>عرض تقديمي في PowerPoint</vt:lpstr>
      <vt:lpstr>عرض تقديمي في PowerPoint</vt:lpstr>
      <vt:lpstr>لماذا كان القرآن مصدراً للتثبيت ؟ </vt:lpstr>
      <vt:lpstr>لماذا كان القرآن مصدراً للتثبيت؟ </vt:lpstr>
      <vt:lpstr> نماذج لاثر القران في ثبات القلوب..</vt:lpstr>
      <vt:lpstr> نماذج لاثر القران في ثبات القلوب..</vt:lpstr>
      <vt:lpstr> نماذج لاثر القران في ثبات القلوب..</vt:lpstr>
      <vt:lpstr>عرض تقديمي في PowerPoint</vt:lpstr>
      <vt:lpstr>عرض تقديمي في PowerPoint</vt:lpstr>
      <vt:lpstr>ثانياً:التزام شرع الله والعمل الصالح:</vt:lpstr>
      <vt:lpstr>عرض تقديمي في PowerPoint</vt:lpstr>
      <vt:lpstr>عرض تقديمي في PowerPoint</vt:lpstr>
      <vt:lpstr>ثالثاً: تدبر قصص الأنبياء ودراستها  للتأسي والعمل:</vt:lpstr>
      <vt:lpstr>عرض تقديمي في PowerPoint</vt:lpstr>
      <vt:lpstr>نماذج للتأسي..</vt:lpstr>
      <vt:lpstr>إبراهيم عليه السلام </vt:lpstr>
      <vt:lpstr>موسى عليه السلام</vt:lpstr>
      <vt:lpstr>سحرة فرعون</vt:lpstr>
      <vt:lpstr>سحرة فرعون</vt:lpstr>
      <vt:lpstr>عرض تقديمي في PowerPoint</vt:lpstr>
      <vt:lpstr>رابعاً: الدعـــــاء..</vt:lpstr>
      <vt:lpstr>عرض تقديمي في PowerPoint</vt:lpstr>
      <vt:lpstr>عرض تقديمي في PowerPoint</vt:lpstr>
      <vt:lpstr>رابعاً: الدعـــــاء..</vt:lpstr>
      <vt:lpstr>عرض تقديمي في PowerPoint</vt:lpstr>
      <vt:lpstr>خامساً: ذكر الله..</vt:lpstr>
      <vt:lpstr>عرض تقديمي في PowerPoint</vt:lpstr>
      <vt:lpstr>خامساً: ذكر الله..</vt:lpstr>
      <vt:lpstr>ذكر الله..</vt:lpstr>
      <vt:lpstr>سادساً:  الحرص على أن يسلك المسلم  طريقاً صحيحاً: </vt:lpstr>
      <vt:lpstr>عرض تقديمي في PowerPoint</vt:lpstr>
      <vt:lpstr>سابعا:التربية الإيمانية المتدرجة..</vt:lpstr>
      <vt:lpstr>عرض تقديمي في PowerPoint</vt:lpstr>
      <vt:lpstr>عرض تقديمي في PowerPoint</vt:lpstr>
      <vt:lpstr>عرض تقديمي في PowerPoint</vt:lpstr>
      <vt:lpstr>عرض تقديمي في PowerPoint</vt:lpstr>
      <vt:lpstr>عرض تقديمي في PowerPoint</vt:lpstr>
      <vt:lpstr>تاسعاً: ممارسة الدعوة إلى الله :</vt:lpstr>
      <vt:lpstr>عرض تقديمي في PowerPoint</vt:lpstr>
      <vt:lpstr>عرض تقديمي في PowerPoint</vt:lpstr>
      <vt:lpstr>عاشراً: الالتفاف حول  العناصر المثبتة..</vt:lpstr>
      <vt:lpstr>عرض تقديمي في PowerPoint</vt:lpstr>
      <vt:lpstr>عرض تقديمي في PowerPoint</vt:lpstr>
      <vt:lpstr>عرض تقديمي في PowerPoint</vt:lpstr>
      <vt:lpstr>الحادي عشر: الثقة بنصر الله وأن المستقبل للإسلام:</vt:lpstr>
      <vt:lpstr>عرض تقديمي في PowerPoint</vt:lpstr>
      <vt:lpstr>الثاني عشر: معرفة حقيقة الباطل  وعدم الاغترار به:</vt:lpstr>
      <vt:lpstr>عرض تقديمي في PowerPoint</vt:lpstr>
      <vt:lpstr>الثالث عشر: استجماع الأخلاق  المعينة على الثبات: </vt:lpstr>
      <vt:lpstr>عرض تقديمي في PowerPoint</vt:lpstr>
      <vt:lpstr>مواطن الثبات..</vt:lpstr>
      <vt:lpstr>مواطن الثبات..</vt:lpstr>
      <vt:lpstr>أولاً:الثبات في الفتن: </vt:lpstr>
      <vt:lpstr>أولاً:الثبات في الفتن: </vt:lpstr>
      <vt:lpstr>أولاً:الثبات في الفتن: </vt:lpstr>
      <vt:lpstr>أولاً:الثبات في الفتن: </vt:lpstr>
      <vt:lpstr>أولاً:الثبات في الفتن: </vt:lpstr>
      <vt:lpstr>أولاً:الثبات في الفتن: </vt:lpstr>
      <vt:lpstr>ثانياً:الثبات في الجهاد:</vt:lpstr>
      <vt:lpstr> ثالثاً: الثبات على المنهج: </vt:lpstr>
      <vt:lpstr>رابعاً:الثبات عند الممات:</vt:lpstr>
      <vt:lpstr>عرض تقديمي في PowerPoint</vt:lpstr>
      <vt:lpstr>عرض تقديمي في PowerPoint</vt:lpstr>
      <vt:lpstr>وأخيرا...  فضلاً وليس أمراً..</vt:lpstr>
      <vt:lpstr>عرض تقديمي في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radwa</dc:creator>
  <cp:lastModifiedBy>Haytham Mohamed</cp:lastModifiedBy>
  <cp:revision>51</cp:revision>
  <dcterms:created xsi:type="dcterms:W3CDTF">2010-09-15T22:33:21Z</dcterms:created>
  <dcterms:modified xsi:type="dcterms:W3CDTF">2014-11-03T11:09:53Z</dcterms:modified>
</cp:coreProperties>
</file>