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95" r:id="rId2"/>
    <p:sldId id="397" r:id="rId3"/>
    <p:sldId id="275" r:id="rId4"/>
    <p:sldId id="276" r:id="rId5"/>
    <p:sldId id="280" r:id="rId6"/>
    <p:sldId id="283" r:id="rId7"/>
    <p:sldId id="299" r:id="rId8"/>
    <p:sldId id="273" r:id="rId9"/>
    <p:sldId id="274" r:id="rId10"/>
    <p:sldId id="294" r:id="rId11"/>
    <p:sldId id="296" r:id="rId12"/>
    <p:sldId id="297" r:id="rId13"/>
    <p:sldId id="300" r:id="rId14"/>
    <p:sldId id="301" r:id="rId15"/>
    <p:sldId id="304" r:id="rId16"/>
    <p:sldId id="302" r:id="rId17"/>
    <p:sldId id="305" r:id="rId18"/>
    <p:sldId id="306" r:id="rId19"/>
    <p:sldId id="307" r:id="rId20"/>
    <p:sldId id="308" r:id="rId21"/>
    <p:sldId id="326" r:id="rId22"/>
    <p:sldId id="357" r:id="rId23"/>
    <p:sldId id="309" r:id="rId24"/>
    <p:sldId id="310" r:id="rId25"/>
    <p:sldId id="311" r:id="rId26"/>
    <p:sldId id="312" r:id="rId27"/>
    <p:sldId id="314" r:id="rId28"/>
    <p:sldId id="313" r:id="rId29"/>
    <p:sldId id="315" r:id="rId30"/>
    <p:sldId id="387" r:id="rId31"/>
    <p:sldId id="316" r:id="rId32"/>
    <p:sldId id="349" r:id="rId33"/>
    <p:sldId id="352" r:id="rId34"/>
    <p:sldId id="327" r:id="rId35"/>
    <p:sldId id="351" r:id="rId36"/>
    <p:sldId id="353" r:id="rId37"/>
    <p:sldId id="328" r:id="rId38"/>
    <p:sldId id="355" r:id="rId39"/>
    <p:sldId id="356" r:id="rId40"/>
    <p:sldId id="317" r:id="rId41"/>
    <p:sldId id="358" r:id="rId42"/>
    <p:sldId id="369" r:id="rId43"/>
    <p:sldId id="370" r:id="rId44"/>
    <p:sldId id="371" r:id="rId45"/>
    <p:sldId id="372" r:id="rId46"/>
    <p:sldId id="373" r:id="rId47"/>
    <p:sldId id="321" r:id="rId48"/>
    <p:sldId id="361" r:id="rId49"/>
    <p:sldId id="362" r:id="rId50"/>
    <p:sldId id="322" r:id="rId51"/>
    <p:sldId id="323" r:id="rId52"/>
    <p:sldId id="366" r:id="rId53"/>
    <p:sldId id="367" r:id="rId54"/>
    <p:sldId id="324" r:id="rId55"/>
    <p:sldId id="365" r:id="rId56"/>
    <p:sldId id="330" r:id="rId57"/>
    <p:sldId id="368" r:id="rId58"/>
    <p:sldId id="354" r:id="rId59"/>
    <p:sldId id="331" r:id="rId60"/>
    <p:sldId id="332" r:id="rId61"/>
    <p:sldId id="374" r:id="rId62"/>
    <p:sldId id="388" r:id="rId63"/>
    <p:sldId id="342" r:id="rId64"/>
    <p:sldId id="333" r:id="rId65"/>
    <p:sldId id="375" r:id="rId66"/>
    <p:sldId id="334" r:id="rId67"/>
    <p:sldId id="335" r:id="rId68"/>
    <p:sldId id="376" r:id="rId69"/>
    <p:sldId id="336" r:id="rId70"/>
    <p:sldId id="338" r:id="rId71"/>
    <p:sldId id="339" r:id="rId72"/>
    <p:sldId id="340" r:id="rId73"/>
    <p:sldId id="390" r:id="rId74"/>
    <p:sldId id="389" r:id="rId75"/>
    <p:sldId id="343" r:id="rId76"/>
    <p:sldId id="391" r:id="rId77"/>
    <p:sldId id="341" r:id="rId78"/>
    <p:sldId id="377" r:id="rId79"/>
    <p:sldId id="346" r:id="rId80"/>
    <p:sldId id="378" r:id="rId81"/>
    <p:sldId id="379" r:id="rId82"/>
    <p:sldId id="383" r:id="rId83"/>
    <p:sldId id="381" r:id="rId84"/>
    <p:sldId id="380" r:id="rId85"/>
    <p:sldId id="382" r:id="rId86"/>
    <p:sldId id="344" r:id="rId87"/>
    <p:sldId id="395" r:id="rId88"/>
    <p:sldId id="384" r:id="rId89"/>
    <p:sldId id="385" r:id="rId90"/>
    <p:sldId id="386" r:id="rId91"/>
    <p:sldId id="392" r:id="rId92"/>
    <p:sldId id="393" r:id="rId93"/>
    <p:sldId id="394" r:id="rId94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D3BA"/>
    <a:srgbClr val="9B6815"/>
    <a:srgbClr val="C5851B"/>
    <a:srgbClr val="FFB4B4"/>
    <a:srgbClr val="96F2E7"/>
    <a:srgbClr val="FF0066"/>
    <a:srgbClr val="F2F0F5"/>
    <a:srgbClr val="008E40"/>
    <a:srgbClr val="DDE8FF"/>
    <a:srgbClr val="FFD1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973" autoAdjust="0"/>
    <p:restoredTop sz="94434" autoAdjust="0"/>
  </p:normalViewPr>
  <p:slideViewPr>
    <p:cSldViewPr snapToGrid="0">
      <p:cViewPr varScale="1">
        <p:scale>
          <a:sx n="104" d="100"/>
          <a:sy n="104" d="100"/>
        </p:scale>
        <p:origin x="114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500210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594372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2443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5148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284092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549091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26350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002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581456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767832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966277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FCF6A-070F-448A-AA85-C83CC3B591D4}" type="datetimeFigureOut">
              <a:rPr lang="ar-EG" smtClean="0"/>
              <a:pPr/>
              <a:t>17/02/1436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12BB3-470D-48E3-9D60-BF8DDF1ED790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74756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15091" y="3222734"/>
            <a:ext cx="80175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72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72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فَمَا ظَنُّكُمْ بِرَبِّ الْعَالَمِينَ</a:t>
            </a:r>
            <a:r>
              <a:rPr lang="ar-EG" sz="72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72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5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09283" y="333004"/>
            <a:ext cx="9470091" cy="5933328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ar-SA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الذي قال جل وعلا عن حقه </a:t>
            </a: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ar-SA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وحال عباده مع هذا الحق </a:t>
            </a:r>
            <a:r>
              <a:rPr lang="ar-SA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</a:t>
            </a:r>
            <a:endParaRPr lang="ar-EG" sz="54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en-US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"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وَمَا </a:t>
            </a:r>
            <a:r>
              <a:rPr lang="ar-SA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قَدَرُوا اللَّهَ حَقَّ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قَدْرِهِ</a:t>
            </a: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وَالْأَرْضُ</a:t>
            </a: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جَمِيعاً </a:t>
            </a:r>
            <a:r>
              <a:rPr lang="ar-SA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قَبْضَتُهُ يَوْمَ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الْقِيَامَةِ</a:t>
            </a: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وَالسَّمَاوَاتُ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مَطْوِيَّاتٌ بِيَمِينِهِ </a:t>
            </a: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سُبْحَانَهُ وَتَعَالَى عَمَّا يُشْرِكُونَ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"</a:t>
            </a:r>
          </a:p>
          <a:p>
            <a:pPr marL="0" indent="0">
              <a:buNone/>
            </a:pPr>
            <a:r>
              <a:rPr lang="ar-EG" sz="3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                         </a:t>
            </a:r>
            <a:r>
              <a:rPr lang="ar-EG" sz="3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              (الزمر -67)</a:t>
            </a:r>
            <a:endParaRPr lang="en-US" sz="36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ar-EG" sz="5400" b="1" dirty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7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08285" y="1392146"/>
            <a:ext cx="9482758" cy="5640666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ما ظنك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بربك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رب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العالمين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الذي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له الملك كله، وله الحمد كله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،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الذي له خلق السماوات والأرض ؟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ar-EG" sz="33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فهو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الخالق لا خالق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سواه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هو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المالك لا مالك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سواه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هو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المدبر جل وعلا لهذا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الكون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فما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من حركة ولا سكون إلا بأمره جل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وعلا.</a:t>
            </a:r>
            <a:endParaRPr lang="en-US" sz="33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ar-EG" sz="33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02756" y="46420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2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08285" y="1271123"/>
            <a:ext cx="9482758" cy="5640666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endParaRPr lang="ar-EG" sz="36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     </a:t>
            </a:r>
            <a:r>
              <a:rPr lang="ar-EG" sz="3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  </a:t>
            </a:r>
            <a:r>
              <a:rPr lang="ar-EG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العليم </a:t>
            </a: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الخبير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لا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يخفى عليه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شيء سبحانه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يعلم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مثاقيل الجبال .. ومكاييل البحار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 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وعدد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قطر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الأمطار..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وعدد ذرات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الرمال 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وعدد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ورق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الأشجار.. وما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أظلم عليه </a:t>
            </a:r>
            <a:endParaRPr lang="ar-EG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  الليل.. وما أشرق عليه النهار..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لا تواري منه سماء سماءً، ولا أرض أرضاً..</a:t>
            </a:r>
            <a:endParaRPr lang="en-US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02756" y="46420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9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93183" y="1168091"/>
            <a:ext cx="9267655" cy="5640666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endParaRPr lang="ar-EG" sz="33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</a:t>
            </a: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  </a:t>
            </a:r>
            <a:r>
              <a:rPr lang="ar-EG" sz="33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الرحمن الرحيم</a:t>
            </a:r>
          </a:p>
          <a:p>
            <a:pPr marL="0" indent="0">
              <a:buNone/>
            </a:pPr>
            <a:endParaRPr lang="ar-EG" sz="33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وسع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كل شيء رحمة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وعلماً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وأسبغ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على أوليائه نعماً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ج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ماً.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</a:t>
            </a:r>
          </a:p>
          <a:p>
            <a:pPr marL="0" indent="0">
              <a:buNone/>
            </a:pP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وبعث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فيهم رسولاً من أنفسهم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عرباً وعجماً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 فرحمته هي التي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تغلب.. ورحمته هي التي تسبق.. </a:t>
            </a: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رحمته هي التي تعم جميع الخلائق..</a:t>
            </a:r>
            <a:endParaRPr lang="en-US" sz="33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02756" y="46420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80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37127" y="-1"/>
            <a:ext cx="9981127" cy="6735651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endParaRPr lang="ar-EG" sz="33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</a:t>
            </a:r>
            <a:r>
              <a:rPr lang="ar-EG" sz="33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قال تعالى:</a:t>
            </a:r>
          </a:p>
          <a:p>
            <a:pPr marL="0" indent="0">
              <a:buNone/>
            </a:pPr>
            <a:endParaRPr lang="ar-EG" sz="33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{وَرَحْمَتِي وَسِعَتْ كُلَّ شَيْءٍ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}</a:t>
            </a:r>
          </a:p>
          <a:p>
            <a:pPr marL="0" indent="0">
              <a:buNone/>
            </a:pPr>
            <a:endParaRPr lang="ar-EG" sz="33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3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وفي الصحيح عن أبي هريرة </a:t>
            </a:r>
          </a:p>
          <a:p>
            <a:pPr marL="0" indent="0">
              <a:buNone/>
            </a:pP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</a:t>
            </a:r>
            <a:r>
              <a:rPr lang="ar-EG" sz="33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رضي </a:t>
            </a:r>
            <a:r>
              <a:rPr lang="ar-EG" sz="33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الله عنه قال:</a:t>
            </a:r>
          </a:p>
          <a:p>
            <a:pPr marL="0" indent="0">
              <a:buNone/>
            </a:pP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قال رسول الله صلى الله عليه وسلم: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"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لما قضى الله الخلق كتب في كتاب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  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فهو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عنده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موضوع على العرش: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     إن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رحمتي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سبقت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غضبي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"</a:t>
            </a:r>
            <a:endParaRPr lang="ar-EG" sz="33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2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49251" y="1618856"/>
            <a:ext cx="10323724" cy="518119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يا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له من سؤال !!</a:t>
            </a:r>
            <a:endParaRPr lang="ar-EG" sz="33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سؤال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ينبه العبد إلى عظيم قدر ربه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وأن ربه جل وعلا قد فاق كل غايةٍ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في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القدر والعلو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والمكانة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سبحانه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هو العلي العظيم، له المثل الأعلى في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السماوات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والأرض جل وعلا: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</a:t>
            </a:r>
            <a:r>
              <a:rPr lang="ar-SA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 </a:t>
            </a: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</a:t>
            </a:r>
            <a:r>
              <a:rPr lang="ar-SA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لَيْسَ كَمِثْلِهِ شَيْءٌ وَهُوَ السَّمِيعُ الْبَصِيرُ</a:t>
            </a: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/>
            </a:r>
            <a:br>
              <a:rPr lang="ar-EG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</a:br>
            <a:endParaRPr lang="en-US" sz="3300" b="1" dirty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02756" y="46420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7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29554" y="901522"/>
            <a:ext cx="10573554" cy="679360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>
              <a:buNone/>
            </a:pPr>
            <a:r>
              <a:rPr lang="ar-SA" sz="4400" b="1" dirty="0">
                <a:effectLst>
                  <a:glow rad="127000">
                    <a:srgbClr val="FFF5FF">
                      <a:alpha val="84706"/>
                    </a:srgbClr>
                  </a:glow>
                </a:effectLst>
              </a:rPr>
              <a:t>فسبحان  مـن لا يقـدر الـخلق قـدره </a:t>
            </a:r>
            <a:endParaRPr lang="ar-EG" sz="4400" b="1" dirty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endParaRPr lang="ar-EG" sz="4400" b="1" dirty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r>
              <a:rPr lang="ar-EG" sz="4400" b="1" dirty="0" smtClean="0">
                <a:effectLst>
                  <a:glow rad="127000">
                    <a:srgbClr val="FFF5FF">
                      <a:alpha val="84706"/>
                    </a:srgbClr>
                  </a:glow>
                </a:effectLst>
              </a:rPr>
              <a:t>                    </a:t>
            </a:r>
            <a:r>
              <a:rPr lang="ar-SA" sz="4400" b="1" dirty="0">
                <a:effectLst>
                  <a:glow rad="127000">
                    <a:srgbClr val="FFF5FF">
                      <a:alpha val="84706"/>
                    </a:srgbClr>
                  </a:glow>
                </a:effectLst>
              </a:rPr>
              <a:t>ومن هو فوق العرش فردٌ مُوَحَّـدُ.</a:t>
            </a:r>
            <a:endParaRPr lang="en-US" sz="4400" b="1" dirty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endParaRPr lang="ar-EG" sz="800" b="1" dirty="0" smtClean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endParaRPr lang="ar-EG" sz="800" b="1" dirty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endParaRPr lang="ar-EG" sz="800" b="1" dirty="0" smtClean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endParaRPr lang="ar-EG" sz="800" b="1" dirty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r>
              <a:rPr lang="ar-SA" sz="4400" b="1" dirty="0">
                <a:effectLst>
                  <a:glow rad="127000">
                    <a:srgbClr val="FFF5FF">
                      <a:alpha val="84706"/>
                    </a:srgbClr>
                  </a:glow>
                </a:effectLst>
              </a:rPr>
              <a:t>مليكٌ على عرش السماءِ مهيمنٌ</a:t>
            </a:r>
            <a:endParaRPr lang="ar-EG" sz="4400" b="1" dirty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endParaRPr lang="ar-EG" sz="4400" b="1" dirty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r>
              <a:rPr lang="ar-EG" sz="4400" b="1" dirty="0" smtClean="0">
                <a:effectLst>
                  <a:glow rad="127000">
                    <a:srgbClr val="FFF5FF">
                      <a:alpha val="84706"/>
                    </a:srgbClr>
                  </a:glow>
                </a:effectLst>
              </a:rPr>
              <a:t>                      </a:t>
            </a:r>
            <a:r>
              <a:rPr lang="ar-SA" sz="4400" b="1" dirty="0">
                <a:effectLst>
                  <a:glow rad="127000">
                    <a:srgbClr val="FFF5FF">
                      <a:alpha val="84706"/>
                    </a:srgbClr>
                  </a:glow>
                </a:effectLst>
              </a:rPr>
              <a:t> لعزته تعـنو الوجـوهُ وتسجـدُ</a:t>
            </a:r>
            <a:r>
              <a:rPr lang="ar-EG" sz="4400" b="1" dirty="0">
                <a:effectLst>
                  <a:glow rad="127000">
                    <a:srgbClr val="FFF5FF">
                      <a:alpha val="84706"/>
                    </a:srgbClr>
                  </a:glow>
                </a:effectLst>
              </a:rPr>
              <a:t>..</a:t>
            </a:r>
          </a:p>
          <a:p>
            <a:pPr marL="0">
              <a:buNone/>
            </a:pPr>
            <a:endParaRPr lang="ar-EG" sz="4400" b="1" dirty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  <a:p>
            <a:pPr marL="0">
              <a:buNone/>
            </a:pPr>
            <a:endParaRPr lang="ar-EG" sz="4400" b="1" dirty="0">
              <a:effectLst>
                <a:glow rad="127000">
                  <a:srgbClr val="FFF5FF">
                    <a:alpha val="84706"/>
                  </a:srgbClr>
                </a:glo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26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90" y="1954412"/>
            <a:ext cx="9004747" cy="5888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SA" sz="5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</a:t>
            </a:r>
            <a:r>
              <a:rPr lang="ar-SA" sz="5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جل وعلا </a:t>
            </a:r>
            <a:r>
              <a:rPr lang="ar-EG" sz="5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</a:p>
          <a:p>
            <a:pPr marL="0" indent="0">
              <a:buNone/>
            </a:pPr>
            <a:endParaRPr lang="ar-EG" sz="800" b="1" u="sng" dirty="0" smtClean="0"/>
          </a:p>
          <a:p>
            <a:pPr marL="0" indent="0">
              <a:buNone/>
            </a:pP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" </a:t>
            </a:r>
            <a:r>
              <a:rPr lang="ar-SA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وَلِلَّهِ يَسْجُدُ مَنْ فِي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السَّمَاوَاتِ</a:t>
            </a:r>
            <a:endParaRPr lang="ar-EG" sz="5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 algn="ctr">
              <a:buNone/>
            </a:pP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وَالْأَرْضِ </a:t>
            </a:r>
            <a:r>
              <a:rPr lang="ar-SA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طَوْعاً وَكَرْهاً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وَظِلالُهُمْ</a:t>
            </a:r>
            <a:r>
              <a:rPr lang="ar-EG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</a:t>
            </a:r>
          </a:p>
          <a:p>
            <a:pPr marL="0" indent="0" algn="ctr">
              <a:buNone/>
            </a:pPr>
            <a:r>
              <a:rPr lang="ar-EG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بِالْغُدُوِّ وَالْآصَالِ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"</a:t>
            </a:r>
            <a:endParaRPr lang="en-US" sz="5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ar-EG" sz="5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00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49251" y="1528703"/>
            <a:ext cx="10323724" cy="518119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سؤال يبعث في القلب تعظيم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الرب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كما أنه يبعث في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القلب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</a:t>
            </a: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</a:t>
            </a:r>
            <a:r>
              <a:rPr lang="ar-SA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حسن الظن بالله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  و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رجاء كل خيرٍ من قِبَلهِ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سبحانه.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</a:t>
            </a:r>
            <a:endParaRPr lang="ar-EG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  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الذي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له الأمر كله جل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وعلا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و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لا يحصي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العباد ثناءً عليه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سبحانه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02756" y="46420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4863"/>
            <a:ext cx="9144000" cy="48713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5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يحيى بن معاذ رحمه الله</a:t>
            </a:r>
            <a:r>
              <a:rPr lang="ar-SA" sz="5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5400" b="1" dirty="0" smtClean="0"/>
          </a:p>
          <a:p>
            <a:pPr marL="0" indent="0">
              <a:buNone/>
            </a:pP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" </a:t>
            </a:r>
            <a:r>
              <a:rPr lang="ar-SA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أوثق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الرجاء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..</a:t>
            </a:r>
          </a:p>
          <a:p>
            <a:pPr marL="0" indent="0">
              <a:buNone/>
            </a:pPr>
            <a:r>
              <a:rPr lang="ar-EG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SA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رجاء العبد بربه , </a:t>
            </a:r>
            <a:endParaRPr lang="ar-EG" sz="5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EG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وأحسن الظنون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..</a:t>
            </a:r>
          </a:p>
          <a:p>
            <a:pPr marL="0" indent="0">
              <a:buNone/>
            </a:pPr>
            <a:r>
              <a:rPr lang="ar-EG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SA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حسن الظن بالله تعالى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"</a:t>
            </a:r>
            <a:endParaRPr lang="ar-EG" sz="5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07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031" y="2189408"/>
            <a:ext cx="9401575" cy="188031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7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67426" y="61219"/>
            <a:ext cx="9249448" cy="77047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فلا بد أن </a:t>
            </a: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يستحضر </a:t>
            </a:r>
            <a:r>
              <a:rPr lang="ar-SA" sz="3700" b="1" dirty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المؤمن هذه </a:t>
            </a:r>
            <a:endParaRPr lang="ar-EG" sz="3700" b="1" dirty="0">
              <a:ln w="3175">
                <a:solidFill>
                  <a:srgbClr val="002060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المعاني </a:t>
            </a:r>
            <a:r>
              <a:rPr lang="ar-SA" sz="3700" b="1" dirty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في أحوال الضعف</a:t>
            </a:r>
            <a:r>
              <a:rPr lang="ar-EG" sz="3700" b="1" dirty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والقوة </a:t>
            </a: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،</a:t>
            </a:r>
            <a:endParaRPr lang="ar-EG" sz="3700" b="1" dirty="0" smtClean="0">
              <a:ln w="3175">
                <a:solidFill>
                  <a:srgbClr val="002060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</a:t>
            </a: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الرخاء والشدة ..ويكون أشد رجاءً </a:t>
            </a:r>
          </a:p>
          <a:p>
            <a:pPr marL="0" indent="0">
              <a:buNone/>
            </a:pP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وتعلقا بربه  في وقت الشدة</a:t>
            </a: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</a:t>
            </a:r>
            <a:endParaRPr lang="ar-EG" sz="3700" b="1" dirty="0" smtClean="0">
              <a:ln w="3175">
                <a:solidFill>
                  <a:srgbClr val="002060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marL="0" indent="0">
              <a:buNone/>
            </a:pPr>
            <a:endParaRPr lang="ar-EG" sz="37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  <a:p>
            <a:pPr marL="0" indent="0" algn="ctr">
              <a:buNone/>
            </a:pPr>
            <a:r>
              <a:rPr lang="ar-EG" sz="37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37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</a:t>
            </a:r>
            <a:r>
              <a:rPr lang="ar-EG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ظَنُّكُمْ بِرَبِّ </a:t>
            </a:r>
            <a:r>
              <a:rPr lang="ar-EG" sz="37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الْعَالَمِينَ</a:t>
            </a:r>
            <a:r>
              <a:rPr lang="ar-EG" sz="37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 </a:t>
            </a:r>
          </a:p>
          <a:p>
            <a:pPr marL="0" indent="0" algn="ctr">
              <a:buNone/>
            </a:pP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   أيها </a:t>
            </a:r>
            <a:r>
              <a:rPr lang="ar-EG" sz="37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المذنب العاصي</a:t>
            </a: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 algn="ctr">
              <a:buNone/>
            </a:pP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    </a:t>
            </a:r>
            <a:r>
              <a:rPr lang="ar-EG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ما ظنك بربك الغفور الرحيم..</a:t>
            </a:r>
          </a:p>
          <a:p>
            <a:pPr marL="0" indent="0" algn="ctr">
              <a:buNone/>
            </a:pP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     </a:t>
            </a: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أيها </a:t>
            </a:r>
            <a:r>
              <a:rPr lang="ar-EG" sz="37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المبتلى المهموم </a:t>
            </a: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 algn="ctr">
              <a:buNone/>
            </a:pPr>
            <a:r>
              <a:rPr lang="ar-EG" sz="37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               </a:t>
            </a:r>
            <a:r>
              <a:rPr lang="ar-EG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ما ظنك </a:t>
            </a:r>
            <a:r>
              <a:rPr lang="ar-EG" sz="37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بأرحم </a:t>
            </a:r>
            <a:r>
              <a:rPr lang="ar-EG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الراحمين..</a:t>
            </a:r>
            <a:endParaRPr lang="en-US" sz="37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7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3031" y="267278"/>
            <a:ext cx="9247031" cy="72797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يأتي جبريلُ عليه السلام إلى</a:t>
            </a:r>
          </a:p>
          <a:p>
            <a:pPr marL="0" indent="0">
              <a:buNone/>
            </a:pP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نبينا صلى الله عليه وسلم فيقول: 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لما أغرق الله فرعون قال: 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(آمنت أنه لا إله إلا الذي آمنت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 بنو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إسرائيل)</a:t>
            </a:r>
            <a:r>
              <a:rPr lang="ar-EG" sz="2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2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[يونس/90</a:t>
            </a:r>
            <a:r>
              <a:rPr lang="ar-EG" sz="2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فلو رأيتني يا محمد وأنا آخذ 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من حال البحر فأدسُّه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فيه؛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مخافةَ أن تدركَه </a:t>
            </a: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رحمة </a:t>
            </a: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الله» </a:t>
            </a:r>
          </a:p>
          <a:p>
            <a:pPr marL="0" indent="0" algn="ctr">
              <a:buNone/>
            </a:pPr>
            <a:r>
              <a:rPr lang="ar-EG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ar-EG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رواه </a:t>
            </a:r>
            <a:r>
              <a:rPr lang="ar-EG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الترمذي</a:t>
            </a:r>
          </a:p>
          <a:p>
            <a:pPr marL="0" indent="0">
              <a:buNone/>
            </a:pPr>
            <a:endParaRPr lang="ar-EG" sz="4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484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6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6684" y="241523"/>
            <a:ext cx="7886700" cy="35191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72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يــا الله .. 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فرعون كادت أن تدركه رحمة الله ..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فرعون الذي قال في حق ربه..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ar-EG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أنا ربكم الأعلى !!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3031" y="4651138"/>
            <a:ext cx="6005598" cy="1325563"/>
          </a:xfrm>
        </p:spPr>
        <p:txBody>
          <a:bodyPr>
            <a:noAutofit/>
          </a:bodyPr>
          <a:lstStyle/>
          <a:p>
            <a:pPr algn="r"/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67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38758" y="990626"/>
            <a:ext cx="9482758" cy="5640666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سؤالٌ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أجب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عليه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بينك وبين نفسك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EG" sz="33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ما ظنك بربك ؟</a:t>
            </a:r>
            <a:endParaRPr lang="ar-EG" sz="33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هو فاعلٌ بك ؟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ظنك بربك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وقد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تركت حقه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؟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ظنك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بربك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وقد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عصيت أمره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؟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ظنك بربك الذي له الأولى والآخرة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وله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الحمد في السماوات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والأرض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وهو الحكيم الخبير ؟ </a:t>
            </a:r>
            <a:endParaRPr lang="en-US" sz="33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57300" y="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1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70458" y="257579"/>
            <a:ext cx="9300963" cy="68000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800" b="1" u="sng" dirty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ظنك بالله تعالى وقد قال </a:t>
            </a:r>
            <a:endParaRPr lang="ar-EG" sz="4800" b="1" u="sng" dirty="0" smtClean="0">
              <a:ln w="3175">
                <a:solidFill>
                  <a:srgbClr val="002060"/>
                </a:solidFill>
              </a:ln>
              <a:effectLst>
                <a:glow rad="88900">
                  <a:schemeClr val="bg1">
                    <a:alpha val="5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800" b="1" u="sng" dirty="0" smtClean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النبي</a:t>
            </a:r>
            <a:r>
              <a:rPr lang="ar-EG" sz="4800" b="1" u="sng" dirty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800" b="1" u="sng" dirty="0" smtClean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صلى </a:t>
            </a:r>
            <a:r>
              <a:rPr lang="ar-SA" sz="4800" b="1" u="sng" dirty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عليه </a:t>
            </a:r>
            <a:r>
              <a:rPr lang="ar-SA" sz="4800" b="1" u="sng" dirty="0" smtClean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وسلم</a:t>
            </a:r>
            <a:r>
              <a:rPr lang="ar-EG" sz="4800" b="1" u="sng" dirty="0" smtClean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ar-SA" sz="4800" b="1" u="sng" dirty="0" smtClean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حديث </a:t>
            </a:r>
            <a:r>
              <a:rPr lang="ar-SA" sz="4800" b="1" u="sng" dirty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أبي هريرة </a:t>
            </a:r>
            <a:r>
              <a:rPr lang="ar-SA" sz="4800" b="1" u="sng" dirty="0" smtClean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رضي </a:t>
            </a:r>
            <a:r>
              <a:rPr lang="ar-SA" sz="4800" b="1" u="sng" dirty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عنه </a:t>
            </a:r>
            <a:r>
              <a:rPr lang="ar-SA" sz="4800" b="1" u="sng" dirty="0" smtClean="0">
                <a:ln w="3175">
                  <a:solidFill>
                    <a:srgbClr val="002060"/>
                  </a:solidFill>
                </a:ln>
                <a:effectLst>
                  <a:glow rad="88900">
                    <a:schemeClr val="bg1">
                      <a:alpha val="5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ar-EG" sz="4800" b="1" u="sng" dirty="0" smtClean="0">
              <a:ln w="3175">
                <a:solidFill>
                  <a:srgbClr val="002060"/>
                </a:solidFill>
              </a:ln>
              <a:effectLst>
                <a:glow rad="88900">
                  <a:schemeClr val="bg1">
                    <a:alpha val="5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ar-SA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يقول الله تعالى </a:t>
            </a:r>
            <a:r>
              <a:rPr lang="ar-SA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48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</a:t>
            </a:r>
            <a:r>
              <a:rPr lang="ar-SA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أنا عند ظن عبدي بي ،</a:t>
            </a:r>
          </a:p>
          <a:p>
            <a:pPr marL="0" indent="0">
              <a:buNone/>
            </a:pP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وأنا 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معه إذا ذكرني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فإن ذكرني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في 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نفسه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ذكرته 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في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نفسي </a:t>
            </a:r>
          </a:p>
          <a:p>
            <a:pPr marL="0" indent="0">
              <a:buNone/>
            </a:pP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</a:t>
            </a:r>
            <a:endParaRPr lang="ar-EG" sz="48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921" y="627889"/>
            <a:ext cx="8863079" cy="65070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وإن ذكرني في ملإ ذكرته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في</a:t>
            </a:r>
          </a:p>
          <a:p>
            <a:pPr marL="0" indent="0">
              <a:buNone/>
            </a:pP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ملإ خير منهم..</a:t>
            </a:r>
          </a:p>
          <a:p>
            <a:pPr marL="0" indent="0">
              <a:buNone/>
            </a:pP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وإن تقرب إلي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بشبر تقربت 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إليه ذراعا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وإن 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تقرب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إلي 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ذراعا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تقربت إليه باعا..</a:t>
            </a:r>
          </a:p>
          <a:p>
            <a:pPr marL="0" indent="0">
              <a:buNone/>
            </a:pP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وإن 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أتاني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يمشي</a:t>
            </a:r>
            <a:r>
              <a:rPr lang="ar-EG" sz="48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أتيته هرولة )</a:t>
            </a:r>
          </a:p>
          <a:p>
            <a:pPr marL="0" indent="0">
              <a:buNone/>
            </a:pPr>
            <a:endParaRPr lang="ar-EG" sz="16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        </a:t>
            </a:r>
            <a:r>
              <a:rPr lang="ar-EG" sz="9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يــا الله ..</a:t>
            </a:r>
            <a:r>
              <a:rPr lang="ar-SA" sz="9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96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08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18798"/>
            <a:ext cx="8927474" cy="64104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من ؟! </a:t>
            </a:r>
            <a:endParaRPr lang="ar-EG" sz="4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</a:t>
            </a: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الله أكبـــــر .. </a:t>
            </a:r>
            <a:endParaRPr lang="ar-EG" sz="4400" b="1" dirty="0" smtClean="0"/>
          </a:p>
          <a:p>
            <a:pPr marL="0" indent="0">
              <a:buNone/>
            </a:pP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ربُّ السماوات والأرض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b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الملك العزيز ..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</a:t>
            </a: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يذكرني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!!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EG" sz="44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أنا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العبد الفقير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</a:t>
            </a:r>
            <a:endParaRPr lang="ar-EG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الذليل المذنب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الضعيف !!</a:t>
            </a:r>
            <a:endParaRPr lang="ar-EG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01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9258" y="2508207"/>
            <a:ext cx="7886700" cy="228273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EG" sz="17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يا </a:t>
            </a:r>
            <a:r>
              <a:rPr lang="ar-EG" sz="17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الله</a:t>
            </a:r>
            <a:endParaRPr lang="ar-EG" sz="170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94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89396" y="524858"/>
            <a:ext cx="9569002" cy="68547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فسبحانه </a:t>
            </a:r>
            <a:r>
              <a:rPr lang="ar-EG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الرحيم الكريم .. </a:t>
            </a:r>
            <a:endParaRPr lang="ar-EG" sz="40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40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بقدر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تقبل عليه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</a:t>
            </a:r>
            <a:r>
              <a:rPr lang="ar-SA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بقدر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ما </a:t>
            </a:r>
            <a:r>
              <a:rPr lang="ar-SA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يكون </a:t>
            </a:r>
            <a:r>
              <a:rPr lang="ar-SA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لك</a:t>
            </a:r>
            <a:r>
              <a:rPr lang="ar-EG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..</a:t>
            </a:r>
            <a:endParaRPr lang="ar-EG" sz="40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40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و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بقدر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معك من الظن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بربك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وحسن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أ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مل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ما عنده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سبحانه..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بقدر ما يكون الله جل </a:t>
            </a:r>
            <a:r>
              <a:rPr lang="ar-SA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وعلا</a:t>
            </a:r>
            <a:r>
              <a:rPr lang="ar-EG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معك.</a:t>
            </a:r>
            <a:endParaRPr lang="en-US" sz="4000" b="1" dirty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3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34851" y="132050"/>
            <a:ext cx="9478851" cy="69384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1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</a:t>
            </a:r>
            <a:r>
              <a:rPr lang="ar-SA" sz="41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من أحسن ظنه </a:t>
            </a:r>
            <a:r>
              <a:rPr lang="ar-EG" sz="41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بربه فليطمئن..</a:t>
            </a:r>
            <a:endParaRPr lang="ar-EG" sz="41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فإن </a:t>
            </a:r>
            <a:r>
              <a:rPr lang="ar-SA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</a:t>
            </a:r>
            <a:r>
              <a:rPr lang="ar-SA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يخيب 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 </a:t>
            </a:r>
            <a:r>
              <a:rPr lang="ar-SA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</a:t>
            </a: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حسن ظنه</a:t>
            </a:r>
            <a:r>
              <a:rPr lang="en-US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1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ولا يخيب من رجاه وأمَّله</a:t>
            </a:r>
            <a:r>
              <a:rPr lang="en-US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</a:t>
            </a:r>
            <a:r>
              <a:rPr lang="en-US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EG" sz="41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41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</a:t>
            </a:r>
            <a:r>
              <a:rPr lang="ar-SA" sz="41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فهو </a:t>
            </a:r>
            <a:r>
              <a:rPr lang="ar-EG" sz="41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سبحانه</a:t>
            </a:r>
            <a:r>
              <a:rPr lang="en-US" sz="41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</a:p>
          <a:p>
            <a:pPr marL="0" indent="0">
              <a:buNone/>
            </a:pP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</a:t>
            </a:r>
            <a:r>
              <a:rPr lang="ar-SA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يضيع عمل عامل 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</a:t>
            </a:r>
            <a:r>
              <a:rPr lang="ar-SA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ذكر أو 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أنثى</a:t>
            </a:r>
            <a:r>
              <a:rPr lang="en-US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 </a:t>
            </a:r>
            <a:endParaRPr lang="ar-EG" sz="41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وهو </a:t>
            </a:r>
            <a:r>
              <a:rPr lang="ar-EG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سبحانه </a:t>
            </a:r>
            <a:r>
              <a:rPr lang="ar-SA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ذو فضلٍ 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وإحسان</a:t>
            </a:r>
            <a:r>
              <a:rPr lang="ar-EG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ar-EG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وسع</a:t>
            </a: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ة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رحم</a:t>
            </a: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ة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وغفران</a:t>
            </a:r>
            <a:r>
              <a:rPr lang="en-US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 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41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و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ذلك</a:t>
            </a: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كله</a:t>
            </a:r>
            <a:r>
              <a:rPr lang="ar-SA" sz="41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1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يوجب على العبد </a:t>
            </a:r>
            <a:endParaRPr lang="ar-EG" sz="41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1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1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ar-SA" sz="41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حسن الظن بالله تعالى</a:t>
            </a:r>
            <a:r>
              <a:rPr lang="en-US" sz="41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.</a:t>
            </a:r>
            <a:r>
              <a:rPr lang="en-US" sz="41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endParaRPr lang="en-US" sz="41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24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35048" y="1906073"/>
            <a:ext cx="7772400" cy="1035317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ts val="1000"/>
              </a:spcBef>
              <a:buFont typeface="Arial" panose="020B0604020202020204" pitchFamily="34" charset="0"/>
            </a:pPr>
            <a:r>
              <a:rPr lang="ar-EG" sz="5200" b="1" dirty="0">
                <a:effectLst>
                  <a:glow rad="127000">
                    <a:srgbClr val="FFF5FF">
                      <a:alpha val="84706"/>
                    </a:srgbClr>
                  </a:glow>
                </a:effectLst>
                <a:latin typeface="+mn-lt"/>
                <a:ea typeface="+mn-ea"/>
                <a:cs typeface="+mn-cs"/>
              </a:rPr>
              <a:t>إن كنت تغدو في الذنـوب جليـدا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86555" y="4439164"/>
            <a:ext cx="6858000" cy="778295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ar-EG" sz="5200" b="1" dirty="0">
                <a:effectLst>
                  <a:glow rad="127000">
                    <a:srgbClr val="FFF5FF">
                      <a:alpha val="84706"/>
                    </a:srgbClr>
                  </a:glow>
                </a:effectLst>
              </a:rPr>
              <a:t>وتخاف في يوم المعاد وعيـدا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7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46" y="0"/>
            <a:ext cx="7266976" cy="7161657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3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96214" y="112734"/>
            <a:ext cx="9339597" cy="67452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3300" b="1" u="sng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عبد الله بن مسعود </a:t>
            </a:r>
            <a:endParaRPr lang="ar-EG" sz="3300" b="1" u="sng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ar-SA" sz="3300" b="1" u="sng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فقيه الصحابة رضي الله عنه</a:t>
            </a:r>
            <a:r>
              <a:rPr lang="ar-EG" sz="3300" b="1" u="sng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ar-SA" sz="33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ar-EG" sz="3300" b="1" u="sng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33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"والذي </a:t>
            </a: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لا إله غيرُه ما أُعطي عبدٌ </a:t>
            </a:r>
            <a:endParaRPr lang="ar-EG" sz="33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مؤمن </a:t>
            </a: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شيئاً </a:t>
            </a: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خيراً من..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3300" b="1" u="sng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حسن الظن بالله عز </a:t>
            </a:r>
            <a:r>
              <a:rPr lang="ar-EG" sz="33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وجل</a:t>
            </a:r>
            <a:endParaRPr lang="ar-EG" sz="3300" b="1" u="sng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والذي </a:t>
            </a: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لا إله غيره لا يحسن عبد بالله </a:t>
            </a:r>
            <a:endParaRPr lang="ar-EG" sz="33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عز </a:t>
            </a: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وجل الظن </a:t>
            </a: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إلا </a:t>
            </a: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أعطاه الله عز وجل </a:t>
            </a:r>
            <a:endParaRPr lang="ar-EG" sz="33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ظنَّه؛ ذلك بأنَّ الخيرَ في يده» </a:t>
            </a: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رواه ابن أبي الدنيا في حسن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الظن.</a:t>
            </a:r>
            <a:r>
              <a:rPr lang="ar-SA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33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91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7274" y="331674"/>
            <a:ext cx="9144000" cy="65392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لان الله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كريم..</a:t>
            </a:r>
          </a:p>
          <a:p>
            <a:pPr marL="0" indent="0">
              <a:buNone/>
            </a:pP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</a:t>
            </a: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بيده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الخيرات..</a:t>
            </a:r>
          </a:p>
          <a:p>
            <a:pPr marL="0" indent="0">
              <a:buNone/>
            </a:pPr>
            <a:r>
              <a:rPr lang="ar-EG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يستحيي سبحانه أن يكون 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5400" b="1" dirty="0" smtClean="0">
              <a:ln w="9525">
                <a:solidFill>
                  <a:srgbClr val="7F5D41"/>
                </a:solidFill>
                <a:prstDash val="solid"/>
              </a:ln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عبده المؤمن قد أحسن به الظن</a:t>
            </a:r>
          </a:p>
          <a:p>
            <a:pPr marL="0" indent="0">
              <a:buNone/>
            </a:pP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ar-EG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ثم يخلف ظنه ورجاءه!!</a:t>
            </a:r>
          </a:p>
          <a:p>
            <a:pPr marL="0" indent="0">
              <a:buNone/>
            </a:pP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</a:t>
            </a: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فأحسنوا بالله الظن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..</a:t>
            </a:r>
            <a:endParaRPr lang="ar-EG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وارغبوا إليه سبحانه..</a:t>
            </a:r>
            <a:endParaRPr lang="ar-EG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ar-EG" sz="5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3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464" y="25758"/>
            <a:ext cx="6812924" cy="681292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5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4546" y="112733"/>
            <a:ext cx="9185051" cy="61721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فإذا دعا العبد الله عز وجل..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 أن الله سيجيب دعاءه ..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وإذا أذنب وتاب واستغفر..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 أن الله سيقبل توبته ويقيل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عثرته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ويغفر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زلته ..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وإذا عمل </a:t>
            </a: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صالحاً.. </a:t>
            </a:r>
            <a:endParaRPr lang="ar-EG" sz="40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 أن الله سيقبل عمله ويجازيه </a:t>
            </a: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عليه أحسن الجزاء ..</a:t>
            </a: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كل ذلك من إحسان الظن بالله سبحانه.. </a:t>
            </a: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94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52" y="370309"/>
            <a:ext cx="9053848" cy="59789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ومنه قوله عليه الصلاة والسلام :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"ادعوا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تعالى وأنتم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موقنون </a:t>
            </a: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بالإجابة "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رواه الترمذي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ar-EG" sz="44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وهكذا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يظل العبد متعلقا بجميل الظن بربه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وحسن الرجاء فيما عنده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 </a:t>
            </a: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كما قال ابن وهيب الحميري :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      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وإني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لأدعو الله حتى كأنني 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 أرى بجميل الظن ما الله صانع</a:t>
            </a:r>
          </a:p>
          <a:p>
            <a:pPr marL="0" indent="0">
              <a:buNone/>
            </a:pPr>
            <a:endParaRPr lang="ar-EG" sz="4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98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2892" y="1130165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 </a:t>
            </a:r>
            <a:r>
              <a:rPr lang="ar-EG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إِنِّي لَأَجِدُ رِيحَ </a:t>
            </a:r>
            <a:r>
              <a:rPr lang="ar-EG" sz="4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يُوسُفَ </a:t>
            </a:r>
            <a:r>
              <a:rPr lang="ar-EG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</a:p>
          <a:p>
            <a:pPr marL="0" indent="0" algn="ctr">
              <a:buNone/>
            </a:pPr>
            <a:r>
              <a:rPr lang="ar-EG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المحسنون الظن بالله تعالى ..</a:t>
            </a:r>
          </a:p>
          <a:p>
            <a:pPr marL="0" indent="0" algn="ctr">
              <a:buNone/>
            </a:pPr>
            <a:r>
              <a:rPr lang="ar-EG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يشمون رائحة الفرج رغم بعد المسافات ..</a:t>
            </a:r>
            <a:endParaRPr lang="ar-EG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96070"/>
            <a:ext cx="8940353" cy="64619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3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سهل القطعي رحمه </a:t>
            </a:r>
            <a:r>
              <a:rPr lang="ar-EG" sz="33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الله:</a:t>
            </a:r>
          </a:p>
          <a:p>
            <a:pPr marL="0" indent="0">
              <a:buNone/>
            </a:pPr>
            <a:endParaRPr lang="ar-EG" sz="33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رأيت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مالك بن دينار رحمه الله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منامي، فقلت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يا أبا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يحيى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ليت شعري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ماذا قدمت به على الله عز وجل؟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3300" b="1" dirty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قال: قدمت بذنوب كثيرة، فمحاها </a:t>
            </a:r>
          </a:p>
          <a:p>
            <a:pPr marL="0" indent="0">
              <a:buNone/>
            </a:pP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عني حسن الظن </a:t>
            </a: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بالله»</a:t>
            </a:r>
            <a:endParaRPr lang="ar-EG" sz="33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رواه ابن أبي الدنيا في حسن الظن. </a:t>
            </a:r>
            <a:endParaRPr lang="ar-EG" sz="33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4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944644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6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8276" y="3042428"/>
            <a:ext cx="80175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72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حسن الظن بالله </a:t>
            </a:r>
            <a:r>
              <a:rPr lang="ar-EG" sz="72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فريضة</a:t>
            </a:r>
            <a:endParaRPr lang="en-US" sz="72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10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926" y="1949226"/>
            <a:ext cx="7886700" cy="1325563"/>
          </a:xfrm>
        </p:spPr>
        <p:txBody>
          <a:bodyPr vert="horz" lIns="91440" tIns="45720" rIns="91440" bIns="45720" rtlCol="0">
            <a:noAutofit/>
          </a:bodyPr>
          <a:lstStyle/>
          <a:p>
            <a:pPr algn="r">
              <a:spcBef>
                <a:spcPts val="1000"/>
              </a:spcBef>
              <a:buFont typeface="Arial" panose="020B0604020202020204" pitchFamily="34" charset="0"/>
            </a:pPr>
            <a:r>
              <a:rPr lang="ar-EG" sz="5200" b="1" dirty="0">
                <a:effectLst>
                  <a:glow rad="127000">
                    <a:srgbClr val="FFF5FF">
                      <a:alpha val="85000"/>
                    </a:srgbClr>
                  </a:glow>
                </a:effectLst>
                <a:latin typeface="+mn-lt"/>
                <a:ea typeface="+mn-ea"/>
                <a:cs typeface="+mn-cs"/>
              </a:rPr>
              <a:t>فلقـد أتاك من المهيمـن عـفـوه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34852" y="4462253"/>
            <a:ext cx="6581839" cy="618539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buNone/>
            </a:pPr>
            <a:r>
              <a:rPr lang="ar-EG" sz="5200" b="1" dirty="0">
                <a:effectLst>
                  <a:glow rad="127000">
                    <a:srgbClr val="FFF5FF">
                      <a:alpha val="85000"/>
                    </a:srgbClr>
                  </a:glow>
                </a:effectLst>
              </a:rPr>
              <a:t>وأفاض من نعم عليك مزيـدا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4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7273" y="164248"/>
            <a:ext cx="9172173" cy="71638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إن </a:t>
            </a:r>
            <a:r>
              <a:rPr lang="ar-SA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إحسان الظن بالله تعالى </a:t>
            </a: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..</a:t>
            </a:r>
            <a:endParaRPr lang="ar-EG" sz="40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أوكد الفرائض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ومن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أجلِّ الوجبات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EG" sz="4000" b="1" dirty="0">
                <a:ln w="9525">
                  <a:solidFill>
                    <a:srgbClr val="7F5D41"/>
                  </a:solidFill>
                  <a:prstDash val="solid"/>
                </a:ln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وقد أمر الله تعالى عباده بأن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يحسنوا الظن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سبحانه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وذلك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مواضع عديدة، منها ما أمر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تعالى به في قوله: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SA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(وَأَنْفِقُوا فِي سَبِيلِ اللَّهِ وَلا تُلْقُوا بِأَيْدِيكُمْ </a:t>
            </a:r>
            <a:endParaRPr lang="ar-EG" sz="40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</a:t>
            </a:r>
            <a:r>
              <a:rPr lang="ar-SA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إِلَى التَّهْلُكَةِ وَأَحْسِنُوا إِنَّ اللَّهَ يُحِبُّ الْمُحْسِنِينَ)</a:t>
            </a:r>
            <a:endParaRPr lang="ar-EG" sz="40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1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-141669" y="235087"/>
            <a:ext cx="9195517" cy="67259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ar-SA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عكرمة مولى ابن عباس </a:t>
            </a: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وهو من كب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ار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التابعين المفسرين للقرآن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في تفسير هذه الآية :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أحسنوا الظن بالله</a:t>
            </a:r>
            <a:r>
              <a:rPr lang="ar-EG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</a:t>
            </a:r>
            <a:endParaRPr lang="ar-EG" sz="40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ar-EG" sz="40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وفي تفسير الطبري </a:t>
            </a:r>
            <a:r>
              <a:rPr lang="ar-SA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عن عامر: </a:t>
            </a:r>
            <a:endParaRPr lang="ar-EG" sz="40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الأنصارَ كان احتبس عليهم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بعض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الرز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وكانوا قد أنفقوا نَفقاتٍ،</a:t>
            </a:r>
            <a:endParaRPr lang="en-US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قال: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فَساء َ ظنُّهم وأمسكوا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40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8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93183" y="524857"/>
            <a:ext cx="9210810" cy="62107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قال: فأنـزل الله</a:t>
            </a:r>
            <a:r>
              <a:rPr lang="ar-SA" sz="4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44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14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" وأنفقوا في سَبيل الله ولا تلقوا </a:t>
            </a:r>
            <a:endParaRPr lang="ar-EG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بأيديكم إلى التهلكة "</a:t>
            </a:r>
            <a:endParaRPr lang="ar-EG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2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</a:t>
            </a: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</a:t>
            </a:r>
            <a:r>
              <a:rPr lang="ar-SA" sz="4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44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14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وكانت التهلكة سوء ظنهم وإمساكهم.</a:t>
            </a:r>
            <a:endParaRPr lang="en-US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4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3334" y="86976"/>
            <a:ext cx="9352477" cy="686761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</a:t>
            </a: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توعد الذين أساؤوا الظن به </a:t>
            </a:r>
            <a:endParaRPr lang="ar-EG" sz="3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</a:t>
            </a: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أشد وعيدٍ</a:t>
            </a: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   </a:t>
            </a: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سبحانه</a:t>
            </a: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 </a:t>
            </a:r>
            <a:endParaRPr lang="ar-EG" sz="3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3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«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وَيُعَذِّبَ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الْمُنَافِقِينَ وَالْمُنَافِقَاتِ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وَالْمُشْرِكِينَ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وَالْمُشْرِكَاتِ </a:t>
            </a: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الظَّانِّينَ بِاللَّهِ ظَنَّ </a:t>
            </a:r>
            <a:endParaRPr lang="ar-EG" sz="3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</a:t>
            </a: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السَّوْءِ</a:t>
            </a:r>
            <a:r>
              <a:rPr lang="ar-SA" sz="3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عَلَيْهِمْ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دَائِرَةُ السَّوْءِ وَغَضِبَ اللَّهُ </a:t>
            </a:r>
            <a:endParaRPr lang="ar-EG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عَلَيْهِمْ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وَلَعَنَهُمْ وَأَعَدَّ لَهُمْ جَهَنَّمَ وَسَاءَتْ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مَصِيراً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57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67425" y="293039"/>
            <a:ext cx="9288084" cy="67388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يقول ابن القيم </a:t>
            </a:r>
            <a:r>
              <a:rPr lang="ar-SA" sz="4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en-US" sz="44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1200" b="1" u="sng" dirty="0" smtClean="0">
              <a:ln w="9525">
                <a:solidFill>
                  <a:srgbClr val="7F5D41"/>
                </a:solidFill>
                <a:prstDash val="solid"/>
              </a:ln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en-US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لم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يأتِ عقاب ولا عذاب ولا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وعيد</a:t>
            </a:r>
            <a:endParaRPr lang="en-US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القرآن كما جاء في سوء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الظن</a:t>
            </a:r>
            <a:endParaRPr lang="en-US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بالله تعالى </a:t>
            </a:r>
            <a:r>
              <a:rPr lang="en-US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ولذلك قال جماعة من أهل العلم: </a:t>
            </a:r>
            <a:endParaRPr lang="en-US" sz="44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en-US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               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أعظم الذنوب عند الله تعالى إساءة </a:t>
            </a:r>
            <a:endParaRPr lang="en-US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الظن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 سبحانه وبحمده</a:t>
            </a:r>
            <a:r>
              <a:rPr lang="en-US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ar-EG" sz="4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269" y="293038"/>
            <a:ext cx="9854753" cy="64876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إنَّ مما يدل على وجوب إحسان </a:t>
            </a:r>
            <a:endParaRPr lang="ar-EG" sz="40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الظن بالله </a:t>
            </a: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توعد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الذين أساؤوا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الظن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 بالنار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كما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أنه سجَّل عليهم الحكم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بالكفر!</a:t>
            </a:r>
          </a:p>
          <a:p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</a:t>
            </a:r>
            <a:r>
              <a:rPr lang="ar-SA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الله </a:t>
            </a:r>
            <a:r>
              <a:rPr lang="ar-SA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4000" b="1" u="sng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«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وَمَا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خَلَقْنَا السَّمَاءَ وَالْأَرْضَ وَمَا بَيْنَهُمَا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بَاطِلاً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ذَلِكَ ذَلِكَ ظَنُّ الَّذِينَ كَفَرُوا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فَوَيْلٌ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لِلَّذِينَ كَفَرُوا مِنَ النَّارِ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0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31820" y="241523"/>
            <a:ext cx="9272789" cy="67130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أي</a:t>
            </a:r>
            <a:r>
              <a:rPr lang="ar-EG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نوا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السماوات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والأرض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مخلوقة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عبثاً لا غاية ولا هدف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هذا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الظن يقول الله جل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وعلا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أنه 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 الذين كفروا !! </a:t>
            </a:r>
          </a:p>
          <a:p>
            <a:pPr marL="0" indent="0">
              <a:buNone/>
            </a:pP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</a:t>
            </a:r>
            <a:r>
              <a:rPr lang="ar-SA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يقول الإمام الشنقيطي </a:t>
            </a:r>
            <a:r>
              <a:rPr lang="ar-SA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رحمه </a:t>
            </a:r>
            <a:r>
              <a:rPr lang="ar-SA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الله تعالى </a:t>
            </a:r>
            <a:r>
              <a:rPr lang="ar-SA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 </a:t>
            </a:r>
            <a:endParaRPr lang="ar-EG" sz="40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تدل هذه الآية على أًنَّ من ظن بالله تعالى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يليق به جل وعلا فله النار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نعوذ بالله من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الخُذلان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ar-EG" sz="40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28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91438" y="767538"/>
            <a:ext cx="9181556" cy="52283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جاء </a:t>
            </a:r>
            <a:r>
              <a:rPr lang="ar-SA" sz="4400" b="1" u="sng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</a:t>
            </a:r>
            <a:r>
              <a:rPr lang="ar-SA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صحيح مسلم عن </a:t>
            </a:r>
            <a:endParaRPr lang="ar-EG" sz="4400" b="1" u="sng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النبي صلى </a:t>
            </a:r>
            <a:r>
              <a:rPr lang="ar-SA" sz="4400" b="1" u="sng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عليه </a:t>
            </a:r>
            <a:r>
              <a:rPr lang="ar-SA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وسلم قال</a:t>
            </a:r>
            <a:endParaRPr lang="ar-EG" sz="4400" b="1" u="sng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400" b="1" u="sng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قبل </a:t>
            </a:r>
            <a:r>
              <a:rPr lang="ar-SA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موته بثلاث</a:t>
            </a:r>
            <a:r>
              <a:rPr lang="ar-EG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</a:t>
            </a:r>
            <a:r>
              <a:rPr lang="ar-SA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ar-EG" sz="4400" b="1" u="sng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2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 لا يموتن أحدكم إلا وهو </a:t>
            </a:r>
            <a:endParaRPr lang="ar-EG" sz="54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</a:t>
            </a:r>
            <a:r>
              <a:rPr lang="ar-SA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يحسن الظن بربه "</a:t>
            </a:r>
            <a:endParaRPr lang="ar-EG" sz="54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0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74322"/>
            <a:ext cx="8985614" cy="60089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وفي الحديث الحث على :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تغليب الرجاء وتأميل العفو ليلقى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على حالة هي أحب الاحوال إليه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سبحانه إذ هو الرحمن الرحيم..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الجواد الكريم، يحب العفو سبحانه.</a:t>
            </a:r>
            <a:b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</a:t>
            </a:r>
            <a:r>
              <a:rPr lang="ar-EG" sz="4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وجاء في الحديث:</a:t>
            </a: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 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«يبعث كل أحد على ما مات عليه».</a:t>
            </a:r>
          </a:p>
          <a:p>
            <a:pPr marL="0" indent="0">
              <a:buNone/>
            </a:pP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00890" y="911230"/>
            <a:ext cx="9717134" cy="61165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SA" sz="48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وهذا يفيد</a:t>
            </a:r>
            <a:r>
              <a:rPr lang="ar-EG" sz="48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SA" sz="48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وجوب دوام حس</a:t>
            </a:r>
            <a:r>
              <a:rPr lang="ar-EG" sz="48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ن</a:t>
            </a:r>
            <a:r>
              <a:rPr lang="ar-SA" sz="48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الظن</a:t>
            </a:r>
            <a:r>
              <a:rPr lang="ar-EG" sz="48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.. </a:t>
            </a: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1-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فإن الإنسان لا يعلم متى </a:t>
            </a: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ينقضي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أجله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>
              <a:buNone/>
            </a:pP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2-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يتمكن العبد أن يحسن الظن </a:t>
            </a: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بالله في 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هذه ال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ساعة 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حرجة عند</a:t>
            </a: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موته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وقد أساء الظن به قبل ذلك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endParaRPr lang="en-US" sz="4800" b="1" dirty="0" smtClean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926" y="1949226"/>
            <a:ext cx="7886700" cy="1325563"/>
          </a:xfrm>
          <a:effectLst>
            <a:glow rad="127000">
              <a:schemeClr val="bg1"/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228600" indent="-228600" algn="r">
              <a:spcBef>
                <a:spcPts val="1000"/>
              </a:spcBef>
              <a:buFont typeface="Arial" panose="020B0604020202020204" pitchFamily="34" charset="0"/>
            </a:pPr>
            <a:r>
              <a:rPr lang="ar-EG" sz="5200" b="1" dirty="0">
                <a:effectLst>
                  <a:glow rad="127000">
                    <a:srgbClr val="FFF5FF">
                      <a:alpha val="85000"/>
                    </a:srgbClr>
                  </a:glow>
                </a:effectLst>
                <a:latin typeface="+mn-lt"/>
                <a:ea typeface="+mn-ea"/>
                <a:cs typeface="+mn-cs"/>
              </a:rPr>
              <a:t>لا تيأسن من لطف ربك في الحشا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55873" y="4462253"/>
            <a:ext cx="6581839" cy="618539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buNone/>
            </a:pPr>
            <a:r>
              <a:rPr lang="ar-EG" sz="5200" b="1" dirty="0">
                <a:effectLst>
                  <a:glow rad="127000">
                    <a:srgbClr val="FFF5FF">
                      <a:alpha val="85000"/>
                    </a:srgbClr>
                  </a:glow>
                </a:effectLst>
              </a:rPr>
              <a:t>في بطن أمك مضغة ووليـدا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4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74320" y="427899"/>
            <a:ext cx="9233808" cy="76318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ول</a:t>
            </a: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ما احتضر الإمام الشافعي</a:t>
            </a:r>
            <a:endParaRPr lang="ar-EG" sz="44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رحمه الله كان في سياق الموت</a:t>
            </a: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</a:p>
          <a:p>
            <a:pPr marL="0" indent="0">
              <a:buNone/>
            </a:pP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دخل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عليه المزني- وهو من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كبار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تلاميذه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وهو في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حال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الاحتضار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فقال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 : " كيف أصبحت؟ " 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فأنشأ رحمه الله أبياتًا فيها عظيم </a:t>
            </a:r>
            <a:endParaRPr lang="ar-EG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الرجاء وحسن الظن بربه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</a:t>
            </a: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رحمه الله</a:t>
            </a: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51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93184" y="2429714"/>
            <a:ext cx="9337183" cy="4010281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* </a:t>
            </a:r>
            <a:r>
              <a:rPr lang="ar-SA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ولما قسا قلبي وضاقت مذاهبي </a:t>
            </a:r>
            <a:endParaRPr lang="ar-EG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endParaRPr lang="ar-EG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endParaRPr lang="ar-EG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               </a:t>
            </a:r>
            <a:r>
              <a:rPr lang="ar-SA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جعلت الرجا مني لعفوك سلما</a:t>
            </a: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..</a:t>
            </a:r>
            <a:endParaRPr lang="en-US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    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6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0608" y="2429714"/>
            <a:ext cx="9504608" cy="4010281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* </a:t>
            </a:r>
            <a:r>
              <a:rPr lang="ar-SA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تعاظمني ذنبي فلما قرنته </a:t>
            </a:r>
            <a:endParaRPr lang="ar-EG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endParaRPr lang="ar-EG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endParaRPr lang="ar-EG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                </a:t>
            </a:r>
            <a:r>
              <a:rPr lang="ar-SA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بعفوك ربي كان عفوك أعظما</a:t>
            </a: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..</a:t>
            </a:r>
            <a:endParaRPr lang="en-US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    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6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3032" y="2429714"/>
            <a:ext cx="9247031" cy="4010281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*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ومازلت ذا عفوٍ عن الذنب لم تزل</a:t>
            </a: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endParaRPr lang="ar-EG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                      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تجود وتعفو منة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ً</a:t>
            </a:r>
            <a:r>
              <a:rPr lang="ar-SA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وتكرما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..</a:t>
            </a:r>
            <a:endParaRPr lang="ar-EG" sz="4800" dirty="0" smtClean="0"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 algn="r">
              <a:buNone/>
            </a:pPr>
            <a:endParaRPr lang="en-US" sz="4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  <a:p>
            <a:pPr marL="0" indent="0"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</a:rPr>
              <a:t>     </a:t>
            </a:r>
            <a:endParaRPr lang="ar-EG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6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96833" y="1041845"/>
            <a:ext cx="9900018" cy="5646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ar-SA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الله أكب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ــــ</a:t>
            </a:r>
            <a:r>
              <a:rPr lang="ar-SA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ر 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.. </a:t>
            </a:r>
            <a:endParaRPr lang="ar-EG" sz="5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تتلاشى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جنب مغفرته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وعفوه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سبحانه جميع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الذنوب مهما عظمت: 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ar-SA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 يا ابن آدم إنك لو لقيتني بقراب </a:t>
            </a:r>
            <a:endParaRPr lang="ar-EG" sz="44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</a:t>
            </a:r>
            <a:r>
              <a:rPr lang="ar-SA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الأرض خطايا ثم لقيتني لا تشرك بي</a:t>
            </a:r>
            <a:endParaRPr lang="ar-EG" sz="44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</a:t>
            </a:r>
            <a:r>
              <a:rPr lang="ar-SA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شيئًا لغفرت ما كان منك ولا أُبالي</a:t>
            </a:r>
            <a:r>
              <a:rPr lang="en-US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"</a:t>
            </a:r>
            <a:endParaRPr lang="ar-EG" sz="4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6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3eda9d0bd462047c382d6dbb96eabe8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5106" y="14664"/>
            <a:ext cx="5756077" cy="6843336"/>
          </a:xfr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10332"/>
            <a:ext cx="8961119" cy="63517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وفي حديث أنس بن مالك </a:t>
            </a:r>
          </a:p>
          <a:p>
            <a:pPr>
              <a:buNone/>
            </a:pP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رضي الله عنه :</a:t>
            </a:r>
          </a:p>
          <a:p>
            <a:pPr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النبي صلى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عليه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وسلم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دخل</a:t>
            </a:r>
          </a:p>
          <a:p>
            <a:pPr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على شاب وهو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الموت..</a:t>
            </a:r>
          </a:p>
          <a:p>
            <a:pPr>
              <a:buNone/>
            </a:pPr>
            <a:r>
              <a:rPr lang="ar-EG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u="sng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فقال</a:t>
            </a:r>
            <a:r>
              <a:rPr lang="ar-EG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«كيف تجدك؟»</a:t>
            </a:r>
          </a:p>
          <a:p>
            <a:pPr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r>
              <a:rPr lang="ar-EG" sz="44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قال: </a:t>
            </a:r>
          </a:p>
          <a:p>
            <a:pPr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"والله يا رسول الله، إني أرجو الله،</a:t>
            </a:r>
          </a:p>
          <a:p>
            <a:pPr>
              <a:buNone/>
            </a:pP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    </a:t>
            </a: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وإني </a:t>
            </a: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أخاف </a:t>
            </a: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ذنوبي</a:t>
            </a:r>
            <a:r>
              <a:rPr lang="ar-EG" sz="4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09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49" y="1956270"/>
            <a:ext cx="8739051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48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فقال رسول الله صلى الله عليه وسلم:</a:t>
            </a:r>
          </a:p>
          <a:p>
            <a:pPr>
              <a:buNone/>
            </a:pPr>
            <a:endParaRPr lang="ar-EG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ar-EG" sz="4800" b="1" dirty="0" smtClean="0">
                <a:ln w="9525">
                  <a:solidFill>
                    <a:srgbClr val="7F5D41"/>
                  </a:solidFill>
                  <a:prstDash val="solid"/>
                </a:ln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</a:t>
            </a: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«لا يجتمعان في قلب عبدٍ في مثل </a:t>
            </a:r>
          </a:p>
          <a:p>
            <a:pPr algn="ctr">
              <a:buNone/>
            </a:pP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هذا </a:t>
            </a: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الموطن، إلا أعطاه الله ما يرجو،</a:t>
            </a:r>
          </a:p>
          <a:p>
            <a:pPr algn="ctr"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وأمَّنه مما يخاف»</a:t>
            </a:r>
            <a:endParaRPr lang="en-US" sz="48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ar-EG" sz="48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2733" y="422588"/>
            <a:ext cx="10753859" cy="60490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0" y="2421228"/>
            <a:ext cx="1043188" cy="180304"/>
          </a:xfrm>
          <a:prstGeom prst="rect">
            <a:avLst/>
          </a:prstGeom>
          <a:solidFill>
            <a:srgbClr val="F2F0F5"/>
          </a:solidFill>
          <a:ln>
            <a:solidFill>
              <a:srgbClr val="F2F0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6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26651" y="3051697"/>
            <a:ext cx="964038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72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ما هو </a:t>
            </a:r>
            <a:r>
              <a:rPr lang="ar-SA" sz="72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حسن </a:t>
            </a:r>
            <a:r>
              <a:rPr lang="ar-SA" sz="72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الظن </a:t>
            </a:r>
            <a:r>
              <a:rPr lang="ar-SA" sz="72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بالله</a:t>
            </a:r>
            <a:r>
              <a:rPr lang="ar-EG" sz="72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 </a:t>
            </a:r>
            <a:r>
              <a:rPr lang="ar-SA" sz="72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؟</a:t>
            </a:r>
            <a:endParaRPr lang="ar-EG" sz="72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8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926" y="1949226"/>
            <a:ext cx="7886700" cy="1325563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228600" indent="-228600" algn="r">
              <a:spcBef>
                <a:spcPts val="1000"/>
              </a:spcBef>
              <a:buFont typeface="Arial" panose="020B0604020202020204" pitchFamily="34" charset="0"/>
            </a:pPr>
            <a:r>
              <a:rPr lang="ar-EG" sz="5200" b="1" dirty="0">
                <a:effectLst>
                  <a:glow rad="127000">
                    <a:srgbClr val="FFF5FF">
                      <a:alpha val="85000"/>
                    </a:srgbClr>
                  </a:glow>
                </a:effectLst>
                <a:latin typeface="+mn-lt"/>
                <a:ea typeface="+mn-ea"/>
                <a:cs typeface="+mn-cs"/>
              </a:rPr>
              <a:t>لو شــاء أن تصلى جهنم خالـدا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55873" y="4462253"/>
            <a:ext cx="6581839" cy="618539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buNone/>
            </a:pPr>
            <a:r>
              <a:rPr lang="ar-EG" sz="5200" b="1" dirty="0">
                <a:effectLst>
                  <a:glow rad="127000">
                    <a:srgbClr val="FFF5FF">
                      <a:alpha val="85000"/>
                    </a:srgbClr>
                  </a:glow>
                </a:effectLst>
              </a:rPr>
              <a:t>ما كان أَلْهمَ قلبك التوحيــدا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-225287" y="5649717"/>
            <a:ext cx="4423800" cy="6185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ar-EG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5400" b="1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ea typeface="+mj-ea"/>
                <a:cs typeface="Arabic Typesetting" panose="03020402040406030203" pitchFamily="66" charset="-78"/>
              </a:defRPr>
            </a:lvl1pPr>
          </a:lstStyle>
          <a:p>
            <a:r>
              <a:rPr lang="ar-EG" dirty="0">
                <a:effectLst>
                  <a:glow rad="76200">
                    <a:srgbClr val="FF0066">
                      <a:alpha val="35000"/>
                    </a:srgbClr>
                  </a:glow>
                  <a:outerShdw blurRad="63500" sx="102000" sy="102000" algn="ctr" rotWithShape="0">
                    <a:schemeClr val="tx1">
                      <a:lumMod val="75000"/>
                      <a:lumOff val="25000"/>
                      <a:alpha val="40000"/>
                    </a:schemeClr>
                  </a:outerShdw>
                </a:effectLst>
              </a:rPr>
              <a:t>الإمام الشافعي رحمه الله ..</a:t>
            </a: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9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20695"/>
            <a:ext cx="9017625" cy="58373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إن معنى حسن الظن </a:t>
            </a:r>
            <a:r>
              <a:rPr lang="ar-EG" sz="4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بالله</a:t>
            </a:r>
            <a:r>
              <a:rPr lang="ar-SA" sz="4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44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44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هو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رجاء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كل خير من قبله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سبحانه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EG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وتوقع الجميل من الله..</a:t>
            </a: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هو أن يؤمل العبد من ربه كل بر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وكل إحسان ، فهو رب كل نعمة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هو صاحب كل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فضل ..</a:t>
            </a: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و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صاحب كل سعة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4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05307" y="1812746"/>
            <a:ext cx="918505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6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تعالى</a:t>
            </a:r>
            <a:r>
              <a:rPr lang="ar-SA" sz="6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66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6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6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ar-SA" sz="6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(وَمَا بِكُمْ مِنْ نِعْمَةٍ فَمِنَ اللَّهِ)</a:t>
            </a:r>
            <a:endParaRPr lang="ar-EG" sz="66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89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85" y="-1"/>
            <a:ext cx="7324043" cy="7324043"/>
          </a:xfrm>
        </p:spPr>
      </p:pic>
      <p:sp>
        <p:nvSpPr>
          <p:cNvPr id="5" name="Rectangle 4"/>
          <p:cNvSpPr/>
          <p:nvPr/>
        </p:nvSpPr>
        <p:spPr>
          <a:xfrm>
            <a:off x="1584101" y="3503054"/>
            <a:ext cx="1996226" cy="115909"/>
          </a:xfrm>
          <a:prstGeom prst="rect">
            <a:avLst/>
          </a:prstGeom>
          <a:solidFill>
            <a:srgbClr val="96F2E7"/>
          </a:solidFill>
          <a:ln>
            <a:solidFill>
              <a:srgbClr val="96F2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26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67426" y="2506662"/>
            <a:ext cx="931142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8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علي بن طالب رضي اللـه عنه:</a:t>
            </a:r>
            <a:r>
              <a:rPr lang="ar-EG" sz="4800" b="1" dirty="0"/>
              <a:t> </a:t>
            </a:r>
            <a:endParaRPr lang="ar-EG" sz="4800" b="1" dirty="0" smtClean="0"/>
          </a:p>
          <a:p>
            <a:pPr marL="0" indent="0">
              <a:buNone/>
            </a:pP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حسن </a:t>
            </a: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الظنّ باللـه ألا ترجو إلا 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اللـه..</a:t>
            </a:r>
          </a:p>
          <a:p>
            <a:pPr marL="0" indent="0">
              <a:buNone/>
            </a:pP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ar-EG" sz="4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ولا تخاف إلا ذنبك. </a:t>
            </a:r>
            <a:endParaRPr lang="ar-EG" sz="48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1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24857"/>
            <a:ext cx="9017626" cy="69964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38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القاضي عياض في معنى </a:t>
            </a:r>
            <a:endParaRPr lang="ar-EG" sz="38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38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حسن </a:t>
            </a:r>
            <a:r>
              <a:rPr lang="ar-SA" sz="38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الظن بالله </a:t>
            </a:r>
            <a:r>
              <a:rPr lang="ar-SA" sz="38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38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3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</a:t>
            </a:r>
            <a:r>
              <a:rPr lang="ar-SA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يُؤمل العبد أنه إذا استغفر </a:t>
            </a:r>
            <a:endParaRPr lang="ar-EG" sz="3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غفر </a:t>
            </a:r>
            <a:r>
              <a:rPr lang="ar-SA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له </a:t>
            </a:r>
            <a:r>
              <a:rPr lang="ar-EG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SA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وأنه إذا تاب قبل الله تعالى توبته </a:t>
            </a:r>
            <a:r>
              <a:rPr lang="ar-EG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ar-SA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وأنه إذا دعا الله تعالى أجابه إلى دعائه </a:t>
            </a:r>
            <a:r>
              <a:rPr lang="ar-EG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ar-SA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ar-SA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وأنه </a:t>
            </a:r>
            <a:r>
              <a:rPr lang="ar-SA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إذا استكفى الله تعالى وطلب منه </a:t>
            </a:r>
            <a:endParaRPr lang="ar-EG" sz="38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ar-SA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الكفاية </a:t>
            </a:r>
            <a:r>
              <a:rPr lang="ar-SA" sz="38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كفاه الله سبحانه </a:t>
            </a:r>
            <a:r>
              <a:rPr lang="ar-SA" sz="38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". </a:t>
            </a:r>
            <a:endParaRPr lang="ar-EG" sz="38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0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99245" y="90153"/>
            <a:ext cx="9491729" cy="73280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فحسن الظن بالله تعالى </a:t>
            </a:r>
            <a:r>
              <a:rPr lang="ar-EG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يعني: </a:t>
            </a:r>
          </a:p>
          <a:p>
            <a:pPr marL="0" indent="0">
              <a:buNone/>
            </a:pPr>
            <a:endParaRPr lang="ar-EG" sz="36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اعتقاد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يليق بالله تعالى من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أسماء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وصفات وأفعال ، واعتقاد ما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تقتضيه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آثار جليلة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كاعتقاد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الله تعالى يرحم عباده </a:t>
            </a:r>
            <a:endParaRPr lang="ar-EG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المستحقين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ويعفو عنهم إن هم تابوا </a:t>
            </a:r>
            <a:endParaRPr lang="ar-EG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وأنابوا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ويقبل منهم طاعاتهم وعبادتهم ، </a:t>
            </a:r>
            <a:endParaRPr lang="ar-EG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واعتقاد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له تعالى الحِكَم الجليلة </a:t>
            </a:r>
            <a:endParaRPr lang="ar-EG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فيما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قدَّره وقضاه .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2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12123" y="3152148"/>
            <a:ext cx="9556123" cy="435133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ar-SA" sz="6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ما </a:t>
            </a:r>
            <a:r>
              <a:rPr lang="ar-EG" sz="6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السبيل إلى </a:t>
            </a:r>
            <a:r>
              <a:rPr lang="ar-SA" sz="6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حسن الظن بالله؟</a:t>
            </a:r>
            <a:endParaRPr lang="ar-EG" sz="6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0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69702" y="99855"/>
            <a:ext cx="9674449" cy="779489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32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إن أعظم ما يلقي في قلوبنا </a:t>
            </a:r>
            <a:endParaRPr lang="en-US" sz="32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32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حسن الظن بالله تعالى</a:t>
            </a:r>
            <a:r>
              <a:rPr lang="ar-EG" sz="32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32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32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200" b="1" u="sng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</a:t>
            </a:r>
            <a:r>
              <a:rPr lang="ar-EG" sz="3200" b="1" u="sng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التعلم عن الله بأسماءه وصفاته..</a:t>
            </a:r>
          </a:p>
          <a:p>
            <a:pPr marL="0" indent="0">
              <a:buNone/>
            </a:pPr>
            <a:endParaRPr lang="ar-EG" sz="32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2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(وَلِلَّهِ الْأَسْمَاءُ الْحُسْنَى فَادْعُوهُ بِهَا)</a:t>
            </a:r>
            <a:endParaRPr lang="ar-EG" sz="32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32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SA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فإنك </a:t>
            </a:r>
            <a:r>
              <a:rPr lang="ar-SA" sz="32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كلما ازداد علمك بالله تعالى ازداد </a:t>
            </a:r>
            <a:endParaRPr lang="ar-EG" sz="32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2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ar-SA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حسن </a:t>
            </a:r>
            <a:r>
              <a:rPr lang="ar-SA" sz="32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ظنك به، فإن القلب الذي امتلأت </a:t>
            </a:r>
            <a:endParaRPr lang="ar-EG" sz="32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2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ar-SA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أرجاؤه </a:t>
            </a:r>
            <a:r>
              <a:rPr lang="ar-SA" sz="32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بهيبة الله </a:t>
            </a:r>
            <a:r>
              <a:rPr lang="ar-SA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والعلم </a:t>
            </a:r>
            <a:r>
              <a:rPr lang="ar-SA" sz="32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بما لله </a:t>
            </a:r>
            <a:r>
              <a:rPr lang="ar-SA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تعالى</a:t>
            </a:r>
            <a:r>
              <a:rPr lang="ar-EG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من</a:t>
            </a:r>
          </a:p>
          <a:p>
            <a:pPr marL="0" indent="0">
              <a:buNone/>
            </a:pPr>
            <a:r>
              <a:rPr lang="ar-EG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ar-SA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الكمالات</a:t>
            </a:r>
            <a:r>
              <a:rPr lang="ar-EG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ar-SA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2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يمكن أن يسيء ظنه </a:t>
            </a:r>
            <a:r>
              <a:rPr lang="ar-EG" sz="32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 سبحانه.</a:t>
            </a:r>
            <a:endParaRPr lang="ar-EG" sz="32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1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96348" y="51515"/>
            <a:ext cx="9704128" cy="7585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2- </a:t>
            </a: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قرأ</a:t>
            </a: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ة</a:t>
            </a: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كتاب الله جل وعلا</a:t>
            </a: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..</a:t>
            </a:r>
            <a:endParaRPr lang="ar-EG" sz="3600" b="1" u="sng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3600" b="1" u="sng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كتاب الله تعالى مليءٌ بصفاته 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الأخبار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عنه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سبحانه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مليءٌ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بالعبر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والأمثال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 عباد الله المؤمنين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وعن الظانين بالله ظن السوء..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فقد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أخبر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سبحانه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كتابه الحكيم عن </a:t>
            </a:r>
            <a:endParaRPr lang="ar-EG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موقفٍ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كان للصحابة رضي الله عنهم في </a:t>
            </a:r>
            <a:endParaRPr lang="ar-EG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غزوة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الأحزاب وهي الغزوة التي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زُلْزِلَ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فيها</a:t>
            </a:r>
            <a:endParaRPr lang="ar-EG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الصحابة زلزالاً شديدًا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ودارت الظنون في القلوب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2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12124" y="396070"/>
            <a:ext cx="9403993" cy="65971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فلما جاء الأحزاب انقسم </a:t>
            </a:r>
            <a:r>
              <a:rPr lang="ar-SA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الناس</a:t>
            </a:r>
            <a:endParaRPr lang="ar-EG" sz="36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إلى فريقين</a:t>
            </a:r>
            <a:r>
              <a:rPr lang="en-US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</a:p>
          <a:p>
            <a:pPr marL="0" indent="0">
              <a:buNone/>
            </a:pP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منهم من فرح بمجيئهم وقال كما </a:t>
            </a:r>
            <a:endParaRPr lang="en-US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تعالى</a:t>
            </a:r>
            <a:r>
              <a:rPr lang="en-US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 عباده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المؤمنين :</a:t>
            </a:r>
            <a:endParaRPr lang="en-US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«</a:t>
            </a:r>
            <a:r>
              <a:rPr lang="en-US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وَلَمَّا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رَأى الْمُؤْمِنُونَ الْأَحْزَابَ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قَالُوا</a:t>
            </a:r>
            <a:endParaRPr lang="en-US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هَذَا مَا وَعَدَنَا اللَّهُ وَرَسُولُهُ وَصَدَقَ اللَّهُ </a:t>
            </a:r>
            <a:endParaRPr lang="en-US" sz="36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وَرَسُولُهُ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وَمَا زَادَهُمْ إِلَّا إِيمَاناً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وَتَسْلِيماً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marL="0" indent="0">
              <a:buNone/>
            </a:pPr>
            <a:r>
              <a:rPr lang="ar-EG" sz="3600" b="1" dirty="0" smtClean="0"/>
              <a:t>                  </a:t>
            </a:r>
            <a:r>
              <a:rPr lang="ar-SA" sz="3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هؤلاء </a:t>
            </a:r>
            <a:r>
              <a:rPr lang="ar-SA" sz="3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أحسنوا الظن بالله تعالى</a:t>
            </a:r>
            <a:endParaRPr lang="en-US" sz="36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4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819" y="784483"/>
            <a:ext cx="9556123" cy="5308957"/>
          </a:xfr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4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28034" y="331674"/>
            <a:ext cx="9622935" cy="62107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أما القسم الآخر فكانوا المنافقين </a:t>
            </a:r>
          </a:p>
          <a:p>
            <a:pPr marL="0" indent="0">
              <a:buNone/>
            </a:pP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الله تعالى </a:t>
            </a: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فيهم</a:t>
            </a:r>
            <a:r>
              <a:rPr lang="ar-SA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3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وَإِذْ يَقُولُ الْمُنَافِقُونَ وَالَّذِينَ فِي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قُلُوبِهِمْ مَرَضٌ مَا وَعَدَنَا اللَّهُ وَرَسُولُهُ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إِلا غُرُوراً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3600" b="1" dirty="0" smtClean="0"/>
          </a:p>
          <a:p>
            <a:pPr marL="0" indent="0">
              <a:buNone/>
            </a:pPr>
            <a:r>
              <a:rPr lang="ar-EG" sz="3600" b="1" dirty="0" smtClean="0"/>
              <a:t>                    </a:t>
            </a:r>
            <a:r>
              <a:rPr lang="ar-SA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أي:</a:t>
            </a:r>
            <a:r>
              <a:rPr lang="ar-EG" sz="3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إلا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باطلا من القول..           </a:t>
            </a:r>
          </a:p>
          <a:p>
            <a:pPr marL="0" indent="0">
              <a:buNone/>
            </a:pPr>
            <a:endParaRPr lang="ar-EG" sz="3600" b="1" dirty="0" smtClean="0"/>
          </a:p>
          <a:p>
            <a:pPr marL="0" indent="0">
              <a:buNone/>
            </a:pPr>
            <a:r>
              <a:rPr lang="ar-EG" sz="3600" b="1" dirty="0" smtClean="0"/>
              <a:t>          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هكذا ظنوا بربهم وظنوا بخبر الله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تعالى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فكان عاقبة أمرهم خُسراً</a:t>
            </a:r>
            <a:r>
              <a:rPr lang="en-US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</a:t>
            </a:r>
          </a:p>
          <a:p>
            <a:pPr marL="0" indent="0">
              <a:buNone/>
            </a:pPr>
            <a:endParaRPr lang="ar-EG" sz="36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89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0774" y="304911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ثمار حسن الظن </a:t>
            </a:r>
            <a:r>
              <a:rPr lang="ar-EG" sz="6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بالله ..</a:t>
            </a:r>
            <a:endParaRPr lang="ar-EG" sz="6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1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46975" y="254401"/>
            <a:ext cx="9764601" cy="64554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1- تعظيم الله عز وجل ..</a:t>
            </a:r>
            <a:endParaRPr lang="en-US" sz="40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 حسن الظن بالله تعالى يثمرُ</a:t>
            </a:r>
            <a:endParaRPr lang="ar-EG" sz="40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قلب العبد تعظيم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عز وجل </a:t>
            </a: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وخوفه ورجاءه سبحانه وحده ..</a:t>
            </a:r>
          </a:p>
          <a:p>
            <a:pPr marL="0" indent="0">
              <a:buNone/>
            </a:pPr>
            <a:endParaRPr lang="ar-EG" sz="4000" b="1" dirty="0"/>
          </a:p>
          <a:p>
            <a:pPr marL="0" indent="0">
              <a:buNone/>
            </a:pPr>
            <a:r>
              <a:rPr lang="ar-EG" sz="4000" b="1" dirty="0" smtClean="0"/>
              <a:t>                     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فليس لله في قلبه مزاحم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بل ربه قد ملأ قلبه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محبةً وتعظيمًا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خوفًا ورجاءً، إجلالاً وإنابةً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توكلاً واعتصامًا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9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081"/>
            <a:ext cx="9143999" cy="6461758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7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4102"/>
            <a:ext cx="9160341" cy="392586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9894" y="2703946"/>
            <a:ext cx="912335" cy="1325563"/>
          </a:xfrm>
        </p:spPr>
        <p:txBody>
          <a:bodyPr/>
          <a:lstStyle/>
          <a:p>
            <a:r>
              <a:rPr lang="ar-EG" dirty="0" smtClean="0">
                <a:solidFill>
                  <a:schemeClr val="bg1"/>
                </a:solidFill>
              </a:rPr>
              <a:t>2-</a:t>
            </a:r>
            <a:endParaRPr lang="ar-EG" dirty="0">
              <a:solidFill>
                <a:schemeClr val="bg1"/>
              </a:solidFill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5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52420" y="112735"/>
            <a:ext cx="9996420" cy="61721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2- طمئنينة القلب وهدوء النفس..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 المؤمن حين يحسن الظن بربه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يزال قلبه مطمئناً ونفسه آمنة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تغمرها سعادة الرضى بقضاء اللـه 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وقدره, وروحه خاضعة لربها سبحانه.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فقلب المؤمن حَسَنُ الظن بربه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يَتوقّع منه الخير دائماً، في السراء 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والضراء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فقلبه موصول باللـه ،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فسكن 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قلبه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وهدأت نفسه وأطمئن إلى ما عند ربه..</a:t>
            </a:r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20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4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6"/>
            <a:ext cx="9159261" cy="6100068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5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69700" y="112733"/>
            <a:ext cx="9816116" cy="70994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33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3- الإحسان في الطاعات</a:t>
            </a:r>
          </a:p>
          <a:p>
            <a:pPr marL="0" indent="0">
              <a:buNone/>
            </a:pPr>
            <a:r>
              <a:rPr lang="ar-EG" sz="33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33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</a:t>
            </a:r>
            <a:r>
              <a:rPr lang="ar-EG" sz="33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والعمل الصالح ..</a:t>
            </a:r>
            <a:endParaRPr lang="ar-EG" sz="33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حسن الظن باللـه عز وجل يقوي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القلب على العبادة 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ويؤز النفوس إلى الطاعات .. </a:t>
            </a:r>
            <a:endParaRPr lang="ar-EG" sz="33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33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فيحسن العبد في عبادة ربه..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فقد اجتمع في قلبه شدة الحاجة لربه..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وتيقن انه ملاقيه سبحانه </a:t>
            </a:r>
            <a:r>
              <a:rPr lang="ar-EG" sz="33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ومجازه </a:t>
            </a: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عليها..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وأنه سبحانه يسمع كلامه ويرى مكانه..</a:t>
            </a:r>
          </a:p>
          <a:p>
            <a:pPr marL="0" indent="0">
              <a:buNone/>
            </a:pPr>
            <a:r>
              <a:rPr lang="ar-EG" sz="33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ويعلم سره وعلانيته..</a:t>
            </a:r>
            <a:r>
              <a:rPr lang="ar-EG" sz="3300" b="1" dirty="0"/>
              <a:t> 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98631" y="138493"/>
            <a:ext cx="9442631" cy="74342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 ابن القيم رحمه </a:t>
            </a: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الله:</a:t>
            </a:r>
            <a:endParaRPr lang="ar-EG" sz="4000" dirty="0" smtClean="0"/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ولا ريب أن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حسن الظن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بالله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إنما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يكون مع الإحسان، فإن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المحسن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حسن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الظن بربه، أنه يجازيه على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إحسانه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ولا يخلف وعده، ويقبل توبته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،...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،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وأحسن الناس ظناً بربه أطوعهم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له»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كما قال الحسن البصري: 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«إن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المؤمن أحسن الظن بربه فأحسن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العمل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وأن الفاجر أساء الظن بربه فأساء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العمل»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7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86364" y="125613"/>
            <a:ext cx="9571417" cy="71123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4- البعد عن المعاصي والمحرمات..</a:t>
            </a:r>
            <a:endParaRPr lang="ar-EG" sz="40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 من أحسن الظن بربه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ابتعد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كل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مايغضبه سبحانه واستحى 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يراه ربه في موطن لا يرضاه سبحانه</a:t>
            </a:r>
            <a:endParaRPr lang="ar-EG" sz="40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أما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إذا غفل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العبد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 حسن الظن بربه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تورط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سيئات عظيمة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وراح في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غفلة فلا ي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رى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خيرًا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ولا يصيب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برّاً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ف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قد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أساء الظن بربه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وظن أن الله تعالى غافلٌ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عنه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وتاركه هملا..</a:t>
            </a:r>
            <a:endParaRPr lang="ar-EG" sz="40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98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15091" y="3222734"/>
            <a:ext cx="80175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72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72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</a:rPr>
              <a:t>فَمَا ظَنُّكُمْ بِرَبِّ الْعَالَمِينَ</a:t>
            </a:r>
            <a:r>
              <a:rPr lang="ar-EG" sz="72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50" endPos="85000" dist="60007" dir="5400000" sy="-100000" algn="bl" rotWithShape="0"/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72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13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26" y="705162"/>
            <a:ext cx="8927474" cy="6416854"/>
          </a:xfrm>
        </p:spPr>
        <p:txBody>
          <a:bodyPr/>
          <a:lstStyle/>
          <a:p>
            <a:pPr marL="0" indent="0">
              <a:buNone/>
            </a:pP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تعالى</a:t>
            </a: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:</a:t>
            </a:r>
            <a:r>
              <a:rPr lang="ar-SA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وَلا تَحْسَبَنَّ اللَّهَ غَافِلاً </a:t>
            </a:r>
            <a:r>
              <a:rPr lang="ar-SA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عَمَّا </a:t>
            </a: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يَعْمَلُ الظَّالِمُونَ). </a:t>
            </a: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فمن علم أن الله محيط بعلمه كل </a:t>
            </a:r>
          </a:p>
          <a:p>
            <a:pPr marL="0" indent="0">
              <a:buNone/>
            </a:pP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شيء فقد أحسن الظن بربه ..</a:t>
            </a:r>
          </a:p>
          <a:p>
            <a:pPr marL="0" indent="0">
              <a:buNone/>
            </a:pPr>
            <a:endParaRPr lang="ar-EG" sz="4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ومن غفل عن هذا فقد أساء </a:t>
            </a:r>
          </a:p>
          <a:p>
            <a:pPr marL="0" indent="0">
              <a:buNone/>
            </a:pPr>
            <a:r>
              <a:rPr lang="ar-EG" sz="4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     الظن بالله سبحانه ..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8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96214" y="228643"/>
            <a:ext cx="9440214" cy="6983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وقد قال تعالى عن طائفة من الناس:</a:t>
            </a:r>
            <a:endParaRPr lang="ar-EG" sz="3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3600" b="1" dirty="0" smtClean="0"/>
              <a:t>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وَمَا كُنْتُمْ تَسْتَتِرُونَ أَنْ يَشْهَدَ 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عَلَيْكُمْ سَمْعُكُمْ وَلا أَبْصَارُكُمْ وَلا جُلُودُكُمْ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»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أي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كنتم تتحفظون من أن يشهد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علي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 سمع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ولا أبصار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 ، ولا جلود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endParaRPr lang="ar-EG" sz="3600" b="1" dirty="0" smtClean="0"/>
          </a:p>
          <a:p>
            <a:pPr marL="0" indent="0">
              <a:buNone/>
            </a:pPr>
            <a:r>
              <a:rPr lang="ar-EG" sz="3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</a:t>
            </a: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وذكر سبحانه سبب غفلة هذا العبد </a:t>
            </a:r>
          </a:p>
          <a:p>
            <a:pPr marL="0" indent="0">
              <a:buNone/>
            </a:pPr>
            <a:r>
              <a:rPr lang="ar-EG" sz="3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</a:t>
            </a:r>
            <a:r>
              <a:rPr lang="ar-EG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العاصي لربه فقال سبحانه :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وَلَكِنْ ظَنَنْتُمْ أَنَّ اللَّهَ لا يَعْلَمُ كَثِيراً مِمَّا تَعْمَلُونَ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89252"/>
            <a:ext cx="8863079" cy="62687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خلف بن تميم: قلت لعلي بن</a:t>
            </a:r>
            <a:endParaRPr lang="ar-EG" sz="44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بكار وهو من السلف الصالحين :</a:t>
            </a:r>
            <a:endParaRPr lang="ar-EG" sz="44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endParaRPr lang="ar-EG" sz="2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ar-SA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حسن الظن بالله؟ </a:t>
            </a:r>
            <a:endParaRPr lang="ar-EG" sz="54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  <a:r>
              <a:rPr lang="ar-EG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SA" sz="44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رحمه الله :</a:t>
            </a:r>
            <a:endParaRPr lang="ar-EG" sz="44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" حسن الظن بالله: </a:t>
            </a: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</a:t>
            </a:r>
            <a:endParaRPr lang="ar-EG" sz="54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يجمعك </a:t>
            </a:r>
            <a:r>
              <a:rPr lang="ar-SA" sz="5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والفجار دار واحدة </a:t>
            </a:r>
            <a:r>
              <a:rPr lang="ar-SA" sz="54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ar-EG" sz="5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03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57300" y="2730884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6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6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6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66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50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38758" y="193183"/>
            <a:ext cx="9482758" cy="6489627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endParaRPr lang="ar-EG" sz="40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فيا أيها العاصي لربه ..</a:t>
            </a: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ظنك بهذا الرب حتى عصيت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شرعه..</a:t>
            </a: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وخالفت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أمرهُ ونهيه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؟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ظنك بهذا الرب حتى أعرضت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عنه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وعبدت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سواه وصرفت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العبادة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لغيره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؟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</a:t>
            </a:r>
            <a:r>
              <a:rPr lang="ar-EG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</a:t>
            </a:r>
            <a:r>
              <a:rPr lang="ar-EG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فإرجع لربك تائبا عابدا محسناً </a:t>
            </a:r>
          </a:p>
          <a:p>
            <a:pPr marL="0" indent="0">
              <a:buNone/>
            </a:pPr>
            <a:r>
              <a:rPr lang="ar-EG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         الظن به سبحانه..</a:t>
            </a:r>
          </a:p>
          <a:p>
            <a:pPr marL="0" indent="0">
              <a:buNone/>
            </a:pPr>
            <a:endParaRPr lang="en-US" sz="4000" b="1" dirty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0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4546" y="309093"/>
            <a:ext cx="9298546" cy="63910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</a:t>
            </a:r>
            <a:r>
              <a:rPr lang="ar-SA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إن حسن الظن بالله تعالى : </a:t>
            </a:r>
            <a:endParaRPr lang="ar-EG" sz="40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ليس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تفريطًا ولا غفلةً ولا إسرافًا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على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النفس بألوان المعاصي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والسيئات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إنما حسن الظن بالله :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هو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المسابقة , والجِد في تحصيل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فضل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الله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</a:t>
            </a: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SA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ولذلك قال الله تعالى :</a:t>
            </a:r>
            <a:endParaRPr lang="ar-EG" sz="40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وَسَارِعُوا إِلَى مَغْفِرَةٍ مِنْ رَبِّكُمْ وَجَنَّةٍ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عَرْضُهَا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السَّمَاوَاتُ وَالْأَرْضُ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EG" sz="40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05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8789" y="0"/>
            <a:ext cx="913353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5- حسن الخاتمة..</a:t>
            </a:r>
            <a:endParaRPr lang="ar-EG" sz="36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حسن الظن باللـه من أسباب 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حسن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الخاتمة..</a:t>
            </a: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وسوء الظن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باللـه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أسباب </a:t>
            </a:r>
          </a:p>
          <a:p>
            <a:pPr marL="0" indent="0">
              <a:buNone/>
            </a:pP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سوء </a:t>
            </a: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الخاتمة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endParaRPr lang="ar-EG" sz="3600" b="1" dirty="0">
              <a:ln w="3175"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3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  </a:t>
            </a:r>
            <a:r>
              <a:rPr lang="ar-SA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</a:t>
            </a:r>
            <a:r>
              <a:rPr lang="ar-SA" sz="36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عليه الصلاة و </a:t>
            </a:r>
            <a:r>
              <a:rPr lang="ar-SA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السلام</a:t>
            </a:r>
            <a:r>
              <a:rPr lang="en-US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ar-EG" sz="36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en-US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sz="36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ar-EG" sz="3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</a:t>
            </a:r>
            <a:r>
              <a:rPr lang="en-US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  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يموتن أحدكم إلا وهو يحسن 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ar-EG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ar-SA" sz="36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الظن باللـه تعالى) رواه </a:t>
            </a:r>
            <a:r>
              <a:rPr lang="ar-SA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مسلم</a:t>
            </a:r>
            <a:r>
              <a:rPr lang="en-US" sz="36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EG" sz="36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62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7908"/>
            <a:ext cx="9144000" cy="4013734"/>
          </a:xfr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2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37882" y="164250"/>
            <a:ext cx="9581882" cy="606912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ar-EG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SA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العلماءُ: </a:t>
            </a:r>
            <a:endParaRPr lang="ar-EG" sz="4000" b="1" u="sng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"ومعنى إحسان الظنِّ بالله، أن </a:t>
            </a: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يظنَّ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أنه يَرحمه ويعفو عنه</a:t>
            </a:r>
            <a:r>
              <a:rPr lang="en-US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". </a:t>
            </a:r>
            <a:endParaRPr lang="ar-EG" sz="40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40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40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</a:t>
            </a: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قال </a:t>
            </a:r>
            <a:r>
              <a:rPr lang="ar-EG" sz="40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بعض الصالحين </a:t>
            </a:r>
            <a:r>
              <a:rPr lang="ar-EG" sz="40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</a:p>
          <a:p>
            <a:pPr marL="0" indent="0">
              <a:buNone/>
            </a:pP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استعمل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كل بلية تطرقك حسن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الظن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باللـه عز وجل في كشفها </a:t>
            </a:r>
            <a:endParaRPr lang="ar-EG" sz="40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ar-EG" sz="40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فإن ذلك أقرب إلى الفرج</a:t>
            </a:r>
            <a:r>
              <a:rPr lang="ar-EG" sz="40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EG" sz="40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94" y="154548"/>
            <a:ext cx="9159294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37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ومن أمثلة من ظن بربه خيرا</a:t>
            </a:r>
            <a:r>
              <a:rPr lang="en-US" sz="3700" b="1" u="sng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3700" b="1" u="sng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 </a:t>
            </a:r>
            <a:endParaRPr lang="ar-EG" sz="3700" b="1" u="sng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en-US" sz="37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7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700" b="1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SA" sz="37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حينما مرض أعرابي فقيل له: </a:t>
            </a:r>
            <a:endParaRPr lang="ar-EG" sz="37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إنَّك </a:t>
            </a:r>
            <a:r>
              <a:rPr lang="ar-SA" sz="37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تموت</a:t>
            </a: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</a:t>
            </a:r>
            <a:r>
              <a:rPr lang="ar-SA" sz="37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فقال: أين يُذْهَب بي</a:t>
            </a: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؟</a:t>
            </a:r>
            <a:endParaRPr lang="ar-EG" sz="37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7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قالوا: إلى الله، فقال: وما </a:t>
            </a: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كراهيتي</a:t>
            </a:r>
            <a:endParaRPr lang="ar-EG" sz="3700" b="1" dirty="0" smtClean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3700" b="1" dirty="0" smtClean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</a:t>
            </a:r>
            <a:r>
              <a:rPr lang="ar-SA" sz="37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أذهب إلى مَن لا يُرى الخير إلا منه</a:t>
            </a:r>
            <a:r>
              <a:rPr lang="en-US" sz="37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!".</a:t>
            </a:r>
            <a:endParaRPr lang="ar-EG" sz="3700" b="1" dirty="0">
              <a:ln w="3175">
                <a:solidFill>
                  <a:srgbClr val="002060"/>
                </a:solidFill>
              </a:ln>
              <a:effectLst>
                <a:glow rad="635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37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</a:t>
            </a:r>
            <a:r>
              <a:rPr lang="ar-SA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فمن ظن أن الله محاسب</a:t>
            </a:r>
            <a:r>
              <a:rPr lang="ar-EG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ه</a:t>
            </a:r>
            <a:r>
              <a:rPr lang="ar-SA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أحسن</a:t>
            </a:r>
            <a:endParaRPr lang="ar-EG" sz="37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ar-EG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</a:t>
            </a:r>
            <a:r>
              <a:rPr lang="ar-SA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عمله</a:t>
            </a:r>
            <a:r>
              <a:rPr lang="ar-EG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SA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ليوم يلقى فيه ربه فوفقه الله </a:t>
            </a:r>
            <a:endParaRPr lang="en-US" sz="37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en-US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            </a:t>
            </a:r>
            <a:r>
              <a:rPr lang="ar-SA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لحسن الخاتمة</a:t>
            </a:r>
            <a:r>
              <a:rPr lang="en-US" sz="37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..</a:t>
            </a:r>
            <a:endParaRPr lang="ar-EG" sz="37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1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666" y="3311735"/>
            <a:ext cx="7886700" cy="1325563"/>
          </a:xfrm>
        </p:spPr>
        <p:txBody>
          <a:bodyPr>
            <a:noAutofit/>
          </a:bodyPr>
          <a:lstStyle/>
          <a:p>
            <a:pPr algn="r"/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54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83096" y="1822450"/>
            <a:ext cx="9482758" cy="1633444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يا له من سؤالٍ يرجف منه الفؤاد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..</a:t>
            </a:r>
          </a:p>
          <a:p>
            <a:pPr marL="0" indent="0">
              <a:buNone/>
            </a:pP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ويجل منه القلب .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</a:t>
            </a:r>
          </a:p>
          <a:p>
            <a:pPr marL="0" indent="0">
              <a:buNone/>
            </a:pPr>
            <a:r>
              <a:rPr lang="ar-SA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ar-EG" sz="4400" b="1" dirty="0">
                <a:ln w="3175">
                  <a:solidFill>
                    <a:srgbClr val="002060"/>
                  </a:solidFill>
                </a:ln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02756" y="46420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﴿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فَمَا ظَنُّكُمْ بِرَبِّ الْعَالَمِينَ</a:t>
            </a:r>
            <a:r>
              <a:rPr lang="ar-EG" sz="54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39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﴾</a:t>
            </a:r>
            <a:endParaRPr lang="en-US" sz="54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39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-13666" y="4432954"/>
            <a:ext cx="7165209" cy="1829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ar-EG" dirty="0">
                <a:solidFill>
                  <a:schemeClr val="tx1"/>
                </a:solidFill>
              </a:rPr>
              <a:t>  </a:t>
            </a:r>
            <a:r>
              <a:rPr lang="ar-SA" dirty="0">
                <a:solidFill>
                  <a:schemeClr val="tx1"/>
                </a:solidFill>
              </a:rPr>
              <a:t>سؤالٌ يستوقف كل سامع ليُشْهِدَهُ </a:t>
            </a:r>
            <a:endParaRPr lang="ar-EG" dirty="0">
              <a:solidFill>
                <a:schemeClr val="tx1"/>
              </a:solidFill>
            </a:endParaRPr>
          </a:p>
          <a:p>
            <a:r>
              <a:rPr lang="ar-EG" dirty="0">
                <a:solidFill>
                  <a:schemeClr val="tx1"/>
                </a:solidFill>
              </a:rPr>
              <a:t>    </a:t>
            </a:r>
            <a:r>
              <a:rPr lang="ar-SA" dirty="0">
                <a:solidFill>
                  <a:schemeClr val="tx1"/>
                </a:solidFill>
              </a:rPr>
              <a:t>تقصيره في حق الرب العظيم الكريم </a:t>
            </a:r>
            <a:endParaRPr lang="ar-EG" dirty="0">
              <a:solidFill>
                <a:schemeClr val="tx1"/>
              </a:solidFill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064915"/>
            <a:ext cx="1259605" cy="7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99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  <p:bldP spid="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6697" y="2018808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6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فلنجعلها في حياتنا </a:t>
            </a:r>
            <a:endParaRPr lang="ar-EG" sz="6600" b="1" dirty="0" smtClean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 algn="ctr">
              <a:buNone/>
            </a:pPr>
            <a:r>
              <a:rPr lang="ar-EG" sz="6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شعارا </a:t>
            </a:r>
            <a:r>
              <a:rPr lang="ar-EG" sz="6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نحيا به في </a:t>
            </a:r>
            <a:r>
              <a:rPr lang="ar-EG" sz="6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طريقنا</a:t>
            </a:r>
          </a:p>
          <a:p>
            <a:pPr marL="0" indent="0" algn="ctr">
              <a:buNone/>
            </a:pPr>
            <a:r>
              <a:rPr lang="ar-EG" sz="6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ar-EG" sz="6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إلى الله ..</a:t>
            </a:r>
          </a:p>
          <a:p>
            <a:pPr marL="0" indent="0" algn="ctr">
              <a:buNone/>
            </a:pPr>
            <a:endParaRPr lang="ar-EG" sz="66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7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08" y="1690689"/>
            <a:ext cx="8288384" cy="3348507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9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1687" y="2984723"/>
            <a:ext cx="7886700" cy="435133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ar-EG" sz="6600" b="1" dirty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وصلى اللهم وبارك على نبينا </a:t>
            </a:r>
            <a:r>
              <a:rPr lang="ar-EG" sz="6600" b="1" dirty="0" smtClean="0">
                <a:ln w="9525">
                  <a:solidFill>
                    <a:srgbClr val="7F5D41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66">
                      <a:alpha val="5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محمد ..</a:t>
            </a:r>
            <a:endParaRPr lang="ar-EG" sz="6600" b="1" dirty="0">
              <a:ln w="9525">
                <a:solidFill>
                  <a:srgbClr val="7F5D41"/>
                </a:solidFill>
                <a:prstDash val="solid"/>
              </a:ln>
              <a:solidFill>
                <a:schemeClr val="bg1"/>
              </a:solidFill>
              <a:effectLst>
                <a:glow rad="76200">
                  <a:srgbClr val="FF0066">
                    <a:alpha val="5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4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77" y="3713922"/>
            <a:ext cx="7886700" cy="1325563"/>
          </a:xfrm>
        </p:spPr>
        <p:txBody>
          <a:bodyPr/>
          <a:lstStyle/>
          <a:p>
            <a:r>
              <a:rPr lang="ar-EG" b="1" dirty="0" smtClean="0">
                <a:solidFill>
                  <a:srgbClr val="9B68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أختكم :أم فادي</a:t>
            </a:r>
            <a:endParaRPr lang="ar-EG" b="1" dirty="0">
              <a:solidFill>
                <a:srgbClr val="9B68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58" y="1879372"/>
            <a:ext cx="7886700" cy="3677173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0" y="6225268"/>
            <a:ext cx="1004927" cy="63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4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TC104033927[[fn=Main Event]]</Template>
  <TotalTime>8822</TotalTime>
  <Words>2683</Words>
  <Application>Microsoft Office PowerPoint</Application>
  <PresentationFormat>عرض على الشاشة (3:4)‏</PresentationFormat>
  <Paragraphs>546</Paragraphs>
  <Slides>93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93</vt:i4>
      </vt:variant>
    </vt:vector>
  </HeadingPairs>
  <TitlesOfParts>
    <vt:vector size="99" baseType="lpstr">
      <vt:lpstr>Arabic Typesetting</vt:lpstr>
      <vt:lpstr>Arial</vt:lpstr>
      <vt:lpstr>Calibri</vt:lpstr>
      <vt:lpstr>Calibri Light</vt:lpstr>
      <vt:lpstr>Times New Roman</vt:lpstr>
      <vt:lpstr>Office Theme</vt:lpstr>
      <vt:lpstr>عرض تقديمي في PowerPoint</vt:lpstr>
      <vt:lpstr>عرض تقديمي في PowerPoint</vt:lpstr>
      <vt:lpstr>إن كنت تغدو في الذنـوب جليـدا</vt:lpstr>
      <vt:lpstr>فلقـد أتاك من المهيمـن عـفـوه</vt:lpstr>
      <vt:lpstr>لا تيأسن من لطف ربك في الحشا</vt:lpstr>
      <vt:lpstr>لو شــاء أن تصلى جهنم خالـدا</vt:lpstr>
      <vt:lpstr>عرض تقديمي في PowerPoint</vt:lpstr>
      <vt:lpstr>عرض تقديمي في PowerPoint</vt:lpstr>
      <vt:lpstr>﴿فَمَا ظَنُّكُمْ بِرَبِّ الْعَالَمِينَ﴾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﴿فَمَا ظَنُّكُمْ بِرَبِّ الْعَالَمِينَ﴾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2-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أختكم :أم فادي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Arhc.Mona</dc:creator>
  <cp:lastModifiedBy>Walid Kotb</cp:lastModifiedBy>
  <cp:revision>220</cp:revision>
  <dcterms:created xsi:type="dcterms:W3CDTF">2014-10-27T13:28:01Z</dcterms:created>
  <dcterms:modified xsi:type="dcterms:W3CDTF">2014-12-09T09:30:46Z</dcterms:modified>
</cp:coreProperties>
</file>