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975" autoAdjust="0"/>
    <p:restoredTop sz="94660"/>
  </p:normalViewPr>
  <p:slideViewPr>
    <p:cSldViewPr snapToGrid="0">
      <p:cViewPr varScale="1">
        <p:scale>
          <a:sx n="62" d="100"/>
          <a:sy n="62" d="100"/>
        </p:scale>
        <p:origin x="96"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ar-SA" smtClean="0"/>
              <a:t>انقر لتحرير نمط العنوان الرئيسي</a:t>
            </a:r>
            <a:endParaRPr lang="ar-EG"/>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lang="ar-EG"/>
          </a:p>
        </p:txBody>
      </p:sp>
      <p:sp>
        <p:nvSpPr>
          <p:cNvPr id="4" name="عنصر نائب للتاريخ 3"/>
          <p:cNvSpPr>
            <a:spLocks noGrp="1"/>
          </p:cNvSpPr>
          <p:nvPr>
            <p:ph type="dt" sz="half" idx="10"/>
          </p:nvPr>
        </p:nvSpPr>
        <p:spPr/>
        <p:txBody>
          <a:bodyPr/>
          <a:lstStyle/>
          <a:p>
            <a:fld id="{B74BDD79-D0CD-4AE6-A66B-67F06B3528BA}" type="datetimeFigureOut">
              <a:rPr lang="ar-EG" smtClean="0"/>
              <a:t>18/07/1436</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3051718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fld id="{B74BDD79-D0CD-4AE6-A66B-67F06B3528BA}" type="datetimeFigureOut">
              <a:rPr lang="ar-EG" smtClean="0"/>
              <a:t>18/07/1436</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2896152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724900" y="365125"/>
            <a:ext cx="2628900" cy="5811838"/>
          </a:xfrm>
        </p:spPr>
        <p:txBody>
          <a:bodyPr vert="eaVert"/>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a:xfrm>
            <a:off x="838200" y="365125"/>
            <a:ext cx="7734300" cy="5811838"/>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fld id="{B74BDD79-D0CD-4AE6-A66B-67F06B3528BA}" type="datetimeFigureOut">
              <a:rPr lang="ar-EG" smtClean="0"/>
              <a:t>18/07/1436</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1731374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fld id="{B74BDD79-D0CD-4AE6-A66B-67F06B3528BA}" type="datetimeFigureOut">
              <a:rPr lang="ar-EG" smtClean="0"/>
              <a:t>18/07/1436</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2043655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831850" y="1709738"/>
            <a:ext cx="10515600" cy="2852737"/>
          </a:xfrm>
        </p:spPr>
        <p:txBody>
          <a:bodyPr anchor="b"/>
          <a:lstStyle>
            <a:lvl1pPr>
              <a:defRPr sz="6000"/>
            </a:lvl1p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B74BDD79-D0CD-4AE6-A66B-67F06B3528BA}" type="datetimeFigureOut">
              <a:rPr lang="ar-EG" smtClean="0"/>
              <a:t>18/07/1436</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1126046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sz="half" idx="1"/>
          </p:nvPr>
        </p:nvSpPr>
        <p:spPr>
          <a:xfrm>
            <a:off x="838200" y="1825625"/>
            <a:ext cx="5181600" cy="43513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محتوى 3"/>
          <p:cNvSpPr>
            <a:spLocks noGrp="1"/>
          </p:cNvSpPr>
          <p:nvPr>
            <p:ph sz="half" idx="2"/>
          </p:nvPr>
        </p:nvSpPr>
        <p:spPr>
          <a:xfrm>
            <a:off x="6172200" y="1825625"/>
            <a:ext cx="5181600" cy="43513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تاريخ 4"/>
          <p:cNvSpPr>
            <a:spLocks noGrp="1"/>
          </p:cNvSpPr>
          <p:nvPr>
            <p:ph type="dt" sz="half" idx="10"/>
          </p:nvPr>
        </p:nvSpPr>
        <p:spPr/>
        <p:txBody>
          <a:bodyPr/>
          <a:lstStyle/>
          <a:p>
            <a:fld id="{B74BDD79-D0CD-4AE6-A66B-67F06B3528BA}" type="datetimeFigureOut">
              <a:rPr lang="ar-EG" smtClean="0"/>
              <a:t>18/07/1436</a:t>
            </a:fld>
            <a:endParaRPr lang="ar-EG"/>
          </a:p>
        </p:txBody>
      </p:sp>
      <p:sp>
        <p:nvSpPr>
          <p:cNvPr id="6" name="عنصر نائب للتذييل 5"/>
          <p:cNvSpPr>
            <a:spLocks noGrp="1"/>
          </p:cNvSpPr>
          <p:nvPr>
            <p:ph type="ftr" sz="quarter" idx="11"/>
          </p:nvPr>
        </p:nvSpPr>
        <p:spPr/>
        <p:txBody>
          <a:bodyPr/>
          <a:lstStyle/>
          <a:p>
            <a:endParaRPr lang="ar-EG"/>
          </a:p>
        </p:txBody>
      </p:sp>
      <p:sp>
        <p:nvSpPr>
          <p:cNvPr id="7" name="عنصر نائب لرقم الشريحة 6"/>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1463297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365125"/>
            <a:ext cx="10515600" cy="1325563"/>
          </a:xfrm>
        </p:spPr>
        <p:txBody>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839788" y="2505075"/>
            <a:ext cx="5157787" cy="36845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نص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6172200" y="2505075"/>
            <a:ext cx="5183188" cy="36845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7" name="عنصر نائب للتاريخ 6"/>
          <p:cNvSpPr>
            <a:spLocks noGrp="1"/>
          </p:cNvSpPr>
          <p:nvPr>
            <p:ph type="dt" sz="half" idx="10"/>
          </p:nvPr>
        </p:nvSpPr>
        <p:spPr/>
        <p:txBody>
          <a:bodyPr/>
          <a:lstStyle/>
          <a:p>
            <a:fld id="{B74BDD79-D0CD-4AE6-A66B-67F06B3528BA}" type="datetimeFigureOut">
              <a:rPr lang="ar-EG" smtClean="0"/>
              <a:t>18/07/1436</a:t>
            </a:fld>
            <a:endParaRPr lang="ar-EG"/>
          </a:p>
        </p:txBody>
      </p:sp>
      <p:sp>
        <p:nvSpPr>
          <p:cNvPr id="8" name="عنصر نائب للتذييل 7"/>
          <p:cNvSpPr>
            <a:spLocks noGrp="1"/>
          </p:cNvSpPr>
          <p:nvPr>
            <p:ph type="ftr" sz="quarter" idx="11"/>
          </p:nvPr>
        </p:nvSpPr>
        <p:spPr/>
        <p:txBody>
          <a:bodyPr/>
          <a:lstStyle/>
          <a:p>
            <a:endParaRPr lang="ar-EG"/>
          </a:p>
        </p:txBody>
      </p:sp>
      <p:sp>
        <p:nvSpPr>
          <p:cNvPr id="9" name="عنصر نائب لرقم الشريحة 8"/>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1953651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تاريخ 2"/>
          <p:cNvSpPr>
            <a:spLocks noGrp="1"/>
          </p:cNvSpPr>
          <p:nvPr>
            <p:ph type="dt" sz="half" idx="10"/>
          </p:nvPr>
        </p:nvSpPr>
        <p:spPr/>
        <p:txBody>
          <a:bodyPr/>
          <a:lstStyle/>
          <a:p>
            <a:fld id="{B74BDD79-D0CD-4AE6-A66B-67F06B3528BA}" type="datetimeFigureOut">
              <a:rPr lang="ar-EG" smtClean="0"/>
              <a:t>18/07/1436</a:t>
            </a:fld>
            <a:endParaRPr lang="ar-EG"/>
          </a:p>
        </p:txBody>
      </p:sp>
      <p:sp>
        <p:nvSpPr>
          <p:cNvPr id="4" name="عنصر نائب للتذييل 3"/>
          <p:cNvSpPr>
            <a:spLocks noGrp="1"/>
          </p:cNvSpPr>
          <p:nvPr>
            <p:ph type="ftr" sz="quarter" idx="11"/>
          </p:nvPr>
        </p:nvSpPr>
        <p:spPr/>
        <p:txBody>
          <a:bodyPr/>
          <a:lstStyle/>
          <a:p>
            <a:endParaRPr lang="ar-EG"/>
          </a:p>
        </p:txBody>
      </p:sp>
      <p:sp>
        <p:nvSpPr>
          <p:cNvPr id="5" name="عنصر نائب لرقم الشريحة 4"/>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4543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B74BDD79-D0CD-4AE6-A66B-67F06B3528BA}" type="datetimeFigureOut">
              <a:rPr lang="ar-EG" smtClean="0"/>
              <a:t>18/07/1436</a:t>
            </a:fld>
            <a:endParaRPr lang="ar-EG"/>
          </a:p>
        </p:txBody>
      </p:sp>
      <p:sp>
        <p:nvSpPr>
          <p:cNvPr id="3" name="عنصر نائب للتذييل 2"/>
          <p:cNvSpPr>
            <a:spLocks noGrp="1"/>
          </p:cNvSpPr>
          <p:nvPr>
            <p:ph type="ftr" sz="quarter" idx="11"/>
          </p:nvPr>
        </p:nvSpPr>
        <p:spPr/>
        <p:txBody>
          <a:bodyPr/>
          <a:lstStyle/>
          <a:p>
            <a:endParaRPr lang="ar-EG"/>
          </a:p>
        </p:txBody>
      </p:sp>
      <p:sp>
        <p:nvSpPr>
          <p:cNvPr id="4" name="عنصر نائب لرقم الشريحة 3"/>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102600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ar-EG"/>
          </a:p>
        </p:txBody>
      </p:sp>
      <p:sp>
        <p:nvSpPr>
          <p:cNvPr id="3" name="عنصر نائب للمحتوى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74BDD79-D0CD-4AE6-A66B-67F06B3528BA}" type="datetimeFigureOut">
              <a:rPr lang="ar-EG" smtClean="0"/>
              <a:t>18/07/1436</a:t>
            </a:fld>
            <a:endParaRPr lang="ar-EG"/>
          </a:p>
        </p:txBody>
      </p:sp>
      <p:sp>
        <p:nvSpPr>
          <p:cNvPr id="6" name="عنصر نائب للتذييل 5"/>
          <p:cNvSpPr>
            <a:spLocks noGrp="1"/>
          </p:cNvSpPr>
          <p:nvPr>
            <p:ph type="ftr" sz="quarter" idx="11"/>
          </p:nvPr>
        </p:nvSpPr>
        <p:spPr/>
        <p:txBody>
          <a:bodyPr/>
          <a:lstStyle/>
          <a:p>
            <a:endParaRPr lang="ar-EG"/>
          </a:p>
        </p:txBody>
      </p:sp>
      <p:sp>
        <p:nvSpPr>
          <p:cNvPr id="7" name="عنصر نائب لرقم الشريحة 6"/>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2334029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ar-EG"/>
          </a:p>
        </p:txBody>
      </p:sp>
      <p:sp>
        <p:nvSpPr>
          <p:cNvPr id="3" name="عنصر نائب للصورة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B74BDD79-D0CD-4AE6-A66B-67F06B3528BA}" type="datetimeFigureOut">
              <a:rPr lang="ar-EG" smtClean="0"/>
              <a:t>18/07/1436</a:t>
            </a:fld>
            <a:endParaRPr lang="ar-EG"/>
          </a:p>
        </p:txBody>
      </p:sp>
      <p:sp>
        <p:nvSpPr>
          <p:cNvPr id="6" name="عنصر نائب للتذييل 5"/>
          <p:cNvSpPr>
            <a:spLocks noGrp="1"/>
          </p:cNvSpPr>
          <p:nvPr>
            <p:ph type="ftr" sz="quarter" idx="11"/>
          </p:nvPr>
        </p:nvSpPr>
        <p:spPr/>
        <p:txBody>
          <a:bodyPr/>
          <a:lstStyle/>
          <a:p>
            <a:endParaRPr lang="ar-EG"/>
          </a:p>
        </p:txBody>
      </p:sp>
      <p:sp>
        <p:nvSpPr>
          <p:cNvPr id="7" name="عنصر نائب لرقم الشريحة 6"/>
          <p:cNvSpPr>
            <a:spLocks noGrp="1"/>
          </p:cNvSpPr>
          <p:nvPr>
            <p:ph type="sldNum" sz="quarter" idx="12"/>
          </p:nvPr>
        </p:nvSpPr>
        <p:spPr/>
        <p:txBody>
          <a:bodyPr/>
          <a:lstStyle/>
          <a:p>
            <a:fld id="{EDD4AD5F-C420-4C68-BA7E-8580824E788E}" type="slidenum">
              <a:rPr lang="ar-EG" smtClean="0"/>
              <a:t>‹#›</a:t>
            </a:fld>
            <a:endParaRPr lang="ar-EG"/>
          </a:p>
        </p:txBody>
      </p:sp>
    </p:spTree>
    <p:extLst>
      <p:ext uri="{BB962C8B-B14F-4D97-AF65-F5344CB8AC3E}">
        <p14:creationId xmlns:p14="http://schemas.microsoft.com/office/powerpoint/2010/main" val="2718912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74BDD79-D0CD-4AE6-A66B-67F06B3528BA}" type="datetimeFigureOut">
              <a:rPr lang="ar-EG" smtClean="0"/>
              <a:t>18/07/1436</a:t>
            </a:fld>
            <a:endParaRPr lang="ar-EG"/>
          </a:p>
        </p:txBody>
      </p:sp>
      <p:sp>
        <p:nvSpPr>
          <p:cNvPr id="5" name="عنصر نائب للتذييل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عنصر نائب لرقم الشريحة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DD4AD5F-C420-4C68-BA7E-8580824E788E}" type="slidenum">
              <a:rPr lang="ar-EG" smtClean="0"/>
              <a:t>‹#›</a:t>
            </a:fld>
            <a:endParaRPr lang="ar-EG"/>
          </a:p>
        </p:txBody>
      </p:sp>
    </p:spTree>
    <p:extLst>
      <p:ext uri="{BB962C8B-B14F-4D97-AF65-F5344CB8AC3E}">
        <p14:creationId xmlns:p14="http://schemas.microsoft.com/office/powerpoint/2010/main" val="2773372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852970"/>
          </a:xfrm>
          <a:prstGeom prst="rect">
            <a:avLst/>
          </a:prstGeom>
          <a:ln>
            <a:noFill/>
          </a:ln>
          <a:effectLst>
            <a:outerShdw blurRad="292100" dist="139700" dir="2700000" algn="tl" rotWithShape="0">
              <a:srgbClr val="333333">
                <a:alpha val="65000"/>
              </a:srgbClr>
            </a:outerShdw>
          </a:effectLst>
        </p:spPr>
      </p:pic>
      <p:sp>
        <p:nvSpPr>
          <p:cNvPr id="2" name="عنوان 1"/>
          <p:cNvSpPr>
            <a:spLocks noGrp="1"/>
          </p:cNvSpPr>
          <p:nvPr>
            <p:ph type="title"/>
          </p:nvPr>
        </p:nvSpPr>
        <p:spPr>
          <a:xfrm>
            <a:off x="573790" y="1417612"/>
            <a:ext cx="8229600" cy="1139825"/>
          </a:xfrm>
        </p:spPr>
        <p:txBody>
          <a:bodyPr/>
          <a:lstStyle/>
          <a:p>
            <a:r>
              <a:rPr lang="ar-EG" dirty="0" smtClean="0">
                <a:solidFill>
                  <a:srgbClr val="FF0000"/>
                </a:solidFill>
              </a:rPr>
              <a:t>فنون </a:t>
            </a:r>
            <a:r>
              <a:rPr lang="ar-EG" dirty="0" err="1" smtClean="0">
                <a:solidFill>
                  <a:srgbClr val="FF0000"/>
                </a:solidFill>
              </a:rPr>
              <a:t>المواراة</a:t>
            </a:r>
            <a:r>
              <a:rPr lang="ar-EG" dirty="0" smtClean="0">
                <a:solidFill>
                  <a:srgbClr val="FF0000"/>
                </a:solidFill>
              </a:rPr>
              <a:t> عند الغراب</a:t>
            </a:r>
            <a:endParaRPr lang="ar-EG" dirty="0">
              <a:solidFill>
                <a:srgbClr val="FF0000"/>
              </a:solidFill>
            </a:endParaRPr>
          </a:p>
        </p:txBody>
      </p:sp>
      <p:sp>
        <p:nvSpPr>
          <p:cNvPr id="4" name="عنوان 1"/>
          <p:cNvSpPr txBox="1">
            <a:spLocks/>
          </p:cNvSpPr>
          <p:nvPr/>
        </p:nvSpPr>
        <p:spPr bwMode="auto">
          <a:xfrm>
            <a:off x="1719600" y="3505201"/>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itchFamily="34" charset="0"/>
              </a:defRPr>
            </a:lvl9pPr>
          </a:lstStyle>
          <a:p>
            <a:pPr eaLnBrk="1" hangingPunct="1">
              <a:defRPr/>
            </a:pPr>
            <a:r>
              <a:rPr lang="ar-EG" dirty="0">
                <a:solidFill>
                  <a:srgbClr val="FF0000"/>
                </a:solidFill>
              </a:rPr>
              <a:t>د. حسنى حمدان</a:t>
            </a:r>
          </a:p>
          <a:p>
            <a:pPr eaLnBrk="1" hangingPunct="1">
              <a:defRPr/>
            </a:pPr>
            <a:r>
              <a:rPr lang="ar-EG" dirty="0">
                <a:solidFill>
                  <a:srgbClr val="FF0000"/>
                </a:solidFill>
              </a:rPr>
              <a:t>أستاذ الجيولوجيا م. جامعة المنصورة</a:t>
            </a:r>
            <a:endParaRPr lang="en-US" dirty="0">
              <a:solidFill>
                <a:srgbClr val="FF0000"/>
              </a:solidFill>
            </a:endParaRPr>
          </a:p>
        </p:txBody>
      </p:sp>
      <p:pic>
        <p:nvPicPr>
          <p:cNvPr id="5" name="صورة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0521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pPr eaLnBrk="1" hangingPunct="1">
              <a:defRPr/>
            </a:pPr>
            <a:r>
              <a:rPr lang="ar-EG" smtClean="0"/>
              <a:t>قدرة الغربان على التمييز</a:t>
            </a:r>
            <a:endParaRPr lang="en-US" smtClean="0"/>
          </a:p>
        </p:txBody>
      </p:sp>
      <p:sp>
        <p:nvSpPr>
          <p:cNvPr id="200707" name="Rectangle 3"/>
          <p:cNvSpPr>
            <a:spLocks noGrp="1" noChangeArrowheads="1"/>
          </p:cNvSpPr>
          <p:nvPr>
            <p:ph type="body" idx="1"/>
          </p:nvPr>
        </p:nvSpPr>
        <p:spPr/>
        <p:txBody>
          <a:bodyPr/>
          <a:lstStyle/>
          <a:p>
            <a:pPr algn="r" eaLnBrk="1" hangingPunct="1">
              <a:defRPr/>
            </a:pPr>
            <a:r>
              <a:rPr lang="ar-SA" b="1" dirty="0" smtClean="0"/>
              <a:t>التجربة الثانية : تثبت قدرة الغراب فى تمييز بعضها عن الأنواع الأخرى من الكائنات</a:t>
            </a:r>
            <a:r>
              <a:rPr lang="ar-EG" b="1" dirty="0" smtClean="0"/>
              <a:t> غير</a:t>
            </a:r>
            <a:r>
              <a:rPr lang="ar-SA" b="1" dirty="0" smtClean="0"/>
              <a:t> البشر. </a:t>
            </a:r>
            <a:r>
              <a:rPr lang="ar-EG" b="1" dirty="0" smtClean="0"/>
              <a:t>وفى </a:t>
            </a:r>
            <a:r>
              <a:rPr lang="ar-SA" b="1" dirty="0" smtClean="0"/>
              <a:t>تجربة مواراة الطعام أوجد المؤلفان طيورا عارفة تستطيع مراقبة موقع خبيئة يصنعها طائر آخرو وطيورا "غير عارفة" لا تستطيع أن ترى موضع موقع الخبيئة. وعند وضع العارف وغير العارف فى موضع الخبيئة فإن الغراب صانع الخبيئة تعرف على الطائر العارف وتصدى لمحاولات الاقتراب من الخبيئة , فى حين تجاهل غير العرف بالخبيئة حتى حينما اقترب من المخبأ</a:t>
            </a:r>
            <a:r>
              <a:rPr lang="en-US" b="1" dirty="0" smtClean="0"/>
              <a:t>.</a:t>
            </a:r>
            <a:r>
              <a:rPr lang="en-US" dirty="0" smtClean="0"/>
              <a:t> </a:t>
            </a:r>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6830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pPr eaLnBrk="1" hangingPunct="1">
              <a:defRPr/>
            </a:pPr>
            <a:r>
              <a:rPr lang="ar-EG" smtClean="0"/>
              <a:t>لعب الغربان</a:t>
            </a:r>
            <a:endParaRPr lang="en-US" smtClean="0"/>
          </a:p>
        </p:txBody>
      </p:sp>
      <p:sp>
        <p:nvSpPr>
          <p:cNvPr id="201731" name="Rectangle 3"/>
          <p:cNvSpPr>
            <a:spLocks noGrp="1" noChangeArrowheads="1"/>
          </p:cNvSpPr>
          <p:nvPr>
            <p:ph type="body" idx="1"/>
          </p:nvPr>
        </p:nvSpPr>
        <p:spPr/>
        <p:txBody>
          <a:bodyPr/>
          <a:lstStyle/>
          <a:p>
            <a:pPr algn="r" eaLnBrk="1" hangingPunct="1">
              <a:lnSpc>
                <a:spcPct val="80000"/>
              </a:lnSpc>
              <a:defRPr/>
            </a:pPr>
            <a:r>
              <a:rPr lang="ar-SA" b="1"/>
              <a:t>ثالثا : اللعب بالطعام وإخفائه: هنا سجلت ملاحظات تتعلق بلعب الغراب ودلالة ذلك. منها</a:t>
            </a:r>
          </a:p>
          <a:p>
            <a:pPr algn="r" eaLnBrk="1" hangingPunct="1">
              <a:lnSpc>
                <a:spcPct val="80000"/>
              </a:lnSpc>
              <a:defRPr/>
            </a:pPr>
            <a:r>
              <a:rPr lang="ar-SA" b="1"/>
              <a:t>1- تجنب الغربان بعضا البعض فى أثناء إخفاء الطعام, وعمل مخابئ خصوصية بمهارات خاصة.</a:t>
            </a:r>
          </a:p>
          <a:p>
            <a:pPr algn="r" eaLnBrk="1" hangingPunct="1">
              <a:lnSpc>
                <a:spcPct val="80000"/>
              </a:lnSpc>
              <a:defRPr/>
            </a:pPr>
            <a:r>
              <a:rPr lang="ar-SA" b="1"/>
              <a:t>-2 قرص الغربان الصغيرة أذناب الذئاب للهو ومعرفة رد فعل الذئاب.</a:t>
            </a:r>
          </a:p>
          <a:p>
            <a:pPr algn="r" eaLnBrk="1" hangingPunct="1">
              <a:lnSpc>
                <a:spcPct val="80000"/>
              </a:lnSpc>
              <a:defRPr/>
            </a:pPr>
            <a:r>
              <a:rPr lang="ar-SA" b="1"/>
              <a:t>تجاهل الغربان الصغيرة  الأشياء الصغيرة التى لا تؤكل, وتعلمها مهارات تخبئة الطعام وتوقع سلوك الآخرين.</a:t>
            </a:r>
          </a:p>
          <a:p>
            <a:pPr algn="r" eaLnBrk="1" hangingPunct="1">
              <a:lnSpc>
                <a:spcPct val="80000"/>
              </a:lnSpc>
              <a:defRPr/>
            </a:pPr>
            <a:r>
              <a:rPr lang="ar-SA" b="1"/>
              <a:t>3- تعرف الغربان على لصوص الطعام من البشر ولم تلتقط الطعام مباشرة وكأنها تتوجس خيفة من هوءلاء اللصوص, وتجاهلها الذين يراقبون مخابئ الطعام دون أن يسرقوا منه شيئا واستخراج الطعام سريعا دون الحذر من الذين لم يسرقوا المخابئ.</a:t>
            </a:r>
            <a:endParaRPr lang="en-US" b="1"/>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35595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2362200" y="152400"/>
            <a:ext cx="7772400" cy="2286000"/>
          </a:xfrm>
        </p:spPr>
        <p:txBody>
          <a:bodyPr/>
          <a:lstStyle/>
          <a:p>
            <a:pPr algn="r" eaLnBrk="1" hangingPunct="1">
              <a:defRPr/>
            </a:pPr>
            <a:r>
              <a:rPr lang="ar-SA" sz="4000" b="1"/>
              <a:t>{فَبَعَثَ اللّهُ غُرَاباً يَبْحَثُ فِي الأَرْضِ لِيُرِيَهُ كَيْفَ يُوَارِي سَوْءةَ أَخِيهِ قَالَ يَا وَيْلَتَا أَعَجَزْتُ أَنْ أَكُونَ مِثْلَ هَـذَا الْغُرَابِ فَأُوَارِيَ سَوْءةَ أَخِي فَأَصْبَحَ مِنَ النَّادِمِينَ }المائدة31</a:t>
            </a:r>
            <a:endParaRPr lang="en-US" sz="4000" b="1"/>
          </a:p>
        </p:txBody>
      </p:sp>
      <p:sp>
        <p:nvSpPr>
          <p:cNvPr id="192515" name="Rectangle 3"/>
          <p:cNvSpPr>
            <a:spLocks noGrp="1" noChangeArrowheads="1"/>
          </p:cNvSpPr>
          <p:nvPr>
            <p:ph type="body" idx="1"/>
          </p:nvPr>
        </p:nvSpPr>
        <p:spPr>
          <a:xfrm>
            <a:off x="1981200" y="2438401"/>
            <a:ext cx="8229600" cy="3692525"/>
          </a:xfrm>
        </p:spPr>
        <p:txBody>
          <a:bodyPr/>
          <a:lstStyle/>
          <a:p>
            <a:pPr algn="r" eaLnBrk="1" hangingPunct="1">
              <a:defRPr/>
            </a:pPr>
            <a:r>
              <a:rPr lang="ar-SA" b="1" dirty="0" smtClean="0"/>
              <a:t>(فبعث الله غرابا يبحث في الأرض) ينبش التراب بمنقاره وبرجليه ويثيره على غراب ميت حتى واراه (ليريه كيف يواري) يستر (سوأة) جيفة (أخيه قال يا ويلتى أعجزت) عن (أن أكون مثل هذا الغراب فأواري سوأة أخي فأصبح من النادمين) على حمله وحفر له وواراه</a:t>
            </a:r>
            <a:endParaRPr lang="en-US" b="1" dirty="0" smtClean="0"/>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09420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eaLnBrk="1" hangingPunct="1">
              <a:defRPr/>
            </a:pPr>
            <a:r>
              <a:rPr lang="ar-EG" dirty="0" smtClean="0"/>
              <a:t>فنون </a:t>
            </a:r>
            <a:r>
              <a:rPr lang="ar-EG" dirty="0" err="1" smtClean="0"/>
              <a:t>المواراة</a:t>
            </a:r>
            <a:r>
              <a:rPr lang="ar-EG" dirty="0" smtClean="0"/>
              <a:t> عند الغراب</a:t>
            </a:r>
            <a:endParaRPr lang="en-US" dirty="0" smtClean="0"/>
          </a:p>
        </p:txBody>
      </p:sp>
      <p:sp>
        <p:nvSpPr>
          <p:cNvPr id="193539" name="Rectangle 3"/>
          <p:cNvSpPr>
            <a:spLocks noGrp="1" noChangeArrowheads="1"/>
          </p:cNvSpPr>
          <p:nvPr>
            <p:ph type="body" idx="1"/>
          </p:nvPr>
        </p:nvSpPr>
        <p:spPr/>
        <p:txBody>
          <a:bodyPr/>
          <a:lstStyle/>
          <a:p>
            <a:pPr algn="r" eaLnBrk="1" hangingPunct="1">
              <a:lnSpc>
                <a:spcPct val="90000"/>
              </a:lnSpc>
              <a:defRPr/>
            </a:pPr>
            <a:r>
              <a:rPr lang="ar-SA" b="1" smtClean="0"/>
              <a:t>القرطبى : </a:t>
            </a:r>
          </a:p>
          <a:p>
            <a:pPr algn="r" eaLnBrk="1" hangingPunct="1">
              <a:lnSpc>
                <a:spcPct val="90000"/>
              </a:lnSpc>
              <a:defRPr/>
            </a:pPr>
            <a:r>
              <a:rPr lang="ar-SA" b="1" smtClean="0"/>
              <a:t>(فبعث الله غرابا يبحث في الأرض)</a:t>
            </a:r>
          </a:p>
          <a:p>
            <a:pPr algn="r" eaLnBrk="1" hangingPunct="1">
              <a:lnSpc>
                <a:spcPct val="90000"/>
              </a:lnSpc>
              <a:defRPr/>
            </a:pPr>
            <a:r>
              <a:rPr lang="ar-SA" b="1" smtClean="0"/>
              <a:t>قال مجاهد : بعث الله غرابين فاقتتلا حتى قتل أحدهما صاحبه ثم حفر فدفنه.</a:t>
            </a:r>
          </a:p>
          <a:p>
            <a:pPr algn="r" eaLnBrk="1" hangingPunct="1">
              <a:lnSpc>
                <a:spcPct val="90000"/>
              </a:lnSpc>
              <a:defRPr/>
            </a:pPr>
            <a:r>
              <a:rPr lang="ar-SA" b="1" smtClean="0"/>
              <a:t>قيل : إن الغراب بحث الأرض على طعمه ليخفيه إلى وقت الحاجة إليه , لأنه من عادة الغراب فعل ذلك.</a:t>
            </a:r>
            <a:endParaRPr lang="en-US" b="1" smtClean="0"/>
          </a:p>
          <a:p>
            <a:pPr algn="r" eaLnBrk="1" hangingPunct="1">
              <a:lnSpc>
                <a:spcPct val="90000"/>
              </a:lnSpc>
              <a:defRPr/>
            </a:pPr>
            <a:r>
              <a:rPr lang="ar-SA" b="1" smtClean="0"/>
              <a:t>بعث الله الغراب حكمة , ليرى ابن آدم المواراة و وهو معنى قوله {ثُمَّ أَمَاتَهُ فَأَقْبَرَهُ }عبس21 , فصار فعل الغراب سنة باقية فى الخلق</a:t>
            </a:r>
            <a:r>
              <a:rPr lang="en-US" smtClean="0"/>
              <a:t> </a:t>
            </a:r>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63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eaLnBrk="1" hangingPunct="1">
              <a:defRPr/>
            </a:pPr>
            <a:r>
              <a:rPr lang="ar-SA" b="1" dirty="0" smtClean="0">
                <a:solidFill>
                  <a:srgbClr val="FFFF00"/>
                </a:solidFill>
              </a:rPr>
              <a:t>(فبعث الله غرابا يبحث في الأرض)</a:t>
            </a:r>
            <a:endParaRPr lang="en-US" b="1" dirty="0" smtClean="0">
              <a:solidFill>
                <a:srgbClr val="FFFF00"/>
              </a:solidFill>
            </a:endParaRPr>
          </a:p>
        </p:txBody>
      </p:sp>
      <p:sp>
        <p:nvSpPr>
          <p:cNvPr id="194563" name="Rectangle 3"/>
          <p:cNvSpPr>
            <a:spLocks noGrp="1" noChangeArrowheads="1"/>
          </p:cNvSpPr>
          <p:nvPr>
            <p:ph type="body" idx="1"/>
          </p:nvPr>
        </p:nvSpPr>
        <p:spPr/>
        <p:txBody>
          <a:bodyPr/>
          <a:lstStyle/>
          <a:p>
            <a:pPr algn="r" eaLnBrk="1" hangingPunct="1">
              <a:defRPr/>
            </a:pPr>
            <a:r>
              <a:rPr lang="ar-SA" b="1" dirty="0" smtClean="0"/>
              <a:t>وردت مقالة للعلم هاينرش وبكنيار فى مجلة العلوم الأمريكية تتناول مدى ذكاء الغربان . وقد تم التركيز على سلوك الغربان المتميز فى المواراة , أى مواراة الطعام</a:t>
            </a:r>
            <a:r>
              <a:rPr lang="en-US" b="1" dirty="0" smtClean="0"/>
              <a:t>  </a:t>
            </a:r>
            <a:r>
              <a:rPr lang="ar-SA" b="1" dirty="0" smtClean="0"/>
              <a:t>والمقالة تلخص نتائج بحث أجراه عالمان الأول وهو هاينرش</a:t>
            </a:r>
            <a:r>
              <a:rPr lang="en-US" b="1" dirty="0" smtClean="0"/>
              <a:t>  </a:t>
            </a:r>
            <a:r>
              <a:rPr lang="ar-SA" b="1" dirty="0" smtClean="0"/>
              <a:t>يعمل أستاذا بفيرمونت , والثانى وهو بكنيار محاضر فى كلية علم النفس فى جامعة سانت آندروز باسكتلندا</a:t>
            </a:r>
            <a:r>
              <a:rPr lang="en-US" dirty="0" smtClean="0"/>
              <a:t> </a:t>
            </a:r>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39918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eaLnBrk="1" hangingPunct="1">
              <a:defRPr/>
            </a:pPr>
            <a:r>
              <a:rPr lang="ar-SA" b="1" smtClean="0"/>
              <a:t>(فبعث الله غرابا يبحث في الأرض)</a:t>
            </a:r>
            <a:endParaRPr lang="en-US" b="1" smtClean="0"/>
          </a:p>
        </p:txBody>
      </p:sp>
      <p:sp>
        <p:nvSpPr>
          <p:cNvPr id="195587" name="Rectangle 3"/>
          <p:cNvSpPr>
            <a:spLocks noGrp="1" noChangeArrowheads="1"/>
          </p:cNvSpPr>
          <p:nvPr>
            <p:ph type="body" idx="1"/>
          </p:nvPr>
        </p:nvSpPr>
        <p:spPr>
          <a:xfrm>
            <a:off x="1981200" y="1600200"/>
            <a:ext cx="8305800" cy="4800600"/>
          </a:xfrm>
        </p:spPr>
        <p:txBody>
          <a:bodyPr>
            <a:normAutofit lnSpcReduction="10000"/>
          </a:bodyPr>
          <a:lstStyle/>
          <a:p>
            <a:pPr algn="r" eaLnBrk="1" hangingPunct="1">
              <a:lnSpc>
                <a:spcPct val="90000"/>
              </a:lnSpc>
              <a:defRPr/>
            </a:pPr>
            <a:r>
              <a:rPr lang="ar-SA" sz="1800" b="1" dirty="0"/>
              <a:t>وقد استهلا مقالتيهما بثلاثة مشاهد تختلف دلالة تفسيرهم:</a:t>
            </a:r>
            <a:endParaRPr lang="ar-SA" sz="2400" b="1" dirty="0"/>
          </a:p>
          <a:p>
            <a:pPr algn="r" eaLnBrk="1" hangingPunct="1">
              <a:lnSpc>
                <a:spcPct val="90000"/>
              </a:lnSpc>
              <a:defRPr/>
            </a:pPr>
            <a:r>
              <a:rPr lang="ar-SA" sz="2400" b="1" dirty="0"/>
              <a:t>الأول : مشاهد غراب نوحى وهو يتقلب على ظهره  ورجلاه مرفوعتان فى الهواء وبجانبه جثة قندس فوق الثلوج.</a:t>
            </a:r>
          </a:p>
          <a:p>
            <a:pPr algn="r" eaLnBrk="1" hangingPunct="1">
              <a:lnSpc>
                <a:spcPct val="90000"/>
              </a:lnSpc>
              <a:defRPr/>
            </a:pPr>
            <a:r>
              <a:rPr lang="ar-SA" sz="2400" b="1" dirty="0"/>
              <a:t>الثانى : دارس يقوم بتركيب حلق فى أرجل افراخ غرابين ويقوم أبوهما بإمطاره من أعلى بالصخور.</a:t>
            </a:r>
          </a:p>
          <a:p>
            <a:pPr algn="r" eaLnBrk="1" hangingPunct="1">
              <a:lnSpc>
                <a:spcPct val="90000"/>
              </a:lnSpc>
              <a:defRPr/>
            </a:pPr>
            <a:r>
              <a:rPr lang="ar-SA" sz="2400" b="1" dirty="0"/>
              <a:t>الثالث : غراب وحيد ينعق بصوت مرتفع بالقرب من كوخ منعزل محذرا رجلا بالقرب منه لكى ينظر إلى أعلى ويلحظ سبعا مختبئا على وشك أن يقفز عليه.</a:t>
            </a:r>
            <a:endParaRPr lang="en-US" sz="2400" b="1" dirty="0"/>
          </a:p>
          <a:p>
            <a:pPr algn="r" eaLnBrk="1" hangingPunct="1">
              <a:lnSpc>
                <a:spcPct val="90000"/>
              </a:lnSpc>
              <a:defRPr/>
            </a:pPr>
            <a:r>
              <a:rPr lang="ar-EG" sz="2400" b="1" dirty="0"/>
              <a:t>*</a:t>
            </a:r>
            <a:r>
              <a:rPr lang="ar-SA" sz="2400" b="1" dirty="0"/>
              <a:t>ترى هل كانت خدعة من الغراب الأول متظاهرا بالموت حتى يستأثر بالفريسة حيث ل</a:t>
            </a:r>
            <a:r>
              <a:rPr lang="ar-EG" sz="2400" b="1" dirty="0"/>
              <a:t>ا ين</a:t>
            </a:r>
            <a:r>
              <a:rPr lang="ar-SA" sz="2400" b="1" dirty="0"/>
              <a:t>ازعه فيها غراب آخر أم أنه كان يلعب</a:t>
            </a:r>
            <a:r>
              <a:rPr lang="ar-EG" sz="2400" b="1" dirty="0"/>
              <a:t>.</a:t>
            </a:r>
          </a:p>
          <a:p>
            <a:pPr algn="r" eaLnBrk="1" hangingPunct="1">
              <a:lnSpc>
                <a:spcPct val="90000"/>
              </a:lnSpc>
              <a:defRPr/>
            </a:pPr>
            <a:r>
              <a:rPr lang="ar-SA" sz="2400" b="1" dirty="0"/>
              <a:t> </a:t>
            </a:r>
            <a:r>
              <a:rPr lang="ar-EG" sz="2400" b="1" dirty="0"/>
              <a:t>*</a:t>
            </a:r>
            <a:r>
              <a:rPr lang="ar-SA" sz="2400" b="1" dirty="0"/>
              <a:t>أم أن الأبوين كانا يحاولان إبعاد الرجل عن فرخيهما</a:t>
            </a:r>
            <a:endParaRPr lang="ar-EG" sz="2400" b="1" dirty="0"/>
          </a:p>
          <a:p>
            <a:pPr algn="r" eaLnBrk="1" hangingPunct="1">
              <a:lnSpc>
                <a:spcPct val="90000"/>
              </a:lnSpc>
              <a:defRPr/>
            </a:pPr>
            <a:r>
              <a:rPr lang="ar-EG" sz="2400" b="1" dirty="0"/>
              <a:t>*</a:t>
            </a:r>
            <a:r>
              <a:rPr lang="ar-SA" sz="2400" b="1" dirty="0"/>
              <a:t>أم ظن من الرجل الذى فى الكوخ بتحذيره من السبع</a:t>
            </a:r>
            <a:endParaRPr lang="ar-EG" sz="2400" b="1" dirty="0"/>
          </a:p>
          <a:p>
            <a:pPr algn="r" eaLnBrk="1" hangingPunct="1">
              <a:lnSpc>
                <a:spcPct val="90000"/>
              </a:lnSpc>
              <a:defRPr/>
            </a:pPr>
            <a:r>
              <a:rPr lang="ar-EG" sz="2400" b="1" dirty="0"/>
              <a:t>*</a:t>
            </a:r>
            <a:r>
              <a:rPr lang="ar-SA" sz="2400" b="1" dirty="0"/>
              <a:t> أم بإرشاد السبع على الرجل حتى ينال الغراب جزءا من فريسة الأسد وهو هنا الرجل</a:t>
            </a:r>
            <a:r>
              <a:rPr lang="en-US" sz="2400" b="1" dirty="0"/>
              <a:t> .</a:t>
            </a:r>
            <a:r>
              <a:rPr lang="en-US" sz="2400" dirty="0"/>
              <a:t> </a:t>
            </a:r>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6862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pPr eaLnBrk="1" hangingPunct="1">
              <a:defRPr/>
            </a:pPr>
            <a:r>
              <a:rPr lang="ar-SA" b="1" smtClean="0"/>
              <a:t>(فبعث الله غرابا يبحث في الأرض)</a:t>
            </a:r>
            <a:endParaRPr lang="en-US" b="1" smtClean="0"/>
          </a:p>
        </p:txBody>
      </p:sp>
      <p:sp>
        <p:nvSpPr>
          <p:cNvPr id="196611" name="Rectangle 3"/>
          <p:cNvSpPr>
            <a:spLocks noGrp="1" noChangeArrowheads="1"/>
          </p:cNvSpPr>
          <p:nvPr>
            <p:ph type="body" idx="1"/>
          </p:nvPr>
        </p:nvSpPr>
        <p:spPr>
          <a:xfrm>
            <a:off x="1981200" y="1600200"/>
            <a:ext cx="8458200" cy="4876800"/>
          </a:xfrm>
        </p:spPr>
        <p:txBody>
          <a:bodyPr/>
          <a:lstStyle/>
          <a:p>
            <a:pPr algn="r" eaLnBrk="1" hangingPunct="1">
              <a:lnSpc>
                <a:spcPct val="80000"/>
              </a:lnSpc>
              <a:defRPr/>
            </a:pPr>
            <a:r>
              <a:rPr lang="ar-SA" b="1" dirty="0" smtClean="0"/>
              <a:t>ومن السلوك المعقد عند الغربان أمثلة عديدة منها :</a:t>
            </a:r>
          </a:p>
          <a:p>
            <a:pPr algn="r" eaLnBrk="1" hangingPunct="1">
              <a:lnSpc>
                <a:spcPct val="80000"/>
              </a:lnSpc>
              <a:defRPr/>
            </a:pPr>
            <a:r>
              <a:rPr lang="ar-SA" b="1" dirty="0" smtClean="0"/>
              <a:t>1- نحت كتلة اللحم على هيئة قطع صغير يمكن حملها.</a:t>
            </a:r>
          </a:p>
          <a:p>
            <a:pPr algn="r" eaLnBrk="1" hangingPunct="1">
              <a:lnSpc>
                <a:spcPct val="80000"/>
              </a:lnSpc>
              <a:defRPr/>
            </a:pPr>
            <a:r>
              <a:rPr lang="ar-SA" b="1" dirty="0" smtClean="0"/>
              <a:t>2- رص البسكويت الجاف بطري</a:t>
            </a:r>
            <a:r>
              <a:rPr lang="ar-EG" b="1" dirty="0" smtClean="0"/>
              <a:t>ق</a:t>
            </a:r>
            <a:r>
              <a:rPr lang="ar-SA" b="1" dirty="0" smtClean="0"/>
              <a:t>ة يمكن حملها أثناء الطيران.</a:t>
            </a:r>
          </a:p>
          <a:p>
            <a:pPr algn="r" eaLnBrk="1" hangingPunct="1">
              <a:lnSpc>
                <a:spcPct val="80000"/>
              </a:lnSpc>
              <a:defRPr/>
            </a:pPr>
            <a:r>
              <a:rPr lang="ar-SA" b="1" dirty="0" smtClean="0"/>
              <a:t>3- عمل مخابئ كاذبة لخداع المغيرين.</a:t>
            </a:r>
          </a:p>
          <a:p>
            <a:pPr algn="r" eaLnBrk="1" hangingPunct="1">
              <a:lnSpc>
                <a:spcPct val="80000"/>
              </a:lnSpc>
              <a:defRPr/>
            </a:pPr>
            <a:r>
              <a:rPr lang="ar-SA" b="1" dirty="0" smtClean="0"/>
              <a:t>أضف إلى ذلك أن:</a:t>
            </a:r>
          </a:p>
          <a:p>
            <a:pPr algn="r" eaLnBrk="1" hangingPunct="1">
              <a:lnSpc>
                <a:spcPct val="80000"/>
              </a:lnSpc>
              <a:defRPr/>
            </a:pPr>
            <a:r>
              <a:rPr lang="ar-SA" b="1" dirty="0" smtClean="0"/>
              <a:t>الغربان التى تكسر الجوز تتميز بذاكرة خارقة تحفظ آلاف المواقع المخبأ فيها الطعام </a:t>
            </a:r>
            <a:r>
              <a:rPr lang="ar-EG" b="1" dirty="0" smtClean="0"/>
              <a:t>.</a:t>
            </a:r>
            <a:endParaRPr lang="ar-SA" b="1" dirty="0" smtClean="0"/>
          </a:p>
          <a:p>
            <a:pPr algn="r" eaLnBrk="1" hangingPunct="1">
              <a:lnSpc>
                <a:spcPct val="80000"/>
              </a:lnSpc>
              <a:defRPr/>
            </a:pPr>
            <a:r>
              <a:rPr lang="ar-SA" b="1" dirty="0" smtClean="0"/>
              <a:t>*قيام أحد الغربان بتشكيل أدوات من نبات الصنوبر الحلزونى يستخدمها لالتقات اليرقات من بين شقوق الأشجار.</a:t>
            </a:r>
            <a:endParaRPr lang="en-US" b="1" dirty="0" smtClean="0"/>
          </a:p>
          <a:p>
            <a:pPr eaLnBrk="1" hangingPunct="1">
              <a:lnSpc>
                <a:spcPct val="80000"/>
              </a:lnSpc>
              <a:defRPr/>
            </a:pPr>
            <a:endParaRPr lang="en-US" sz="2000" dirty="0"/>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418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Rectangle 3"/>
          <p:cNvSpPr>
            <a:spLocks noGrp="1" noChangeArrowheads="1"/>
          </p:cNvSpPr>
          <p:nvPr>
            <p:ph type="body" idx="1"/>
          </p:nvPr>
        </p:nvSpPr>
        <p:spPr/>
        <p:txBody>
          <a:bodyPr/>
          <a:lstStyle/>
          <a:p>
            <a:pPr eaLnBrk="1" hangingPunct="1">
              <a:defRPr/>
            </a:pPr>
            <a:r>
              <a:rPr lang="ar-SA" sz="4000" b="1" dirty="0"/>
              <a:t>ومن الجدير بالذكر أنه حتى قرابة الخمسة </a:t>
            </a:r>
            <a:r>
              <a:rPr lang="ar-SA" sz="4000" b="1" dirty="0" err="1"/>
              <a:t>عشرسنة</a:t>
            </a:r>
            <a:r>
              <a:rPr lang="ar-SA" sz="4000" b="1" dirty="0"/>
              <a:t> الماضية لم يتم بطريقة علمية دراسة أسلوب وفن </a:t>
            </a:r>
            <a:r>
              <a:rPr lang="ar-SA" sz="4000" b="1" dirty="0" err="1"/>
              <a:t>المواراة</a:t>
            </a:r>
            <a:r>
              <a:rPr lang="ar-SA" sz="4000" b="1" dirty="0"/>
              <a:t> عند الغراب </a:t>
            </a:r>
            <a:r>
              <a:rPr lang="ar-SA" sz="4000" b="1" dirty="0" err="1"/>
              <a:t>والتى</a:t>
            </a:r>
            <a:r>
              <a:rPr lang="ar-SA" sz="4000" b="1" dirty="0"/>
              <a:t> أشار إليها القرآن بذكر الفعل يوارى </a:t>
            </a:r>
            <a:r>
              <a:rPr lang="ar-SA" sz="4000" b="1" dirty="0" err="1"/>
              <a:t>فى</a:t>
            </a:r>
            <a:r>
              <a:rPr lang="ar-SA" sz="4000" b="1" dirty="0"/>
              <a:t> قوله تعالى</a:t>
            </a:r>
            <a:r>
              <a:rPr lang="ar-EG" sz="4000" b="1" dirty="0"/>
              <a:t>:</a:t>
            </a:r>
            <a:endParaRPr lang="en-US" sz="4000" b="1"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0248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defRPr/>
            </a:pPr>
            <a:r>
              <a:rPr lang="ar-SA" b="1" smtClean="0"/>
              <a:t>(فبعث الله غرابا يبحث في الأرض)</a:t>
            </a:r>
            <a:endParaRPr lang="en-US" b="1" smtClean="0"/>
          </a:p>
        </p:txBody>
      </p:sp>
      <p:sp>
        <p:nvSpPr>
          <p:cNvPr id="198659" name="Rectangle 3"/>
          <p:cNvSpPr>
            <a:spLocks noGrp="1" noChangeArrowheads="1"/>
          </p:cNvSpPr>
          <p:nvPr>
            <p:ph type="body" idx="1"/>
          </p:nvPr>
        </p:nvSpPr>
        <p:spPr/>
        <p:txBody>
          <a:bodyPr/>
          <a:lstStyle/>
          <a:p>
            <a:pPr algn="r" eaLnBrk="1" hangingPunct="1">
              <a:defRPr/>
            </a:pPr>
            <a:r>
              <a:rPr lang="ar-SA" sz="3600" dirty="0"/>
              <a:t>{</a:t>
            </a:r>
            <a:r>
              <a:rPr lang="ar-SA" sz="3600" b="1" dirty="0"/>
              <a:t>فَبَعَثَ اللّهُ غُرَاباً يَبْحَثُ فِي الأَرْضِ لِيُرِيَهُ كَيْفَ يُوَارِي سَوْءةَ أَخِيهِ قَالَ يَا وَيْلَتَا أَعَجَزْتُ أَنْ أَكُونَ مِثْلَ هَـذَا الْغُرَابِ فَأُوَارِيَ سَوْءةَ أَخِي فَأَصْبَحَ مِنَ النَّادِمِينَ }</a:t>
            </a:r>
            <a:r>
              <a:rPr lang="ar-EG" sz="3600" b="1" dirty="0"/>
              <a:t>المائدة31</a:t>
            </a:r>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54433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pPr eaLnBrk="1" hangingPunct="1">
              <a:defRPr/>
            </a:pPr>
            <a:r>
              <a:rPr lang="ar-EG" b="1" dirty="0" smtClean="0"/>
              <a:t>ذكاء الغربان</a:t>
            </a:r>
            <a:endParaRPr lang="en-US" b="1" dirty="0" smtClean="0"/>
          </a:p>
        </p:txBody>
      </p:sp>
      <p:sp>
        <p:nvSpPr>
          <p:cNvPr id="199683" name="Rectangle 3"/>
          <p:cNvSpPr>
            <a:spLocks noGrp="1" noChangeArrowheads="1"/>
          </p:cNvSpPr>
          <p:nvPr>
            <p:ph type="body" idx="1"/>
          </p:nvPr>
        </p:nvSpPr>
        <p:spPr/>
        <p:txBody>
          <a:bodyPr/>
          <a:lstStyle/>
          <a:p>
            <a:pPr algn="r" eaLnBrk="1" hangingPunct="1">
              <a:lnSpc>
                <a:spcPct val="80000"/>
              </a:lnSpc>
              <a:defRPr/>
            </a:pPr>
            <a:r>
              <a:rPr lang="ar-SA" b="1" dirty="0"/>
              <a:t>التجربة الأولى : تثبت ذكاء الغراب فى الحصول على الغذاء حيث علق الغذاء فى نهاية حبل بينما ثبتت النهاية الأخرى فى ما يشبه غصن مائل يضع الغراب عليه قدميه , فإذا بالغراب يدلى برأسه من أسفل ثم يمسك بالخيط ويرفعه , ثم يضع الخيط عليى الغصن تحت قدميه ويضغط عليه بإحكام, ثم يكرر العملية حتى يحصل على قطعة اللحم . وهذا أشبه بشد إنسان يقف فى شرفة الطابق الخامس مثلا بحبل ينتهى بحقيبة مثبة فى الطرف السفلى من الخيط ليأخذ ما فى "السبت".</a:t>
            </a:r>
            <a:endParaRPr lang="en-US" b="1" dirty="0"/>
          </a:p>
          <a:p>
            <a:pPr algn="r" eaLnBrk="1" hangingPunct="1">
              <a:lnSpc>
                <a:spcPct val="80000"/>
              </a:lnSpc>
              <a:defRPr/>
            </a:pPr>
            <a:r>
              <a:rPr lang="ar-SA" b="1" dirty="0"/>
              <a:t>وفى هذا إشارة إلى استخدام المنطق عند الغربان الذى يتمثل فى شد الحبل لأعلى. ولما أجريت التجربة ولكن كان على الغربان</a:t>
            </a:r>
            <a:r>
              <a:rPr lang="ar-EG" b="1" dirty="0"/>
              <a:t> أن تشد</a:t>
            </a:r>
            <a:r>
              <a:rPr lang="ar-SA" b="1" dirty="0"/>
              <a:t> الحبل لأسفل انصرفت الغربان عن فعل ذلك فهمت أن الشد لأسفل غير منطقى</a:t>
            </a:r>
            <a:r>
              <a:rPr lang="en-US" dirty="0"/>
              <a:t> </a:t>
            </a:r>
          </a:p>
        </p:txBody>
      </p:sp>
      <p:pic>
        <p:nvPicPr>
          <p:cNvPr id="4" name="صورة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34400" y="6062638"/>
            <a:ext cx="8143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8047589"/>
      </p:ext>
    </p:extLst>
  </p:cSld>
  <p:clrMapOvr>
    <a:masterClrMapping/>
  </p:clrMapOvr>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844</Words>
  <Application>Microsoft Office PowerPoint</Application>
  <PresentationFormat>ملء الشاشة</PresentationFormat>
  <Paragraphs>44</Paragraphs>
  <Slides>11</Slides>
  <Notes>0</Notes>
  <HiddenSlides>0</HiddenSlides>
  <MMClips>0</MMClips>
  <ScaleCrop>false</ScaleCrop>
  <HeadingPairs>
    <vt:vector size="6" baseType="variant">
      <vt:variant>
        <vt:lpstr>الخطوط المستخدمة</vt:lpstr>
      </vt:variant>
      <vt:variant>
        <vt:i4>4</vt:i4>
      </vt:variant>
      <vt:variant>
        <vt:lpstr>نسق</vt:lpstr>
      </vt:variant>
      <vt:variant>
        <vt:i4>1</vt:i4>
      </vt:variant>
      <vt:variant>
        <vt:lpstr>عناوين الشرائح</vt:lpstr>
      </vt:variant>
      <vt:variant>
        <vt:i4>11</vt:i4>
      </vt:variant>
    </vt:vector>
  </HeadingPairs>
  <TitlesOfParts>
    <vt:vector size="16" baseType="lpstr">
      <vt:lpstr>Arial</vt:lpstr>
      <vt:lpstr>Calibri</vt:lpstr>
      <vt:lpstr>Calibri Light</vt:lpstr>
      <vt:lpstr>Times New Roman</vt:lpstr>
      <vt:lpstr>نسق Office</vt:lpstr>
      <vt:lpstr>فنون المواراة عند الغراب</vt:lpstr>
      <vt:lpstr>{فَبَعَثَ اللّهُ غُرَاباً يَبْحَثُ فِي الأَرْضِ لِيُرِيَهُ كَيْفَ يُوَارِي سَوْءةَ أَخِيهِ قَالَ يَا وَيْلَتَا أَعَجَزْتُ أَنْ أَكُونَ مِثْلَ هَـذَا الْغُرَابِ فَأُوَارِيَ سَوْءةَ أَخِي فَأَصْبَحَ مِنَ النَّادِمِينَ }المائدة31</vt:lpstr>
      <vt:lpstr>فنون المواراة عند الغراب</vt:lpstr>
      <vt:lpstr>(فبعث الله غرابا يبحث في الأرض)</vt:lpstr>
      <vt:lpstr>(فبعث الله غرابا يبحث في الأرض)</vt:lpstr>
      <vt:lpstr>(فبعث الله غرابا يبحث في الأرض)</vt:lpstr>
      <vt:lpstr>عرض تقديمي في PowerPoint</vt:lpstr>
      <vt:lpstr>(فبعث الله غرابا يبحث في الأرض)</vt:lpstr>
      <vt:lpstr>ذكاء الغربان</vt:lpstr>
      <vt:lpstr>قدرة الغربان على التمييز</vt:lpstr>
      <vt:lpstr>لعب الغربان</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فنون المواراة عند الغراب</dc:title>
  <dc:creator>Galal Elshayp</dc:creator>
  <cp:lastModifiedBy>Windows User</cp:lastModifiedBy>
  <cp:revision>2</cp:revision>
  <dcterms:created xsi:type="dcterms:W3CDTF">2015-04-26T15:12:48Z</dcterms:created>
  <dcterms:modified xsi:type="dcterms:W3CDTF">2015-05-06T21:37:57Z</dcterms:modified>
</cp:coreProperties>
</file>