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48" r:id="rId1"/>
  </p:sldMasterIdLst>
  <p:notesMasterIdLst>
    <p:notesMasterId r:id="rId51"/>
  </p:notesMasterIdLst>
  <p:sldIdLst>
    <p:sldId id="378" r:id="rId2"/>
    <p:sldId id="585" r:id="rId3"/>
    <p:sldId id="491" r:id="rId4"/>
    <p:sldId id="475" r:id="rId5"/>
    <p:sldId id="560" r:id="rId6"/>
    <p:sldId id="572" r:id="rId7"/>
    <p:sldId id="573" r:id="rId8"/>
    <p:sldId id="544" r:id="rId9"/>
    <p:sldId id="545" r:id="rId10"/>
    <p:sldId id="556" r:id="rId11"/>
    <p:sldId id="574" r:id="rId12"/>
    <p:sldId id="575" r:id="rId13"/>
    <p:sldId id="542" r:id="rId14"/>
    <p:sldId id="558" r:id="rId15"/>
    <p:sldId id="582" r:id="rId16"/>
    <p:sldId id="584" r:id="rId17"/>
    <p:sldId id="583" r:id="rId18"/>
    <p:sldId id="559" r:id="rId19"/>
    <p:sldId id="546" r:id="rId20"/>
    <p:sldId id="577" r:id="rId21"/>
    <p:sldId id="547" r:id="rId22"/>
    <p:sldId id="548" r:id="rId23"/>
    <p:sldId id="474" r:id="rId24"/>
    <p:sldId id="549" r:id="rId25"/>
    <p:sldId id="578" r:id="rId26"/>
    <p:sldId id="550" r:id="rId27"/>
    <p:sldId id="551" r:id="rId28"/>
    <p:sldId id="552" r:id="rId29"/>
    <p:sldId id="553" r:id="rId30"/>
    <p:sldId id="554" r:id="rId31"/>
    <p:sldId id="537" r:id="rId32"/>
    <p:sldId id="538" r:id="rId33"/>
    <p:sldId id="535" r:id="rId34"/>
    <p:sldId id="555" r:id="rId35"/>
    <p:sldId id="561" r:id="rId36"/>
    <p:sldId id="562" r:id="rId37"/>
    <p:sldId id="563" r:id="rId38"/>
    <p:sldId id="529" r:id="rId39"/>
    <p:sldId id="532" r:id="rId40"/>
    <p:sldId id="564" r:id="rId41"/>
    <p:sldId id="565" r:id="rId42"/>
    <p:sldId id="567" r:id="rId43"/>
    <p:sldId id="568" r:id="rId44"/>
    <p:sldId id="569" r:id="rId45"/>
    <p:sldId id="570" r:id="rId46"/>
    <p:sldId id="372" r:id="rId47"/>
    <p:sldId id="463" r:id="rId48"/>
    <p:sldId id="382" r:id="rId49"/>
    <p:sldId id="467" r:id="rId50"/>
  </p:sldIdLst>
  <p:sldSz cx="9144000" cy="6858000" type="screen4x3"/>
  <p:notesSz cx="6858000" cy="9144000"/>
  <p:defaultTextStyle>
    <a:defPPr>
      <a:defRPr lang="ar-EG"/>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FF"/>
    <a:srgbClr val="000066"/>
    <a:srgbClr val="000000"/>
    <a:srgbClr val="6600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86838" autoAdjust="0"/>
    <p:restoredTop sz="89789" autoAdjust="0"/>
  </p:normalViewPr>
  <p:slideViewPr>
    <p:cSldViewPr>
      <p:cViewPr varScale="1">
        <p:scale>
          <a:sx n="97" d="100"/>
          <a:sy n="97" d="100"/>
        </p:scale>
        <p:origin x="480" y="78"/>
      </p:cViewPr>
      <p:guideLst>
        <p:guide orient="horz" pos="2160"/>
        <p:guide pos="2880"/>
      </p:guideLst>
    </p:cSldViewPr>
  </p:slideViewPr>
  <p:notesTextViewPr>
    <p:cViewPr>
      <p:scale>
        <a:sx n="100" d="100"/>
        <a:sy n="100" d="100"/>
      </p:scale>
      <p:origin x="0" y="0"/>
    </p:cViewPr>
  </p:notesTextViewPr>
  <p:sorterViewPr>
    <p:cViewPr>
      <p:scale>
        <a:sx n="66" d="100"/>
        <a:sy n="66" d="100"/>
      </p:scale>
      <p:origin x="0" y="144"/>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notesMaster" Target="notesMasters/notes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886200" y="0"/>
            <a:ext cx="2971800" cy="457200"/>
          </a:xfrm>
          <a:prstGeom prst="rect">
            <a:avLst/>
          </a:prstGeom>
        </p:spPr>
        <p:txBody>
          <a:bodyPr vert="horz" lIns="91440" tIns="45720" rIns="91440" bIns="45720" rtlCol="1"/>
          <a:lstStyle>
            <a:lvl1pPr algn="r">
              <a:defRPr sz="1200"/>
            </a:lvl1pPr>
          </a:lstStyle>
          <a:p>
            <a:endParaRPr lang="ar-EG"/>
          </a:p>
        </p:txBody>
      </p:sp>
      <p:sp>
        <p:nvSpPr>
          <p:cNvPr id="3" name="Date Placeholder 2"/>
          <p:cNvSpPr>
            <a:spLocks noGrp="1"/>
          </p:cNvSpPr>
          <p:nvPr>
            <p:ph type="dt" idx="1"/>
          </p:nvPr>
        </p:nvSpPr>
        <p:spPr>
          <a:xfrm>
            <a:off x="1588" y="0"/>
            <a:ext cx="2971800" cy="457200"/>
          </a:xfrm>
          <a:prstGeom prst="rect">
            <a:avLst/>
          </a:prstGeom>
        </p:spPr>
        <p:txBody>
          <a:bodyPr vert="horz" lIns="91440" tIns="45720" rIns="91440" bIns="45720" rtlCol="1"/>
          <a:lstStyle>
            <a:lvl1pPr algn="l">
              <a:defRPr sz="1200"/>
            </a:lvl1pPr>
          </a:lstStyle>
          <a:p>
            <a:fld id="{8FA9467D-E34F-4E7B-AF67-F41C0D2708FB}" type="datetimeFigureOut">
              <a:rPr lang="ar-EG" smtClean="0"/>
              <a:pPr/>
              <a:t>19/08/1436</a:t>
            </a:fld>
            <a:endParaRPr lang="ar-EG"/>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1" anchor="ctr"/>
          <a:lstStyle/>
          <a:p>
            <a:endParaRPr lang="ar-EG"/>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EG"/>
          </a:p>
        </p:txBody>
      </p:sp>
      <p:sp>
        <p:nvSpPr>
          <p:cNvPr id="6" name="Footer Placeholder 5"/>
          <p:cNvSpPr>
            <a:spLocks noGrp="1"/>
          </p:cNvSpPr>
          <p:nvPr>
            <p:ph type="ftr" sz="quarter" idx="4"/>
          </p:nvPr>
        </p:nvSpPr>
        <p:spPr>
          <a:xfrm>
            <a:off x="3886200" y="8685213"/>
            <a:ext cx="2971800" cy="457200"/>
          </a:xfrm>
          <a:prstGeom prst="rect">
            <a:avLst/>
          </a:prstGeom>
        </p:spPr>
        <p:txBody>
          <a:bodyPr vert="horz" lIns="91440" tIns="45720" rIns="91440" bIns="45720" rtlCol="1" anchor="b"/>
          <a:lstStyle>
            <a:lvl1pPr algn="r">
              <a:defRPr sz="1200"/>
            </a:lvl1pPr>
          </a:lstStyle>
          <a:p>
            <a:endParaRPr lang="ar-EG"/>
          </a:p>
        </p:txBody>
      </p:sp>
      <p:sp>
        <p:nvSpPr>
          <p:cNvPr id="7" name="Slide Number Placeholder 6"/>
          <p:cNvSpPr>
            <a:spLocks noGrp="1"/>
          </p:cNvSpPr>
          <p:nvPr>
            <p:ph type="sldNum" sz="quarter" idx="5"/>
          </p:nvPr>
        </p:nvSpPr>
        <p:spPr>
          <a:xfrm>
            <a:off x="1588" y="8685213"/>
            <a:ext cx="2971800" cy="457200"/>
          </a:xfrm>
          <a:prstGeom prst="rect">
            <a:avLst/>
          </a:prstGeom>
        </p:spPr>
        <p:txBody>
          <a:bodyPr vert="horz" lIns="91440" tIns="45720" rIns="91440" bIns="45720" rtlCol="1" anchor="b"/>
          <a:lstStyle>
            <a:lvl1pPr algn="l">
              <a:defRPr sz="1200"/>
            </a:lvl1pPr>
          </a:lstStyle>
          <a:p>
            <a:fld id="{7DF3A90A-5F91-44EA-B130-D01C1E327B32}" type="slidenum">
              <a:rPr lang="ar-EG" smtClean="0"/>
              <a:pPr/>
              <a:t>‹#›</a:t>
            </a:fld>
            <a:endParaRPr lang="ar-EG"/>
          </a:p>
        </p:txBody>
      </p:sp>
    </p:spTree>
    <p:extLst>
      <p:ext uri="{BB962C8B-B14F-4D97-AF65-F5344CB8AC3E}">
        <p14:creationId xmlns:p14="http://schemas.microsoft.com/office/powerpoint/2010/main" val="3474116969"/>
      </p:ext>
    </p:extLst>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ar-EG" dirty="0"/>
          </a:p>
        </p:txBody>
      </p:sp>
      <p:sp>
        <p:nvSpPr>
          <p:cNvPr id="4" name="Slide Number Placeholder 3"/>
          <p:cNvSpPr>
            <a:spLocks noGrp="1"/>
          </p:cNvSpPr>
          <p:nvPr>
            <p:ph type="sldNum" sz="quarter" idx="10"/>
          </p:nvPr>
        </p:nvSpPr>
        <p:spPr/>
        <p:txBody>
          <a:bodyPr/>
          <a:lstStyle/>
          <a:p>
            <a:fld id="{7DF3A90A-5F91-44EA-B130-D01C1E327B32}" type="slidenum">
              <a:rPr lang="ar-EG" smtClean="0"/>
              <a:pPr/>
              <a:t>1</a:t>
            </a:fld>
            <a:endParaRPr lang="ar-EG"/>
          </a:p>
        </p:txBody>
      </p:sp>
    </p:spTree>
    <p:extLst>
      <p:ext uri="{BB962C8B-B14F-4D97-AF65-F5344CB8AC3E}">
        <p14:creationId xmlns:p14="http://schemas.microsoft.com/office/powerpoint/2010/main" val="20330116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7DF3A90A-5F91-44EA-B130-D01C1E327B32}" type="slidenum">
              <a:rPr lang="ar-EG" smtClean="0"/>
              <a:pPr/>
              <a:t>37</a:t>
            </a:fld>
            <a:endParaRPr lang="ar-EG"/>
          </a:p>
        </p:txBody>
      </p:sp>
    </p:spTree>
    <p:extLst>
      <p:ext uri="{BB962C8B-B14F-4D97-AF65-F5344CB8AC3E}">
        <p14:creationId xmlns:p14="http://schemas.microsoft.com/office/powerpoint/2010/main" val="14128731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7DF3A90A-5F91-44EA-B130-D01C1E327B32}" type="slidenum">
              <a:rPr lang="ar-EG" smtClean="0"/>
              <a:pPr/>
              <a:t>38</a:t>
            </a:fld>
            <a:endParaRPr lang="ar-EG"/>
          </a:p>
        </p:txBody>
      </p:sp>
    </p:spTree>
    <p:extLst>
      <p:ext uri="{BB962C8B-B14F-4D97-AF65-F5344CB8AC3E}">
        <p14:creationId xmlns:p14="http://schemas.microsoft.com/office/powerpoint/2010/main" val="329463345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7DF3A90A-5F91-44EA-B130-D01C1E327B32}" type="slidenum">
              <a:rPr lang="ar-EG" smtClean="0"/>
              <a:pPr/>
              <a:t>39</a:t>
            </a:fld>
            <a:endParaRPr lang="ar-EG"/>
          </a:p>
        </p:txBody>
      </p:sp>
    </p:spTree>
    <p:extLst>
      <p:ext uri="{BB962C8B-B14F-4D97-AF65-F5344CB8AC3E}">
        <p14:creationId xmlns:p14="http://schemas.microsoft.com/office/powerpoint/2010/main" val="348343613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7DF3A90A-5F91-44EA-B130-D01C1E327B32}" type="slidenum">
              <a:rPr lang="ar-EG" smtClean="0"/>
              <a:pPr/>
              <a:t>40</a:t>
            </a:fld>
            <a:endParaRPr lang="ar-EG"/>
          </a:p>
        </p:txBody>
      </p:sp>
    </p:spTree>
    <p:extLst>
      <p:ext uri="{BB962C8B-B14F-4D97-AF65-F5344CB8AC3E}">
        <p14:creationId xmlns:p14="http://schemas.microsoft.com/office/powerpoint/2010/main" val="8164168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7DF3A90A-5F91-44EA-B130-D01C1E327B32}" type="slidenum">
              <a:rPr lang="ar-EG" smtClean="0"/>
              <a:pPr/>
              <a:t>41</a:t>
            </a:fld>
            <a:endParaRPr lang="ar-EG"/>
          </a:p>
        </p:txBody>
      </p:sp>
    </p:spTree>
    <p:extLst>
      <p:ext uri="{BB962C8B-B14F-4D97-AF65-F5344CB8AC3E}">
        <p14:creationId xmlns:p14="http://schemas.microsoft.com/office/powerpoint/2010/main" val="170120859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7DF3A90A-5F91-44EA-B130-D01C1E327B32}" type="slidenum">
              <a:rPr lang="ar-EG" smtClean="0"/>
              <a:pPr/>
              <a:t>42</a:t>
            </a:fld>
            <a:endParaRPr lang="ar-EG"/>
          </a:p>
        </p:txBody>
      </p:sp>
    </p:spTree>
    <p:extLst>
      <p:ext uri="{BB962C8B-B14F-4D97-AF65-F5344CB8AC3E}">
        <p14:creationId xmlns:p14="http://schemas.microsoft.com/office/powerpoint/2010/main" val="223003593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7DF3A90A-5F91-44EA-B130-D01C1E327B32}" type="slidenum">
              <a:rPr lang="ar-EG" smtClean="0"/>
              <a:pPr/>
              <a:t>43</a:t>
            </a:fld>
            <a:endParaRPr lang="ar-EG"/>
          </a:p>
        </p:txBody>
      </p:sp>
    </p:spTree>
    <p:extLst>
      <p:ext uri="{BB962C8B-B14F-4D97-AF65-F5344CB8AC3E}">
        <p14:creationId xmlns:p14="http://schemas.microsoft.com/office/powerpoint/2010/main" val="1088375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7DF3A90A-5F91-44EA-B130-D01C1E327B32}" type="slidenum">
              <a:rPr lang="ar-EG" smtClean="0"/>
              <a:pPr/>
              <a:t>44</a:t>
            </a:fld>
            <a:endParaRPr lang="ar-EG"/>
          </a:p>
        </p:txBody>
      </p:sp>
    </p:spTree>
    <p:extLst>
      <p:ext uri="{BB962C8B-B14F-4D97-AF65-F5344CB8AC3E}">
        <p14:creationId xmlns:p14="http://schemas.microsoft.com/office/powerpoint/2010/main" val="203319423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7DF3A90A-5F91-44EA-B130-D01C1E327B32}" type="slidenum">
              <a:rPr lang="ar-EG" smtClean="0"/>
              <a:pPr/>
              <a:t>45</a:t>
            </a:fld>
            <a:endParaRPr lang="ar-EG"/>
          </a:p>
        </p:txBody>
      </p:sp>
    </p:spTree>
    <p:extLst>
      <p:ext uri="{BB962C8B-B14F-4D97-AF65-F5344CB8AC3E}">
        <p14:creationId xmlns:p14="http://schemas.microsoft.com/office/powerpoint/2010/main" val="76227022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ar-EG" dirty="0"/>
          </a:p>
        </p:txBody>
      </p:sp>
      <p:sp>
        <p:nvSpPr>
          <p:cNvPr id="4" name="Slide Number Placeholder 3"/>
          <p:cNvSpPr>
            <a:spLocks noGrp="1"/>
          </p:cNvSpPr>
          <p:nvPr>
            <p:ph type="sldNum" sz="quarter" idx="10"/>
          </p:nvPr>
        </p:nvSpPr>
        <p:spPr/>
        <p:txBody>
          <a:bodyPr/>
          <a:lstStyle/>
          <a:p>
            <a:fld id="{7DF3A90A-5F91-44EA-B130-D01C1E327B32}" type="slidenum">
              <a:rPr lang="ar-EG" smtClean="0"/>
              <a:pPr/>
              <a:t>47</a:t>
            </a:fld>
            <a:endParaRPr lang="ar-EG"/>
          </a:p>
        </p:txBody>
      </p:sp>
    </p:spTree>
    <p:extLst>
      <p:ext uri="{BB962C8B-B14F-4D97-AF65-F5344CB8AC3E}">
        <p14:creationId xmlns:p14="http://schemas.microsoft.com/office/powerpoint/2010/main" val="66454249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ar-EG" dirty="0"/>
          </a:p>
        </p:txBody>
      </p:sp>
      <p:sp>
        <p:nvSpPr>
          <p:cNvPr id="4" name="Slide Number Placeholder 3"/>
          <p:cNvSpPr>
            <a:spLocks noGrp="1"/>
          </p:cNvSpPr>
          <p:nvPr>
            <p:ph type="sldNum" sz="quarter" idx="10"/>
          </p:nvPr>
        </p:nvSpPr>
        <p:spPr/>
        <p:txBody>
          <a:bodyPr/>
          <a:lstStyle/>
          <a:p>
            <a:fld id="{7DF3A90A-5F91-44EA-B130-D01C1E327B32}" type="slidenum">
              <a:rPr lang="ar-EG" smtClean="0"/>
              <a:pPr/>
              <a:t>5</a:t>
            </a:fld>
            <a:endParaRPr lang="ar-EG"/>
          </a:p>
        </p:txBody>
      </p:sp>
    </p:spTree>
    <p:extLst>
      <p:ext uri="{BB962C8B-B14F-4D97-AF65-F5344CB8AC3E}">
        <p14:creationId xmlns:p14="http://schemas.microsoft.com/office/powerpoint/2010/main" val="322477758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ar-EG" dirty="0"/>
          </a:p>
        </p:txBody>
      </p:sp>
      <p:sp>
        <p:nvSpPr>
          <p:cNvPr id="4" name="Slide Number Placeholder 3"/>
          <p:cNvSpPr>
            <a:spLocks noGrp="1"/>
          </p:cNvSpPr>
          <p:nvPr>
            <p:ph type="sldNum" sz="quarter" idx="10"/>
          </p:nvPr>
        </p:nvSpPr>
        <p:spPr/>
        <p:txBody>
          <a:bodyPr/>
          <a:lstStyle/>
          <a:p>
            <a:fld id="{7DF3A90A-5F91-44EA-B130-D01C1E327B32}" type="slidenum">
              <a:rPr lang="ar-EG" smtClean="0"/>
              <a:pPr/>
              <a:t>48</a:t>
            </a:fld>
            <a:endParaRPr lang="ar-EG"/>
          </a:p>
        </p:txBody>
      </p:sp>
    </p:spTree>
    <p:extLst>
      <p:ext uri="{BB962C8B-B14F-4D97-AF65-F5344CB8AC3E}">
        <p14:creationId xmlns:p14="http://schemas.microsoft.com/office/powerpoint/2010/main" val="162378241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ar-EG" dirty="0"/>
          </a:p>
        </p:txBody>
      </p:sp>
      <p:sp>
        <p:nvSpPr>
          <p:cNvPr id="4" name="Slide Number Placeholder 3"/>
          <p:cNvSpPr>
            <a:spLocks noGrp="1"/>
          </p:cNvSpPr>
          <p:nvPr>
            <p:ph type="sldNum" sz="quarter" idx="10"/>
          </p:nvPr>
        </p:nvSpPr>
        <p:spPr/>
        <p:txBody>
          <a:bodyPr/>
          <a:lstStyle/>
          <a:p>
            <a:fld id="{7DF3A90A-5F91-44EA-B130-D01C1E327B32}" type="slidenum">
              <a:rPr lang="ar-EG" smtClean="0"/>
              <a:pPr/>
              <a:t>16</a:t>
            </a:fld>
            <a:endParaRPr lang="ar-EG"/>
          </a:p>
        </p:txBody>
      </p:sp>
    </p:spTree>
    <p:extLst>
      <p:ext uri="{BB962C8B-B14F-4D97-AF65-F5344CB8AC3E}">
        <p14:creationId xmlns:p14="http://schemas.microsoft.com/office/powerpoint/2010/main" val="316663974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ar-EG" dirty="0"/>
          </a:p>
        </p:txBody>
      </p:sp>
      <p:sp>
        <p:nvSpPr>
          <p:cNvPr id="4" name="Slide Number Placeholder 3"/>
          <p:cNvSpPr>
            <a:spLocks noGrp="1"/>
          </p:cNvSpPr>
          <p:nvPr>
            <p:ph type="sldNum" sz="quarter" idx="10"/>
          </p:nvPr>
        </p:nvSpPr>
        <p:spPr/>
        <p:txBody>
          <a:bodyPr/>
          <a:lstStyle/>
          <a:p>
            <a:fld id="{7DF3A90A-5F91-44EA-B130-D01C1E327B32}" type="slidenum">
              <a:rPr lang="ar-EG" smtClean="0"/>
              <a:pPr/>
              <a:t>17</a:t>
            </a:fld>
            <a:endParaRPr lang="ar-EG"/>
          </a:p>
        </p:txBody>
      </p:sp>
    </p:spTree>
    <p:extLst>
      <p:ext uri="{BB962C8B-B14F-4D97-AF65-F5344CB8AC3E}">
        <p14:creationId xmlns:p14="http://schemas.microsoft.com/office/powerpoint/2010/main" val="361521233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ar-EG" dirty="0"/>
          </a:p>
        </p:txBody>
      </p:sp>
      <p:sp>
        <p:nvSpPr>
          <p:cNvPr id="4" name="Slide Number Placeholder 3"/>
          <p:cNvSpPr>
            <a:spLocks noGrp="1"/>
          </p:cNvSpPr>
          <p:nvPr>
            <p:ph type="sldNum" sz="quarter" idx="10"/>
          </p:nvPr>
        </p:nvSpPr>
        <p:spPr/>
        <p:txBody>
          <a:bodyPr/>
          <a:lstStyle/>
          <a:p>
            <a:fld id="{7DF3A90A-5F91-44EA-B130-D01C1E327B32}" type="slidenum">
              <a:rPr lang="ar-EG" smtClean="0"/>
              <a:pPr/>
              <a:t>18</a:t>
            </a:fld>
            <a:endParaRPr lang="ar-EG"/>
          </a:p>
        </p:txBody>
      </p:sp>
    </p:spTree>
    <p:extLst>
      <p:ext uri="{BB962C8B-B14F-4D97-AF65-F5344CB8AC3E}">
        <p14:creationId xmlns:p14="http://schemas.microsoft.com/office/powerpoint/2010/main" val="246993824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ar-EG" dirty="0"/>
          </a:p>
        </p:txBody>
      </p:sp>
      <p:sp>
        <p:nvSpPr>
          <p:cNvPr id="4" name="Slide Number Placeholder 3"/>
          <p:cNvSpPr>
            <a:spLocks noGrp="1"/>
          </p:cNvSpPr>
          <p:nvPr>
            <p:ph type="sldNum" sz="quarter" idx="10"/>
          </p:nvPr>
        </p:nvSpPr>
        <p:spPr/>
        <p:txBody>
          <a:bodyPr/>
          <a:lstStyle/>
          <a:p>
            <a:fld id="{7DF3A90A-5F91-44EA-B130-D01C1E327B32}" type="slidenum">
              <a:rPr lang="ar-EG" smtClean="0"/>
              <a:pPr/>
              <a:t>25</a:t>
            </a:fld>
            <a:endParaRPr lang="ar-EG"/>
          </a:p>
        </p:txBody>
      </p:sp>
    </p:spTree>
    <p:extLst>
      <p:ext uri="{BB962C8B-B14F-4D97-AF65-F5344CB8AC3E}">
        <p14:creationId xmlns:p14="http://schemas.microsoft.com/office/powerpoint/2010/main" val="282768690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7DF3A90A-5F91-44EA-B130-D01C1E327B32}" type="slidenum">
              <a:rPr lang="ar-EG" smtClean="0"/>
              <a:pPr/>
              <a:t>26</a:t>
            </a:fld>
            <a:endParaRPr lang="ar-EG"/>
          </a:p>
        </p:txBody>
      </p:sp>
    </p:spTree>
    <p:extLst>
      <p:ext uri="{BB962C8B-B14F-4D97-AF65-F5344CB8AC3E}">
        <p14:creationId xmlns:p14="http://schemas.microsoft.com/office/powerpoint/2010/main" val="213654750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ar-EG" dirty="0"/>
          </a:p>
        </p:txBody>
      </p:sp>
      <p:sp>
        <p:nvSpPr>
          <p:cNvPr id="4" name="Slide Number Placeholder 3"/>
          <p:cNvSpPr>
            <a:spLocks noGrp="1"/>
          </p:cNvSpPr>
          <p:nvPr>
            <p:ph type="sldNum" sz="quarter" idx="10"/>
          </p:nvPr>
        </p:nvSpPr>
        <p:spPr/>
        <p:txBody>
          <a:bodyPr/>
          <a:lstStyle/>
          <a:p>
            <a:fld id="{7DF3A90A-5F91-44EA-B130-D01C1E327B32}" type="slidenum">
              <a:rPr lang="ar-EG" smtClean="0"/>
              <a:pPr/>
              <a:t>35</a:t>
            </a:fld>
            <a:endParaRPr lang="ar-EG"/>
          </a:p>
        </p:txBody>
      </p:sp>
    </p:spTree>
    <p:extLst>
      <p:ext uri="{BB962C8B-B14F-4D97-AF65-F5344CB8AC3E}">
        <p14:creationId xmlns:p14="http://schemas.microsoft.com/office/powerpoint/2010/main" val="345286533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ar-EG" dirty="0"/>
          </a:p>
        </p:txBody>
      </p:sp>
      <p:sp>
        <p:nvSpPr>
          <p:cNvPr id="4" name="Slide Number Placeholder 3"/>
          <p:cNvSpPr>
            <a:spLocks noGrp="1"/>
          </p:cNvSpPr>
          <p:nvPr>
            <p:ph type="sldNum" sz="quarter" idx="10"/>
          </p:nvPr>
        </p:nvSpPr>
        <p:spPr/>
        <p:txBody>
          <a:bodyPr/>
          <a:lstStyle/>
          <a:p>
            <a:fld id="{7DF3A90A-5F91-44EA-B130-D01C1E327B32}" type="slidenum">
              <a:rPr lang="ar-EG" smtClean="0"/>
              <a:pPr/>
              <a:t>36</a:t>
            </a:fld>
            <a:endParaRPr lang="ar-EG"/>
          </a:p>
        </p:txBody>
      </p:sp>
    </p:spTree>
    <p:extLst>
      <p:ext uri="{BB962C8B-B14F-4D97-AF65-F5344CB8AC3E}">
        <p14:creationId xmlns:p14="http://schemas.microsoft.com/office/powerpoint/2010/main" val="218870497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ar-EG"/>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ar-EG"/>
          </a:p>
        </p:txBody>
      </p:sp>
      <p:sp>
        <p:nvSpPr>
          <p:cNvPr id="4" name="Date Placeholder 3"/>
          <p:cNvSpPr>
            <a:spLocks noGrp="1"/>
          </p:cNvSpPr>
          <p:nvPr>
            <p:ph type="dt" sz="half" idx="10"/>
          </p:nvPr>
        </p:nvSpPr>
        <p:spPr/>
        <p:txBody>
          <a:bodyPr/>
          <a:lstStyle/>
          <a:p>
            <a:fld id="{EC4710C3-B3C4-4A89-B5C8-EF66F155C696}" type="datetimeFigureOut">
              <a:rPr lang="ar-EG" smtClean="0"/>
              <a:pPr/>
              <a:t>19/08/1436</a:t>
            </a:fld>
            <a:endParaRPr lang="ar-EG"/>
          </a:p>
        </p:txBody>
      </p:sp>
      <p:sp>
        <p:nvSpPr>
          <p:cNvPr id="5" name="Footer Placeholder 4"/>
          <p:cNvSpPr>
            <a:spLocks noGrp="1"/>
          </p:cNvSpPr>
          <p:nvPr>
            <p:ph type="ftr" sz="quarter" idx="11"/>
          </p:nvPr>
        </p:nvSpPr>
        <p:spPr/>
        <p:txBody>
          <a:bodyPr/>
          <a:lstStyle/>
          <a:p>
            <a:endParaRPr lang="ar-EG"/>
          </a:p>
        </p:txBody>
      </p:sp>
      <p:sp>
        <p:nvSpPr>
          <p:cNvPr id="6" name="Slide Number Placeholder 5"/>
          <p:cNvSpPr>
            <a:spLocks noGrp="1"/>
          </p:cNvSpPr>
          <p:nvPr>
            <p:ph type="sldNum" sz="quarter" idx="12"/>
          </p:nvPr>
        </p:nvSpPr>
        <p:spPr/>
        <p:txBody>
          <a:bodyPr/>
          <a:lstStyle/>
          <a:p>
            <a:fld id="{5FC51777-8F16-446C-99AC-A9E2EF136B60}" type="slidenum">
              <a:rPr lang="ar-EG" smtClean="0"/>
              <a:pPr/>
              <a:t>‹#›</a:t>
            </a:fld>
            <a:endParaRPr lang="ar-EG"/>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EG"/>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EG"/>
          </a:p>
        </p:txBody>
      </p:sp>
      <p:sp>
        <p:nvSpPr>
          <p:cNvPr id="4" name="Date Placeholder 3"/>
          <p:cNvSpPr>
            <a:spLocks noGrp="1"/>
          </p:cNvSpPr>
          <p:nvPr>
            <p:ph type="dt" sz="half" idx="10"/>
          </p:nvPr>
        </p:nvSpPr>
        <p:spPr/>
        <p:txBody>
          <a:bodyPr/>
          <a:lstStyle/>
          <a:p>
            <a:fld id="{EC4710C3-B3C4-4A89-B5C8-EF66F155C696}" type="datetimeFigureOut">
              <a:rPr lang="ar-EG" smtClean="0"/>
              <a:pPr/>
              <a:t>19/08/1436</a:t>
            </a:fld>
            <a:endParaRPr lang="ar-EG"/>
          </a:p>
        </p:txBody>
      </p:sp>
      <p:sp>
        <p:nvSpPr>
          <p:cNvPr id="5" name="Footer Placeholder 4"/>
          <p:cNvSpPr>
            <a:spLocks noGrp="1"/>
          </p:cNvSpPr>
          <p:nvPr>
            <p:ph type="ftr" sz="quarter" idx="11"/>
          </p:nvPr>
        </p:nvSpPr>
        <p:spPr/>
        <p:txBody>
          <a:bodyPr/>
          <a:lstStyle/>
          <a:p>
            <a:endParaRPr lang="ar-EG"/>
          </a:p>
        </p:txBody>
      </p:sp>
      <p:sp>
        <p:nvSpPr>
          <p:cNvPr id="6" name="Slide Number Placeholder 5"/>
          <p:cNvSpPr>
            <a:spLocks noGrp="1"/>
          </p:cNvSpPr>
          <p:nvPr>
            <p:ph type="sldNum" sz="quarter" idx="12"/>
          </p:nvPr>
        </p:nvSpPr>
        <p:spPr/>
        <p:txBody>
          <a:bodyPr/>
          <a:lstStyle/>
          <a:p>
            <a:fld id="{5FC51777-8F16-446C-99AC-A9E2EF136B60}" type="slidenum">
              <a:rPr lang="ar-EG" smtClean="0"/>
              <a:pPr/>
              <a:t>‹#›</a:t>
            </a:fld>
            <a:endParaRPr lang="ar-EG"/>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ar-EG"/>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EG"/>
          </a:p>
        </p:txBody>
      </p:sp>
      <p:sp>
        <p:nvSpPr>
          <p:cNvPr id="4" name="Date Placeholder 3"/>
          <p:cNvSpPr>
            <a:spLocks noGrp="1"/>
          </p:cNvSpPr>
          <p:nvPr>
            <p:ph type="dt" sz="half" idx="10"/>
          </p:nvPr>
        </p:nvSpPr>
        <p:spPr/>
        <p:txBody>
          <a:bodyPr/>
          <a:lstStyle/>
          <a:p>
            <a:fld id="{EC4710C3-B3C4-4A89-B5C8-EF66F155C696}" type="datetimeFigureOut">
              <a:rPr lang="ar-EG" smtClean="0"/>
              <a:pPr/>
              <a:t>19/08/1436</a:t>
            </a:fld>
            <a:endParaRPr lang="ar-EG"/>
          </a:p>
        </p:txBody>
      </p:sp>
      <p:sp>
        <p:nvSpPr>
          <p:cNvPr id="5" name="Footer Placeholder 4"/>
          <p:cNvSpPr>
            <a:spLocks noGrp="1"/>
          </p:cNvSpPr>
          <p:nvPr>
            <p:ph type="ftr" sz="quarter" idx="11"/>
          </p:nvPr>
        </p:nvSpPr>
        <p:spPr/>
        <p:txBody>
          <a:bodyPr/>
          <a:lstStyle/>
          <a:p>
            <a:endParaRPr lang="ar-EG"/>
          </a:p>
        </p:txBody>
      </p:sp>
      <p:sp>
        <p:nvSpPr>
          <p:cNvPr id="6" name="Slide Number Placeholder 5"/>
          <p:cNvSpPr>
            <a:spLocks noGrp="1"/>
          </p:cNvSpPr>
          <p:nvPr>
            <p:ph type="sldNum" sz="quarter" idx="12"/>
          </p:nvPr>
        </p:nvSpPr>
        <p:spPr/>
        <p:txBody>
          <a:bodyPr/>
          <a:lstStyle/>
          <a:p>
            <a:fld id="{5FC51777-8F16-446C-99AC-A9E2EF136B60}" type="slidenum">
              <a:rPr lang="ar-EG" smtClean="0"/>
              <a:pPr/>
              <a:t>‹#›</a:t>
            </a:fld>
            <a:endParaRPr lang="ar-EG"/>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EG"/>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EG"/>
          </a:p>
        </p:txBody>
      </p:sp>
      <p:sp>
        <p:nvSpPr>
          <p:cNvPr id="4" name="Date Placeholder 3"/>
          <p:cNvSpPr>
            <a:spLocks noGrp="1"/>
          </p:cNvSpPr>
          <p:nvPr>
            <p:ph type="dt" sz="half" idx="10"/>
          </p:nvPr>
        </p:nvSpPr>
        <p:spPr/>
        <p:txBody>
          <a:bodyPr/>
          <a:lstStyle/>
          <a:p>
            <a:fld id="{EC4710C3-B3C4-4A89-B5C8-EF66F155C696}" type="datetimeFigureOut">
              <a:rPr lang="ar-EG" smtClean="0"/>
              <a:pPr/>
              <a:t>19/08/1436</a:t>
            </a:fld>
            <a:endParaRPr lang="ar-EG"/>
          </a:p>
        </p:txBody>
      </p:sp>
      <p:sp>
        <p:nvSpPr>
          <p:cNvPr id="5" name="Footer Placeholder 4"/>
          <p:cNvSpPr>
            <a:spLocks noGrp="1"/>
          </p:cNvSpPr>
          <p:nvPr>
            <p:ph type="ftr" sz="quarter" idx="11"/>
          </p:nvPr>
        </p:nvSpPr>
        <p:spPr/>
        <p:txBody>
          <a:bodyPr/>
          <a:lstStyle/>
          <a:p>
            <a:endParaRPr lang="ar-EG"/>
          </a:p>
        </p:txBody>
      </p:sp>
      <p:sp>
        <p:nvSpPr>
          <p:cNvPr id="6" name="Slide Number Placeholder 5"/>
          <p:cNvSpPr>
            <a:spLocks noGrp="1"/>
          </p:cNvSpPr>
          <p:nvPr>
            <p:ph type="sldNum" sz="quarter" idx="12"/>
          </p:nvPr>
        </p:nvSpPr>
        <p:spPr/>
        <p:txBody>
          <a:bodyPr/>
          <a:lstStyle/>
          <a:p>
            <a:fld id="{5FC51777-8F16-446C-99AC-A9E2EF136B60}" type="slidenum">
              <a:rPr lang="ar-EG" smtClean="0"/>
              <a:pPr/>
              <a:t>‹#›</a:t>
            </a:fld>
            <a:endParaRPr lang="ar-EG"/>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r">
              <a:defRPr sz="4000" b="1" cap="all"/>
            </a:lvl1pPr>
          </a:lstStyle>
          <a:p>
            <a:r>
              <a:rPr lang="en-US" smtClean="0"/>
              <a:t>Click to edit Master title style</a:t>
            </a:r>
            <a:endParaRPr lang="ar-EG"/>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EC4710C3-B3C4-4A89-B5C8-EF66F155C696}" type="datetimeFigureOut">
              <a:rPr lang="ar-EG" smtClean="0"/>
              <a:pPr/>
              <a:t>19/08/1436</a:t>
            </a:fld>
            <a:endParaRPr lang="ar-EG"/>
          </a:p>
        </p:txBody>
      </p:sp>
      <p:sp>
        <p:nvSpPr>
          <p:cNvPr id="5" name="Footer Placeholder 4"/>
          <p:cNvSpPr>
            <a:spLocks noGrp="1"/>
          </p:cNvSpPr>
          <p:nvPr>
            <p:ph type="ftr" sz="quarter" idx="11"/>
          </p:nvPr>
        </p:nvSpPr>
        <p:spPr/>
        <p:txBody>
          <a:bodyPr/>
          <a:lstStyle/>
          <a:p>
            <a:endParaRPr lang="ar-EG"/>
          </a:p>
        </p:txBody>
      </p:sp>
      <p:sp>
        <p:nvSpPr>
          <p:cNvPr id="6" name="Slide Number Placeholder 5"/>
          <p:cNvSpPr>
            <a:spLocks noGrp="1"/>
          </p:cNvSpPr>
          <p:nvPr>
            <p:ph type="sldNum" sz="quarter" idx="12"/>
          </p:nvPr>
        </p:nvSpPr>
        <p:spPr/>
        <p:txBody>
          <a:bodyPr/>
          <a:lstStyle/>
          <a:p>
            <a:fld id="{5FC51777-8F16-446C-99AC-A9E2EF136B60}" type="slidenum">
              <a:rPr lang="ar-EG" smtClean="0"/>
              <a:pPr/>
              <a:t>‹#›</a:t>
            </a:fld>
            <a:endParaRPr lang="ar-EG"/>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EG"/>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EG"/>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EG"/>
          </a:p>
        </p:txBody>
      </p:sp>
      <p:sp>
        <p:nvSpPr>
          <p:cNvPr id="5" name="Date Placeholder 4"/>
          <p:cNvSpPr>
            <a:spLocks noGrp="1"/>
          </p:cNvSpPr>
          <p:nvPr>
            <p:ph type="dt" sz="half" idx="10"/>
          </p:nvPr>
        </p:nvSpPr>
        <p:spPr/>
        <p:txBody>
          <a:bodyPr/>
          <a:lstStyle/>
          <a:p>
            <a:fld id="{EC4710C3-B3C4-4A89-B5C8-EF66F155C696}" type="datetimeFigureOut">
              <a:rPr lang="ar-EG" smtClean="0"/>
              <a:pPr/>
              <a:t>19/08/1436</a:t>
            </a:fld>
            <a:endParaRPr lang="ar-EG"/>
          </a:p>
        </p:txBody>
      </p:sp>
      <p:sp>
        <p:nvSpPr>
          <p:cNvPr id="6" name="Footer Placeholder 5"/>
          <p:cNvSpPr>
            <a:spLocks noGrp="1"/>
          </p:cNvSpPr>
          <p:nvPr>
            <p:ph type="ftr" sz="quarter" idx="11"/>
          </p:nvPr>
        </p:nvSpPr>
        <p:spPr/>
        <p:txBody>
          <a:bodyPr/>
          <a:lstStyle/>
          <a:p>
            <a:endParaRPr lang="ar-EG"/>
          </a:p>
        </p:txBody>
      </p:sp>
      <p:sp>
        <p:nvSpPr>
          <p:cNvPr id="7" name="Slide Number Placeholder 6"/>
          <p:cNvSpPr>
            <a:spLocks noGrp="1"/>
          </p:cNvSpPr>
          <p:nvPr>
            <p:ph type="sldNum" sz="quarter" idx="12"/>
          </p:nvPr>
        </p:nvSpPr>
        <p:spPr/>
        <p:txBody>
          <a:bodyPr/>
          <a:lstStyle/>
          <a:p>
            <a:fld id="{5FC51777-8F16-446C-99AC-A9E2EF136B60}" type="slidenum">
              <a:rPr lang="ar-EG" smtClean="0"/>
              <a:pPr/>
              <a:t>‹#›</a:t>
            </a:fld>
            <a:endParaRPr lang="ar-EG"/>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ar-EG"/>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EG"/>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EG"/>
          </a:p>
        </p:txBody>
      </p:sp>
      <p:sp>
        <p:nvSpPr>
          <p:cNvPr id="7" name="Date Placeholder 6"/>
          <p:cNvSpPr>
            <a:spLocks noGrp="1"/>
          </p:cNvSpPr>
          <p:nvPr>
            <p:ph type="dt" sz="half" idx="10"/>
          </p:nvPr>
        </p:nvSpPr>
        <p:spPr/>
        <p:txBody>
          <a:bodyPr/>
          <a:lstStyle/>
          <a:p>
            <a:fld id="{EC4710C3-B3C4-4A89-B5C8-EF66F155C696}" type="datetimeFigureOut">
              <a:rPr lang="ar-EG" smtClean="0"/>
              <a:pPr/>
              <a:t>19/08/1436</a:t>
            </a:fld>
            <a:endParaRPr lang="ar-EG"/>
          </a:p>
        </p:txBody>
      </p:sp>
      <p:sp>
        <p:nvSpPr>
          <p:cNvPr id="8" name="Footer Placeholder 7"/>
          <p:cNvSpPr>
            <a:spLocks noGrp="1"/>
          </p:cNvSpPr>
          <p:nvPr>
            <p:ph type="ftr" sz="quarter" idx="11"/>
          </p:nvPr>
        </p:nvSpPr>
        <p:spPr/>
        <p:txBody>
          <a:bodyPr/>
          <a:lstStyle/>
          <a:p>
            <a:endParaRPr lang="ar-EG"/>
          </a:p>
        </p:txBody>
      </p:sp>
      <p:sp>
        <p:nvSpPr>
          <p:cNvPr id="9" name="Slide Number Placeholder 8"/>
          <p:cNvSpPr>
            <a:spLocks noGrp="1"/>
          </p:cNvSpPr>
          <p:nvPr>
            <p:ph type="sldNum" sz="quarter" idx="12"/>
          </p:nvPr>
        </p:nvSpPr>
        <p:spPr/>
        <p:txBody>
          <a:bodyPr/>
          <a:lstStyle/>
          <a:p>
            <a:fld id="{5FC51777-8F16-446C-99AC-A9E2EF136B60}" type="slidenum">
              <a:rPr lang="ar-EG" smtClean="0"/>
              <a:pPr/>
              <a:t>‹#›</a:t>
            </a:fld>
            <a:endParaRPr lang="ar-EG"/>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EG"/>
          </a:p>
        </p:txBody>
      </p:sp>
      <p:sp>
        <p:nvSpPr>
          <p:cNvPr id="3" name="Date Placeholder 2"/>
          <p:cNvSpPr>
            <a:spLocks noGrp="1"/>
          </p:cNvSpPr>
          <p:nvPr>
            <p:ph type="dt" sz="half" idx="10"/>
          </p:nvPr>
        </p:nvSpPr>
        <p:spPr/>
        <p:txBody>
          <a:bodyPr/>
          <a:lstStyle/>
          <a:p>
            <a:fld id="{EC4710C3-B3C4-4A89-B5C8-EF66F155C696}" type="datetimeFigureOut">
              <a:rPr lang="ar-EG" smtClean="0"/>
              <a:pPr/>
              <a:t>19/08/1436</a:t>
            </a:fld>
            <a:endParaRPr lang="ar-EG"/>
          </a:p>
        </p:txBody>
      </p:sp>
      <p:sp>
        <p:nvSpPr>
          <p:cNvPr id="4" name="Footer Placeholder 3"/>
          <p:cNvSpPr>
            <a:spLocks noGrp="1"/>
          </p:cNvSpPr>
          <p:nvPr>
            <p:ph type="ftr" sz="quarter" idx="11"/>
          </p:nvPr>
        </p:nvSpPr>
        <p:spPr/>
        <p:txBody>
          <a:bodyPr/>
          <a:lstStyle/>
          <a:p>
            <a:endParaRPr lang="ar-EG"/>
          </a:p>
        </p:txBody>
      </p:sp>
      <p:sp>
        <p:nvSpPr>
          <p:cNvPr id="5" name="Slide Number Placeholder 4"/>
          <p:cNvSpPr>
            <a:spLocks noGrp="1"/>
          </p:cNvSpPr>
          <p:nvPr>
            <p:ph type="sldNum" sz="quarter" idx="12"/>
          </p:nvPr>
        </p:nvSpPr>
        <p:spPr/>
        <p:txBody>
          <a:bodyPr/>
          <a:lstStyle/>
          <a:p>
            <a:fld id="{5FC51777-8F16-446C-99AC-A9E2EF136B60}" type="slidenum">
              <a:rPr lang="ar-EG" smtClean="0"/>
              <a:pPr/>
              <a:t>‹#›</a:t>
            </a:fld>
            <a:endParaRPr lang="ar-EG"/>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C4710C3-B3C4-4A89-B5C8-EF66F155C696}" type="datetimeFigureOut">
              <a:rPr lang="ar-EG" smtClean="0"/>
              <a:pPr/>
              <a:t>19/08/1436</a:t>
            </a:fld>
            <a:endParaRPr lang="ar-EG"/>
          </a:p>
        </p:txBody>
      </p:sp>
      <p:sp>
        <p:nvSpPr>
          <p:cNvPr id="3" name="Footer Placeholder 2"/>
          <p:cNvSpPr>
            <a:spLocks noGrp="1"/>
          </p:cNvSpPr>
          <p:nvPr>
            <p:ph type="ftr" sz="quarter" idx="11"/>
          </p:nvPr>
        </p:nvSpPr>
        <p:spPr/>
        <p:txBody>
          <a:bodyPr/>
          <a:lstStyle/>
          <a:p>
            <a:endParaRPr lang="ar-EG"/>
          </a:p>
        </p:txBody>
      </p:sp>
      <p:sp>
        <p:nvSpPr>
          <p:cNvPr id="4" name="Slide Number Placeholder 3"/>
          <p:cNvSpPr>
            <a:spLocks noGrp="1"/>
          </p:cNvSpPr>
          <p:nvPr>
            <p:ph type="sldNum" sz="quarter" idx="12"/>
          </p:nvPr>
        </p:nvSpPr>
        <p:spPr/>
        <p:txBody>
          <a:bodyPr/>
          <a:lstStyle/>
          <a:p>
            <a:fld id="{5FC51777-8F16-446C-99AC-A9E2EF136B60}" type="slidenum">
              <a:rPr lang="ar-EG" smtClean="0"/>
              <a:pPr/>
              <a:t>‹#›</a:t>
            </a:fld>
            <a:endParaRPr lang="ar-EG"/>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r">
              <a:defRPr sz="2000" b="1"/>
            </a:lvl1pPr>
          </a:lstStyle>
          <a:p>
            <a:r>
              <a:rPr lang="en-US" smtClean="0"/>
              <a:t>Click to edit Master title style</a:t>
            </a:r>
            <a:endParaRPr lang="ar-EG"/>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EG"/>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C4710C3-B3C4-4A89-B5C8-EF66F155C696}" type="datetimeFigureOut">
              <a:rPr lang="ar-EG" smtClean="0"/>
              <a:pPr/>
              <a:t>19/08/1436</a:t>
            </a:fld>
            <a:endParaRPr lang="ar-EG"/>
          </a:p>
        </p:txBody>
      </p:sp>
      <p:sp>
        <p:nvSpPr>
          <p:cNvPr id="6" name="Footer Placeholder 5"/>
          <p:cNvSpPr>
            <a:spLocks noGrp="1"/>
          </p:cNvSpPr>
          <p:nvPr>
            <p:ph type="ftr" sz="quarter" idx="11"/>
          </p:nvPr>
        </p:nvSpPr>
        <p:spPr/>
        <p:txBody>
          <a:bodyPr/>
          <a:lstStyle/>
          <a:p>
            <a:endParaRPr lang="ar-EG"/>
          </a:p>
        </p:txBody>
      </p:sp>
      <p:sp>
        <p:nvSpPr>
          <p:cNvPr id="7" name="Slide Number Placeholder 6"/>
          <p:cNvSpPr>
            <a:spLocks noGrp="1"/>
          </p:cNvSpPr>
          <p:nvPr>
            <p:ph type="sldNum" sz="quarter" idx="12"/>
          </p:nvPr>
        </p:nvSpPr>
        <p:spPr/>
        <p:txBody>
          <a:bodyPr/>
          <a:lstStyle/>
          <a:p>
            <a:fld id="{5FC51777-8F16-446C-99AC-A9E2EF136B60}" type="slidenum">
              <a:rPr lang="ar-EG" smtClean="0"/>
              <a:pPr/>
              <a:t>‹#›</a:t>
            </a:fld>
            <a:endParaRPr lang="ar-EG"/>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r">
              <a:defRPr sz="2000" b="1"/>
            </a:lvl1pPr>
          </a:lstStyle>
          <a:p>
            <a:r>
              <a:rPr lang="en-US" smtClean="0"/>
              <a:t>Click to edit Master title style</a:t>
            </a:r>
            <a:endParaRPr lang="ar-EG"/>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ar-EG"/>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C4710C3-B3C4-4A89-B5C8-EF66F155C696}" type="datetimeFigureOut">
              <a:rPr lang="ar-EG" smtClean="0"/>
              <a:pPr/>
              <a:t>19/08/1436</a:t>
            </a:fld>
            <a:endParaRPr lang="ar-EG"/>
          </a:p>
        </p:txBody>
      </p:sp>
      <p:sp>
        <p:nvSpPr>
          <p:cNvPr id="6" name="Footer Placeholder 5"/>
          <p:cNvSpPr>
            <a:spLocks noGrp="1"/>
          </p:cNvSpPr>
          <p:nvPr>
            <p:ph type="ftr" sz="quarter" idx="11"/>
          </p:nvPr>
        </p:nvSpPr>
        <p:spPr/>
        <p:txBody>
          <a:bodyPr/>
          <a:lstStyle/>
          <a:p>
            <a:endParaRPr lang="ar-EG"/>
          </a:p>
        </p:txBody>
      </p:sp>
      <p:sp>
        <p:nvSpPr>
          <p:cNvPr id="7" name="Slide Number Placeholder 6"/>
          <p:cNvSpPr>
            <a:spLocks noGrp="1"/>
          </p:cNvSpPr>
          <p:nvPr>
            <p:ph type="sldNum" sz="quarter" idx="12"/>
          </p:nvPr>
        </p:nvSpPr>
        <p:spPr/>
        <p:txBody>
          <a:bodyPr/>
          <a:lstStyle/>
          <a:p>
            <a:fld id="{5FC51777-8F16-446C-99AC-A9E2EF136B60}" type="slidenum">
              <a:rPr lang="ar-EG" smtClean="0"/>
              <a:pPr/>
              <a:t>‹#›</a:t>
            </a:fld>
            <a:endParaRPr lang="ar-EG"/>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1" anchor="ctr">
            <a:normAutofit/>
          </a:bodyPr>
          <a:lstStyle/>
          <a:p>
            <a:r>
              <a:rPr lang="en-US" smtClean="0"/>
              <a:t>Click to edit Master title style</a:t>
            </a:r>
            <a:endParaRPr lang="ar-EG"/>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EG"/>
          </a:p>
        </p:txBody>
      </p:sp>
      <p:sp>
        <p:nvSpPr>
          <p:cNvPr id="4" name="Date Placeholder 3"/>
          <p:cNvSpPr>
            <a:spLocks noGrp="1"/>
          </p:cNvSpPr>
          <p:nvPr>
            <p:ph type="dt" sz="half" idx="2"/>
          </p:nvPr>
        </p:nvSpPr>
        <p:spPr>
          <a:xfrm>
            <a:off x="6553200" y="6356350"/>
            <a:ext cx="21336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EC4710C3-B3C4-4A89-B5C8-EF66F155C696}" type="datetimeFigureOut">
              <a:rPr lang="ar-EG" smtClean="0"/>
              <a:pPr/>
              <a:t>19/08/1436</a:t>
            </a:fld>
            <a:endParaRPr lang="ar-EG"/>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ar-EG"/>
          </a:p>
        </p:txBody>
      </p:sp>
      <p:sp>
        <p:nvSpPr>
          <p:cNvPr id="6" name="Slide Number Placeholder 5"/>
          <p:cNvSpPr>
            <a:spLocks noGrp="1"/>
          </p:cNvSpPr>
          <p:nvPr>
            <p:ph type="sldNum" sz="quarter" idx="4"/>
          </p:nvPr>
        </p:nvSpPr>
        <p:spPr>
          <a:xfrm>
            <a:off x="457200" y="6356350"/>
            <a:ext cx="21336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5FC51777-8F16-446C-99AC-A9E2EF136B60}" type="slidenum">
              <a:rPr lang="ar-EG" smtClean="0"/>
              <a:pPr/>
              <a:t>‹#›</a:t>
            </a:fld>
            <a:endParaRPr lang="ar-EG"/>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1" eaLnBrk="1" latinLnBrk="0" hangingPunct="1">
        <a:spcBef>
          <a:spcPct val="0"/>
        </a:spcBef>
        <a:buNone/>
        <a:defRPr sz="4400" kern="1200">
          <a:solidFill>
            <a:schemeClr val="tx1"/>
          </a:solidFill>
          <a:latin typeface="+mj-lt"/>
          <a:ea typeface="+mj-ea"/>
          <a:cs typeface="+mj-cs"/>
        </a:defRPr>
      </a:lvl1pPr>
    </p:titleStyle>
    <p:bodyStyle>
      <a:lvl1pPr marL="342900" indent="-342900" algn="r" defTabSz="914400" rtl="1"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r" defTabSz="914400" rtl="1"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r" defTabSz="914400" rtl="1"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ar-EG"/>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0.png"/><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hyperlink" Target="http://en.wikipedia.org/wiki/George_Jacob_Holyoake" TargetMode="External"/><Relationship Id="rId4" Type="http://schemas.openxmlformats.org/officeDocument/2006/relationships/image" Target="../media/image13.jpeg"/></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2.xml.rels><?xml version="1.0" encoding="UTF-8" standalone="yes"?>
<Relationships xmlns="http://schemas.openxmlformats.org/package/2006/relationships"><Relationship Id="rId8" Type="http://schemas.openxmlformats.org/officeDocument/2006/relationships/hyperlink" Target="http://en.wikipedia.org/wiki/Secularism" TargetMode="External"/><Relationship Id="rId3" Type="http://schemas.openxmlformats.org/officeDocument/2006/relationships/image" Target="../media/image11.png"/><Relationship Id="rId7" Type="http://schemas.openxmlformats.org/officeDocument/2006/relationships/hyperlink" Target="http://en.wikipedia.org/wiki/United_States" TargetMode="External"/><Relationship Id="rId2" Type="http://schemas.openxmlformats.org/officeDocument/2006/relationships/image" Target="../media/image10.png"/><Relationship Id="rId1" Type="http://schemas.openxmlformats.org/officeDocument/2006/relationships/slideLayout" Target="../slideLayouts/slideLayout1.xml"/><Relationship Id="rId6" Type="http://schemas.openxmlformats.org/officeDocument/2006/relationships/hyperlink" Target="http://en.wikipedia.org/wiki/Secularization" TargetMode="External"/><Relationship Id="rId5" Type="http://schemas.openxmlformats.org/officeDocument/2006/relationships/hyperlink" Target="http://en.wikipedia.org/wiki/Modernization" TargetMode="External"/><Relationship Id="rId4" Type="http://schemas.openxmlformats.org/officeDocument/2006/relationships/hyperlink" Target="http://en.wikipedia.org/wiki/Laicism" TargetMode="External"/><Relationship Id="rId9" Type="http://schemas.openxmlformats.org/officeDocument/2006/relationships/image" Target="../media/image3.png"/></Relationships>
</file>

<file path=ppt/slides/_rels/slide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0.pn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5.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16.jpeg"/></Relationships>
</file>

<file path=ppt/slides/_rels/slide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2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hyperlink" Target="http://en.wikipedia.org/wiki/Humanism" TargetMode="External"/></Relationships>
</file>

<file path=ppt/slides/_rels/slide2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11.png"/></Relationships>
</file>

<file path=ppt/slides/_rels/slide2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2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0.pn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2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0.pn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3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0.pn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3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0.png"/><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3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0.pn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3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3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3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11.png"/></Relationships>
</file>

<file path=ppt/slides/_rels/slide3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hyperlink" Target="http://www.reference.com/browse/Middle+Ages" TargetMode="External"/><Relationship Id="rId4" Type="http://schemas.openxmlformats.org/officeDocument/2006/relationships/image" Target="../media/image10.png"/></Relationships>
</file>

<file path=ppt/slides/_rels/slide3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2.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10.png"/></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4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4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4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6.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4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7.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4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8.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4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9.png"/><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9.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0.png"/></Relationships>
</file>

<file path=ppt/slides/_rels/slide4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0.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1.jpeg"/></Relationships>
</file>

<file path=ppt/slides/_rels/slide4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8.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1.xml"/><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a:blip r:embed="rId3"/>
          <a:stretch>
            <a:fillRect/>
          </a:stretch>
        </a:blipFill>
        <a:effectLst/>
      </p:bgPr>
    </p:bg>
    <p:spTree>
      <p:nvGrpSpPr>
        <p:cNvPr id="1" name=""/>
        <p:cNvGrpSpPr/>
        <p:nvPr/>
      </p:nvGrpSpPr>
      <p:grpSpPr>
        <a:xfrm>
          <a:off x="0" y="0"/>
          <a:ext cx="0" cy="0"/>
          <a:chOff x="0" y="0"/>
          <a:chExt cx="0" cy="0"/>
        </a:xfrm>
      </p:grpSpPr>
      <p:pic>
        <p:nvPicPr>
          <p:cNvPr id="3" name="Picture 2"/>
          <p:cNvPicPr>
            <a:picLocks noChangeAspect="1" noChangeArrowheads="1"/>
          </p:cNvPicPr>
          <p:nvPr/>
        </p:nvPicPr>
        <p:blipFill>
          <a:blip r:embed="rId4"/>
          <a:srcRect/>
          <a:stretch>
            <a:fillRect/>
          </a:stretch>
        </p:blipFill>
        <p:spPr bwMode="auto">
          <a:xfrm>
            <a:off x="0" y="1126911"/>
            <a:ext cx="8072462" cy="5731089"/>
          </a:xfrm>
          <a:prstGeom prst="rect">
            <a:avLst/>
          </a:prstGeom>
          <a:noFill/>
          <a:ln w="9525">
            <a:noFill/>
            <a:miter lim="800000"/>
            <a:headEnd/>
            <a:tailEnd/>
          </a:ln>
          <a:effectLst/>
        </p:spPr>
      </p:pic>
      <p:sp>
        <p:nvSpPr>
          <p:cNvPr id="6" name="Rectangle 5"/>
          <p:cNvSpPr/>
          <p:nvPr/>
        </p:nvSpPr>
        <p:spPr>
          <a:xfrm>
            <a:off x="785786" y="3214686"/>
            <a:ext cx="6643734" cy="858889"/>
          </a:xfrm>
          <a:prstGeom prst="rect">
            <a:avLst/>
          </a:prstGeom>
        </p:spPr>
        <p:txBody>
          <a:bodyPr wrap="square">
            <a:spAutoFit/>
          </a:bodyPr>
          <a:lstStyle/>
          <a:p>
            <a:pPr marL="23813" indent="-23813" algn="ctr">
              <a:lnSpc>
                <a:spcPct val="140000"/>
              </a:lnSpc>
              <a:spcBef>
                <a:spcPct val="20000"/>
              </a:spcBef>
              <a:buClr>
                <a:schemeClr val="hlink"/>
              </a:buClr>
              <a:buSzPct val="80000"/>
              <a:buFont typeface="Wingdings" pitchFamily="2" charset="2"/>
              <a:buNone/>
              <a:defRPr/>
            </a:pPr>
            <a:r>
              <a:rPr lang="ar-EG" sz="4000" b="1" dirty="0" smtClean="0">
                <a:solidFill>
                  <a:srgbClr val="00B050"/>
                </a:solidFill>
                <a:effectLst>
                  <a:outerShdw blurRad="38100" dist="38100" dir="2700000" algn="tl">
                    <a:srgbClr val="000000"/>
                  </a:outerShdw>
                </a:effectLst>
                <a:latin typeface="Times New Roman" pitchFamily="18" charset="0"/>
                <a:cs typeface="Times New Roman" pitchFamily="18" charset="0"/>
              </a:rPr>
              <a:t>" الْحَمْدُ للّهِ رَبِّ الْعَالَمِينَ " (الفاتحة 1)</a:t>
            </a:r>
            <a:endParaRPr lang="en-US" sz="4000" b="1" dirty="0">
              <a:solidFill>
                <a:srgbClr val="00B050"/>
              </a:solidFill>
              <a:effectLst>
                <a:outerShdw blurRad="38100" dist="38100" dir="2700000" algn="tl">
                  <a:srgbClr val="000000"/>
                </a:outerShdw>
              </a:effectLst>
              <a:latin typeface="Times New Roman" pitchFamily="18" charset="0"/>
              <a:cs typeface="Times New Roman" pitchFamily="18" charset="0"/>
            </a:endParaRPr>
          </a:p>
        </p:txBody>
      </p:sp>
      <p:pic>
        <p:nvPicPr>
          <p:cNvPr id="2" name="صورة 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211960" y="6384417"/>
            <a:ext cx="755414" cy="476672"/>
          </a:xfrm>
          <a:prstGeom prst="rect">
            <a:avLst/>
          </a:prstGeom>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a:srcRect/>
          <a:stretch>
            <a:fillRect/>
          </a:stretch>
        </p:blipFill>
        <p:spPr bwMode="auto">
          <a:xfrm>
            <a:off x="0" y="857232"/>
            <a:ext cx="8072462" cy="6000768"/>
          </a:xfrm>
          <a:prstGeom prst="rect">
            <a:avLst/>
          </a:prstGeom>
          <a:noFill/>
          <a:ln w="9525">
            <a:noFill/>
            <a:miter lim="800000"/>
            <a:headEnd/>
            <a:tailEnd/>
          </a:ln>
        </p:spPr>
      </p:pic>
      <p:pic>
        <p:nvPicPr>
          <p:cNvPr id="212995" name="Picture 3"/>
          <p:cNvPicPr>
            <a:picLocks noChangeAspect="1" noChangeArrowheads="1"/>
          </p:cNvPicPr>
          <p:nvPr/>
        </p:nvPicPr>
        <p:blipFill>
          <a:blip r:embed="rId3"/>
          <a:srcRect/>
          <a:stretch>
            <a:fillRect/>
          </a:stretch>
        </p:blipFill>
        <p:spPr bwMode="auto">
          <a:xfrm>
            <a:off x="4857752" y="857232"/>
            <a:ext cx="3214710" cy="2571744"/>
          </a:xfrm>
          <a:prstGeom prst="rect">
            <a:avLst/>
          </a:prstGeom>
          <a:noFill/>
          <a:ln w="9525">
            <a:noFill/>
            <a:miter lim="800000"/>
            <a:headEnd/>
            <a:tailEnd/>
          </a:ln>
          <a:effectLst/>
        </p:spPr>
      </p:pic>
      <p:sp>
        <p:nvSpPr>
          <p:cNvPr id="7" name="Rectangle 6"/>
          <p:cNvSpPr/>
          <p:nvPr/>
        </p:nvSpPr>
        <p:spPr>
          <a:xfrm>
            <a:off x="-32" y="1071546"/>
            <a:ext cx="4722707" cy="523220"/>
          </a:xfrm>
          <a:prstGeom prst="rect">
            <a:avLst/>
          </a:prstGeom>
        </p:spPr>
        <p:txBody>
          <a:bodyPr wrap="square">
            <a:spAutoFit/>
          </a:bodyPr>
          <a:lstStyle/>
          <a:p>
            <a:r>
              <a:rPr lang="ar-EG" sz="2800" b="1" dirty="0" smtClean="0">
                <a:solidFill>
                  <a:schemeClr val="bg1"/>
                </a:solidFill>
              </a:rPr>
              <a:t>نظرة عامة  عن العلمانية </a:t>
            </a:r>
            <a:r>
              <a:rPr lang="en-US" sz="2400" b="1" dirty="0" smtClean="0">
                <a:solidFill>
                  <a:schemeClr val="bg1"/>
                </a:solidFill>
              </a:rPr>
              <a:t>Overview</a:t>
            </a:r>
            <a:r>
              <a:rPr lang="ar-EG" sz="2800" b="1" dirty="0" smtClean="0">
                <a:solidFill>
                  <a:schemeClr val="bg1"/>
                </a:solidFill>
              </a:rPr>
              <a:t> </a:t>
            </a:r>
            <a:endParaRPr lang="en-US" sz="2800" b="1" dirty="0">
              <a:solidFill>
                <a:schemeClr val="bg1"/>
              </a:solidFill>
            </a:endParaRPr>
          </a:p>
        </p:txBody>
      </p:sp>
      <p:sp>
        <p:nvSpPr>
          <p:cNvPr id="8" name="Rectangle 7"/>
          <p:cNvSpPr/>
          <p:nvPr/>
        </p:nvSpPr>
        <p:spPr>
          <a:xfrm>
            <a:off x="71406" y="1928802"/>
            <a:ext cx="4643438" cy="2308324"/>
          </a:xfrm>
          <a:prstGeom prst="rect">
            <a:avLst/>
          </a:prstGeom>
        </p:spPr>
        <p:style>
          <a:lnRef idx="3">
            <a:schemeClr val="lt1"/>
          </a:lnRef>
          <a:fillRef idx="1">
            <a:schemeClr val="dk1"/>
          </a:fillRef>
          <a:effectRef idx="1">
            <a:schemeClr val="dk1"/>
          </a:effectRef>
          <a:fontRef idx="minor">
            <a:schemeClr val="lt1"/>
          </a:fontRef>
        </p:style>
        <p:txBody>
          <a:bodyPr wrap="square">
            <a:spAutoFit/>
          </a:bodyPr>
          <a:lstStyle/>
          <a:p>
            <a:pPr algn="just" rtl="0"/>
            <a:r>
              <a:rPr lang="en-US" dirty="0" smtClean="0">
                <a:solidFill>
                  <a:schemeClr val="bg1"/>
                </a:solidFill>
              </a:rPr>
              <a:t> British writer </a:t>
            </a:r>
            <a:r>
              <a:rPr lang="en-US" dirty="0" smtClean="0">
                <a:solidFill>
                  <a:srgbClr val="FFFF00"/>
                </a:solidFill>
              </a:rPr>
              <a:t>George Jacob Holyoake </a:t>
            </a:r>
            <a:r>
              <a:rPr lang="en-US" dirty="0" smtClean="0">
                <a:solidFill>
                  <a:schemeClr val="bg1"/>
                </a:solidFill>
              </a:rPr>
              <a:t>in 1851.</a:t>
            </a:r>
            <a:r>
              <a:rPr lang="en-US" baseline="30000" dirty="0" smtClean="0">
                <a:solidFill>
                  <a:schemeClr val="bg1"/>
                </a:solidFill>
              </a:rPr>
              <a:t> </a:t>
            </a:r>
            <a:r>
              <a:rPr lang="en-US" dirty="0" smtClean="0">
                <a:solidFill>
                  <a:schemeClr val="bg1"/>
                </a:solidFill>
              </a:rPr>
              <a:t>  In particular, early secular ideas involving the separation of </a:t>
            </a:r>
            <a:r>
              <a:rPr lang="en-US" dirty="0" smtClean="0">
                <a:solidFill>
                  <a:srgbClr val="FFFF00"/>
                </a:solidFill>
              </a:rPr>
              <a:t>philosophy</a:t>
            </a:r>
            <a:r>
              <a:rPr lang="en-US" dirty="0" smtClean="0">
                <a:solidFill>
                  <a:schemeClr val="bg1"/>
                </a:solidFill>
              </a:rPr>
              <a:t> and </a:t>
            </a:r>
            <a:r>
              <a:rPr lang="en-US" dirty="0" smtClean="0">
                <a:solidFill>
                  <a:srgbClr val="FFFF00"/>
                </a:solidFill>
              </a:rPr>
              <a:t>religion</a:t>
            </a:r>
            <a:r>
              <a:rPr lang="en-US" dirty="0" smtClean="0">
                <a:solidFill>
                  <a:schemeClr val="bg1"/>
                </a:solidFill>
              </a:rPr>
              <a:t> can be traced back to </a:t>
            </a:r>
            <a:r>
              <a:rPr lang="en-US" dirty="0" err="1" smtClean="0">
                <a:solidFill>
                  <a:srgbClr val="FFFF00"/>
                </a:solidFill>
              </a:rPr>
              <a:t>Ibn</a:t>
            </a:r>
            <a:r>
              <a:rPr lang="en-US" dirty="0" smtClean="0">
                <a:solidFill>
                  <a:srgbClr val="FFFF00"/>
                </a:solidFill>
              </a:rPr>
              <a:t> </a:t>
            </a:r>
            <a:r>
              <a:rPr lang="en-US" dirty="0" err="1" smtClean="0">
                <a:solidFill>
                  <a:srgbClr val="FFFF00"/>
                </a:solidFill>
              </a:rPr>
              <a:t>Rushd</a:t>
            </a:r>
            <a:r>
              <a:rPr lang="en-US" dirty="0" smtClean="0">
                <a:solidFill>
                  <a:schemeClr val="bg1"/>
                </a:solidFill>
              </a:rPr>
              <a:t> (Averroes</a:t>
            </a:r>
            <a:r>
              <a:rPr lang="ar-EG" dirty="0" smtClean="0">
                <a:solidFill>
                  <a:schemeClr val="bg1"/>
                </a:solidFill>
              </a:rPr>
              <a:t>.(</a:t>
            </a:r>
            <a:r>
              <a:rPr lang="en-US" dirty="0" smtClean="0">
                <a:solidFill>
                  <a:schemeClr val="bg1"/>
                </a:solidFill>
              </a:rPr>
              <a:t> Holyoake described his views of promoting a social order separate from religion, without actively dismissing or criticizing religious belief. </a:t>
            </a:r>
          </a:p>
        </p:txBody>
      </p:sp>
      <p:pic>
        <p:nvPicPr>
          <p:cNvPr id="439300" name="Picture 4" descr="http://upload.wikimedia.org/wikipedia/commons/e/ea/Holyoake2.JPG"/>
          <p:cNvPicPr>
            <a:picLocks noChangeAspect="1" noChangeArrowheads="1"/>
          </p:cNvPicPr>
          <p:nvPr/>
        </p:nvPicPr>
        <p:blipFill>
          <a:blip r:embed="rId4"/>
          <a:srcRect/>
          <a:stretch>
            <a:fillRect/>
          </a:stretch>
        </p:blipFill>
        <p:spPr bwMode="auto">
          <a:xfrm>
            <a:off x="6143636" y="3500438"/>
            <a:ext cx="1857388" cy="2502752"/>
          </a:xfrm>
          <a:prstGeom prst="rect">
            <a:avLst/>
          </a:prstGeom>
          <a:noFill/>
        </p:spPr>
      </p:pic>
      <p:sp>
        <p:nvSpPr>
          <p:cNvPr id="11" name="Rectangle 10"/>
          <p:cNvSpPr/>
          <p:nvPr/>
        </p:nvSpPr>
        <p:spPr>
          <a:xfrm>
            <a:off x="6000760" y="5857892"/>
            <a:ext cx="1857388" cy="923330"/>
          </a:xfrm>
          <a:prstGeom prst="rect">
            <a:avLst/>
          </a:prstGeom>
        </p:spPr>
        <p:txBody>
          <a:bodyPr wrap="square">
            <a:spAutoFit/>
          </a:bodyPr>
          <a:lstStyle/>
          <a:p>
            <a:pPr algn="just" rtl="0"/>
            <a:r>
              <a:rPr lang="en-US" u="sng" dirty="0" smtClean="0">
                <a:solidFill>
                  <a:srgbClr val="FFFF00"/>
                </a:solidFill>
                <a:hlinkClick r:id="rId5" tooltip="George Jacob Holyoake"/>
              </a:rPr>
              <a:t>George Jacob </a:t>
            </a:r>
            <a:r>
              <a:rPr lang="en-US" u="sng" dirty="0" smtClean="0">
                <a:solidFill>
                  <a:schemeClr val="bg1"/>
                </a:solidFill>
                <a:hlinkClick r:id="rId5" tooltip="George Jacob Holyoake"/>
              </a:rPr>
              <a:t>Holyoake</a:t>
            </a:r>
            <a:r>
              <a:rPr lang="en-US" dirty="0" smtClean="0">
                <a:solidFill>
                  <a:srgbClr val="FFFF00"/>
                </a:solidFill>
              </a:rPr>
              <a:t> (1817–1906</a:t>
            </a:r>
            <a:endParaRPr lang="en-US" dirty="0">
              <a:solidFill>
                <a:srgbClr val="FFFF00"/>
              </a:solidFill>
            </a:endParaRPr>
          </a:p>
        </p:txBody>
      </p:sp>
      <p:sp>
        <p:nvSpPr>
          <p:cNvPr id="12" name="Rectangle 11"/>
          <p:cNvSpPr/>
          <p:nvPr/>
        </p:nvSpPr>
        <p:spPr>
          <a:xfrm>
            <a:off x="0" y="4303479"/>
            <a:ext cx="5786446" cy="2554545"/>
          </a:xfrm>
          <a:prstGeom prst="rect">
            <a:avLst/>
          </a:prstGeom>
        </p:spPr>
        <p:txBody>
          <a:bodyPr wrap="square">
            <a:spAutoFit/>
          </a:bodyPr>
          <a:lstStyle/>
          <a:p>
            <a:pPr algn="just"/>
            <a:r>
              <a:rPr lang="ar-EG" sz="3200" b="1" dirty="0" smtClean="0">
                <a:solidFill>
                  <a:srgbClr val="FFFF00"/>
                </a:solidFill>
              </a:rPr>
              <a:t>أول من أدخل مصطلح العلمانية هو الكاتب البريطانى هوليوآك </a:t>
            </a:r>
            <a:r>
              <a:rPr lang="en-US" sz="3200" b="1" dirty="0" smtClean="0">
                <a:solidFill>
                  <a:schemeClr val="bg1"/>
                </a:solidFill>
              </a:rPr>
              <a:t>1851</a:t>
            </a:r>
            <a:r>
              <a:rPr lang="ar-EG" sz="3200" b="1" dirty="0" smtClean="0">
                <a:solidFill>
                  <a:srgbClr val="FFFF00"/>
                </a:solidFill>
              </a:rPr>
              <a:t>مناديا بفصل النظام الاجتماعى عن الدين دون انتقاد المعتقد الدينى. ولكن أصول العلمانية المبكرة قد ظهرت مع ابن رشد.</a:t>
            </a:r>
            <a:endParaRPr lang="en-US" sz="3200" b="1" dirty="0">
              <a:solidFill>
                <a:srgbClr val="FFFF00"/>
              </a:solidFill>
            </a:endParaRPr>
          </a:p>
        </p:txBody>
      </p:sp>
      <p:pic>
        <p:nvPicPr>
          <p:cNvPr id="9" name="صورة 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286776" y="6304550"/>
            <a:ext cx="755414" cy="476672"/>
          </a:xfrm>
          <a:prstGeom prst="rect">
            <a:avLst/>
          </a:prstGeom>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a:srcRect/>
          <a:stretch>
            <a:fillRect/>
          </a:stretch>
        </p:blipFill>
        <p:spPr bwMode="auto">
          <a:xfrm>
            <a:off x="0" y="1071546"/>
            <a:ext cx="8001024" cy="5786454"/>
          </a:xfrm>
          <a:prstGeom prst="rect">
            <a:avLst/>
          </a:prstGeom>
          <a:noFill/>
          <a:ln w="9525">
            <a:noFill/>
            <a:miter lim="800000"/>
            <a:headEnd/>
            <a:tailEnd/>
          </a:ln>
        </p:spPr>
      </p:pic>
      <p:pic>
        <p:nvPicPr>
          <p:cNvPr id="212994" name="Picture 2"/>
          <p:cNvPicPr>
            <a:picLocks noChangeAspect="1" noChangeArrowheads="1"/>
          </p:cNvPicPr>
          <p:nvPr/>
        </p:nvPicPr>
        <p:blipFill>
          <a:blip r:embed="rId3"/>
          <a:srcRect/>
          <a:stretch>
            <a:fillRect/>
          </a:stretch>
        </p:blipFill>
        <p:spPr bwMode="auto">
          <a:xfrm>
            <a:off x="2786051" y="1012430"/>
            <a:ext cx="1785949" cy="1746611"/>
          </a:xfrm>
          <a:prstGeom prst="rect">
            <a:avLst/>
          </a:prstGeom>
          <a:noFill/>
          <a:ln w="9525">
            <a:noFill/>
            <a:miter lim="800000"/>
            <a:headEnd/>
            <a:tailEnd/>
          </a:ln>
          <a:effectLst/>
        </p:spPr>
      </p:pic>
      <p:sp>
        <p:nvSpPr>
          <p:cNvPr id="7" name="Rectangle 6"/>
          <p:cNvSpPr/>
          <p:nvPr/>
        </p:nvSpPr>
        <p:spPr>
          <a:xfrm>
            <a:off x="0" y="2669158"/>
            <a:ext cx="8001024" cy="2831544"/>
          </a:xfrm>
          <a:prstGeom prst="rect">
            <a:avLst/>
          </a:prstGeom>
        </p:spPr>
        <p:txBody>
          <a:bodyPr wrap="square">
            <a:spAutoFit/>
          </a:bodyPr>
          <a:lstStyle/>
          <a:p>
            <a:pPr algn="l"/>
            <a:r>
              <a:rPr lang="en-US" dirty="0" smtClean="0">
                <a:solidFill>
                  <a:schemeClr val="bg1"/>
                </a:solidFill>
              </a:rPr>
              <a:t>The purposes and arguments in support of secularism:</a:t>
            </a:r>
            <a:r>
              <a:rPr lang="ar-EG" dirty="0" smtClean="0">
                <a:solidFill>
                  <a:schemeClr val="bg1"/>
                </a:solidFill>
              </a:rPr>
              <a:t>    </a:t>
            </a:r>
            <a:endParaRPr lang="en-US" dirty="0" smtClean="0">
              <a:solidFill>
                <a:schemeClr val="bg1"/>
              </a:solidFill>
            </a:endParaRPr>
          </a:p>
          <a:p>
            <a:pPr algn="just" rtl="0"/>
            <a:r>
              <a:rPr lang="en-US" dirty="0" smtClean="0">
                <a:solidFill>
                  <a:schemeClr val="bg1"/>
                </a:solidFill>
              </a:rPr>
              <a:t> </a:t>
            </a:r>
            <a:r>
              <a:rPr lang="en-US" sz="2000" dirty="0" smtClean="0">
                <a:solidFill>
                  <a:schemeClr val="bg1"/>
                </a:solidFill>
              </a:rPr>
              <a:t>In European </a:t>
            </a:r>
            <a:r>
              <a:rPr lang="en-US" sz="2000" dirty="0" smtClean="0">
                <a:solidFill>
                  <a:srgbClr val="FFFF00"/>
                </a:solidFill>
              </a:rPr>
              <a:t>laicism</a:t>
            </a:r>
            <a:r>
              <a:rPr lang="en-US" sz="2000" dirty="0" smtClean="0">
                <a:solidFill>
                  <a:schemeClr val="bg1"/>
                </a:solidFill>
              </a:rPr>
              <a:t>: </a:t>
            </a:r>
            <a:r>
              <a:rPr lang="en-US" sz="2000" dirty="0" smtClean="0">
                <a:solidFill>
                  <a:srgbClr val="FFFF00"/>
                </a:solidFill>
              </a:rPr>
              <a:t>modernization</a:t>
            </a:r>
            <a:r>
              <a:rPr lang="en-US" sz="2000" dirty="0" smtClean="0">
                <a:solidFill>
                  <a:schemeClr val="bg1"/>
                </a:solidFill>
              </a:rPr>
              <a:t>, and away from traditional religious values (also known as </a:t>
            </a:r>
            <a:r>
              <a:rPr lang="en-US" sz="2000" dirty="0" smtClean="0">
                <a:solidFill>
                  <a:srgbClr val="FFFF00"/>
                </a:solidFill>
              </a:rPr>
              <a:t>secularization</a:t>
            </a:r>
            <a:r>
              <a:rPr lang="en-US" sz="2000" dirty="0" smtClean="0">
                <a:solidFill>
                  <a:schemeClr val="bg1"/>
                </a:solidFill>
              </a:rPr>
              <a:t>). </a:t>
            </a:r>
          </a:p>
          <a:p>
            <a:pPr algn="just" rtl="0"/>
            <a:r>
              <a:rPr lang="en-US" sz="2000" dirty="0" smtClean="0">
                <a:solidFill>
                  <a:schemeClr val="bg1"/>
                </a:solidFill>
              </a:rPr>
              <a:t>In the </a:t>
            </a:r>
            <a:r>
              <a:rPr lang="en-US" sz="2000" dirty="0" smtClean="0">
                <a:solidFill>
                  <a:srgbClr val="FFFF00"/>
                </a:solidFill>
              </a:rPr>
              <a:t>United States</a:t>
            </a:r>
            <a:r>
              <a:rPr lang="en-US" sz="2000" dirty="0" smtClean="0">
                <a:solidFill>
                  <a:schemeClr val="bg1"/>
                </a:solidFill>
              </a:rPr>
              <a:t>, some argue that </a:t>
            </a:r>
            <a:r>
              <a:rPr lang="en-US" sz="2000" dirty="0" smtClean="0">
                <a:solidFill>
                  <a:srgbClr val="FFFF00"/>
                </a:solidFill>
              </a:rPr>
              <a:t>state secularism </a:t>
            </a:r>
            <a:r>
              <a:rPr lang="en-US" sz="2000" dirty="0" smtClean="0">
                <a:solidFill>
                  <a:schemeClr val="bg1"/>
                </a:solidFill>
              </a:rPr>
              <a:t>to protect religion and the religious from governmental interference.</a:t>
            </a:r>
          </a:p>
          <a:p>
            <a:pPr algn="just" rtl="0"/>
            <a:r>
              <a:rPr lang="en-US" sz="2000" dirty="0" smtClean="0">
                <a:solidFill>
                  <a:schemeClr val="bg1"/>
                </a:solidFill>
              </a:rPr>
              <a:t> Within countries as well, differing political movements support secularism for varying reasons.</a:t>
            </a:r>
            <a:endParaRPr lang="ar-EG" sz="2000" dirty="0" smtClean="0">
              <a:solidFill>
                <a:schemeClr val="bg1"/>
              </a:solidFill>
            </a:endParaRPr>
          </a:p>
          <a:p>
            <a:pPr algn="just"/>
            <a:endParaRPr lang="en-US" sz="2000" dirty="0" smtClean="0">
              <a:solidFill>
                <a:schemeClr val="bg1"/>
              </a:solidFill>
            </a:endParaRPr>
          </a:p>
          <a:p>
            <a:pPr algn="just"/>
            <a:endParaRPr lang="en-US" sz="2000" dirty="0">
              <a:solidFill>
                <a:schemeClr val="bg1"/>
              </a:solidFill>
            </a:endParaRPr>
          </a:p>
        </p:txBody>
      </p:sp>
      <p:sp>
        <p:nvSpPr>
          <p:cNvPr id="8" name="Rectangle 7"/>
          <p:cNvSpPr/>
          <p:nvPr/>
        </p:nvSpPr>
        <p:spPr>
          <a:xfrm>
            <a:off x="0" y="4724483"/>
            <a:ext cx="8001024" cy="2133517"/>
          </a:xfrm>
          <a:prstGeom prst="rect">
            <a:avLst/>
          </a:prstGeom>
        </p:spPr>
        <p:txBody>
          <a:bodyPr wrap="square">
            <a:spAutoFit/>
          </a:bodyPr>
          <a:lstStyle/>
          <a:p>
            <a:pPr algn="just"/>
            <a:r>
              <a:rPr lang="ar-EG" sz="3200" b="1" dirty="0" smtClean="0">
                <a:solidFill>
                  <a:srgbClr val="FFFF00"/>
                </a:solidFill>
              </a:rPr>
              <a:t>فى أوروبا تعد العلمانية مشروعا للحداثة بعيدا عن القيم الدينية السائدة وفى أمريكا تعد العلمانية حماية للدين والمعتقدات من التدخلات الحكومية. وفى دول أخرى كل ينعى ليلاه.</a:t>
            </a:r>
            <a:endParaRPr lang="en-US" sz="3200" b="1" dirty="0" smtClean="0">
              <a:solidFill>
                <a:srgbClr val="FFFF00"/>
              </a:solidFill>
            </a:endParaRPr>
          </a:p>
        </p:txBody>
      </p:sp>
      <p:pic>
        <p:nvPicPr>
          <p:cNvPr id="6" name="صورة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316416" y="6237312"/>
            <a:ext cx="755414" cy="476672"/>
          </a:xfrm>
          <a:prstGeom prst="rect">
            <a:avLst/>
          </a:prstGeom>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a:srcRect/>
          <a:stretch>
            <a:fillRect/>
          </a:stretch>
        </p:blipFill>
        <p:spPr bwMode="auto">
          <a:xfrm>
            <a:off x="0" y="1071546"/>
            <a:ext cx="8001024" cy="5786454"/>
          </a:xfrm>
          <a:prstGeom prst="rect">
            <a:avLst/>
          </a:prstGeom>
          <a:noFill/>
          <a:ln w="9525">
            <a:noFill/>
            <a:miter lim="800000"/>
            <a:headEnd/>
            <a:tailEnd/>
          </a:ln>
        </p:spPr>
      </p:pic>
      <p:pic>
        <p:nvPicPr>
          <p:cNvPr id="212994" name="Picture 2"/>
          <p:cNvPicPr>
            <a:picLocks noChangeAspect="1" noChangeArrowheads="1"/>
          </p:cNvPicPr>
          <p:nvPr/>
        </p:nvPicPr>
        <p:blipFill>
          <a:blip r:embed="rId3"/>
          <a:srcRect/>
          <a:stretch>
            <a:fillRect/>
          </a:stretch>
        </p:blipFill>
        <p:spPr bwMode="auto">
          <a:xfrm>
            <a:off x="2786051" y="1012430"/>
            <a:ext cx="1785949" cy="1746611"/>
          </a:xfrm>
          <a:prstGeom prst="rect">
            <a:avLst/>
          </a:prstGeom>
          <a:noFill/>
          <a:ln w="9525">
            <a:noFill/>
            <a:miter lim="800000"/>
            <a:headEnd/>
            <a:tailEnd/>
          </a:ln>
          <a:effectLst/>
        </p:spPr>
      </p:pic>
      <p:sp>
        <p:nvSpPr>
          <p:cNvPr id="7" name="Rectangle 6"/>
          <p:cNvSpPr/>
          <p:nvPr/>
        </p:nvSpPr>
        <p:spPr>
          <a:xfrm>
            <a:off x="0" y="2669158"/>
            <a:ext cx="8001024" cy="2831544"/>
          </a:xfrm>
          <a:prstGeom prst="rect">
            <a:avLst/>
          </a:prstGeom>
        </p:spPr>
        <p:txBody>
          <a:bodyPr wrap="square">
            <a:spAutoFit/>
          </a:bodyPr>
          <a:lstStyle/>
          <a:p>
            <a:pPr algn="l"/>
            <a:r>
              <a:rPr lang="en-US" dirty="0" smtClean="0">
                <a:solidFill>
                  <a:schemeClr val="bg1"/>
                </a:solidFill>
              </a:rPr>
              <a:t>The purposes and arguments in support </a:t>
            </a:r>
            <a:r>
              <a:rPr lang="en-US" smtClean="0">
                <a:solidFill>
                  <a:schemeClr val="bg1"/>
                </a:solidFill>
              </a:rPr>
              <a:t>of secularism:</a:t>
            </a:r>
            <a:r>
              <a:rPr lang="ar-EG" smtClean="0">
                <a:solidFill>
                  <a:schemeClr val="bg1"/>
                </a:solidFill>
              </a:rPr>
              <a:t>    </a:t>
            </a:r>
            <a:endParaRPr lang="en-US" smtClean="0">
              <a:solidFill>
                <a:schemeClr val="bg1"/>
              </a:solidFill>
            </a:endParaRPr>
          </a:p>
          <a:p>
            <a:pPr algn="just" rtl="0"/>
            <a:r>
              <a:rPr lang="en-US" smtClean="0">
                <a:solidFill>
                  <a:schemeClr val="bg1"/>
                </a:solidFill>
              </a:rPr>
              <a:t> </a:t>
            </a:r>
            <a:r>
              <a:rPr lang="en-US" sz="2000" smtClean="0">
                <a:solidFill>
                  <a:schemeClr val="bg1"/>
                </a:solidFill>
              </a:rPr>
              <a:t>In European </a:t>
            </a:r>
            <a:r>
              <a:rPr lang="en-US" sz="2000" smtClean="0">
                <a:solidFill>
                  <a:schemeClr val="bg1"/>
                </a:solidFill>
                <a:hlinkClick r:id="rId4" tooltip="Laicism"/>
              </a:rPr>
              <a:t>laicism</a:t>
            </a:r>
            <a:r>
              <a:rPr lang="en-US" sz="2000" smtClean="0">
                <a:solidFill>
                  <a:schemeClr val="bg1"/>
                </a:solidFill>
              </a:rPr>
              <a:t>: </a:t>
            </a:r>
            <a:r>
              <a:rPr lang="en-US" sz="2000" u="sng" smtClean="0">
                <a:solidFill>
                  <a:schemeClr val="bg1"/>
                </a:solidFill>
                <a:hlinkClick r:id="rId5" tooltip="Modernization"/>
              </a:rPr>
              <a:t>modernization</a:t>
            </a:r>
            <a:r>
              <a:rPr lang="en-US" sz="2000" smtClean="0">
                <a:solidFill>
                  <a:schemeClr val="bg1"/>
                </a:solidFill>
              </a:rPr>
              <a:t>, and away from traditional religious values (also known as </a:t>
            </a:r>
            <a:r>
              <a:rPr lang="en-US" sz="2000" smtClean="0">
                <a:solidFill>
                  <a:schemeClr val="bg1"/>
                </a:solidFill>
                <a:hlinkClick r:id="rId6" tooltip="Secularization"/>
              </a:rPr>
              <a:t>secularization</a:t>
            </a:r>
            <a:r>
              <a:rPr lang="en-US" sz="2000" smtClean="0">
                <a:solidFill>
                  <a:schemeClr val="bg1"/>
                </a:solidFill>
              </a:rPr>
              <a:t>). </a:t>
            </a:r>
          </a:p>
          <a:p>
            <a:pPr algn="just" rtl="0"/>
            <a:r>
              <a:rPr lang="en-US" sz="2000" smtClean="0">
                <a:solidFill>
                  <a:schemeClr val="bg1"/>
                </a:solidFill>
              </a:rPr>
              <a:t>In the </a:t>
            </a:r>
            <a:r>
              <a:rPr lang="en-US" sz="2000" smtClean="0">
                <a:solidFill>
                  <a:schemeClr val="bg1"/>
                </a:solidFill>
                <a:hlinkClick r:id="rId7" tooltip="United States"/>
              </a:rPr>
              <a:t>United States</a:t>
            </a:r>
            <a:r>
              <a:rPr lang="en-US" sz="2000" smtClean="0">
                <a:solidFill>
                  <a:schemeClr val="bg1"/>
                </a:solidFill>
              </a:rPr>
              <a:t>, some argue that </a:t>
            </a:r>
            <a:r>
              <a:rPr lang="en-US" sz="2000" smtClean="0">
                <a:solidFill>
                  <a:schemeClr val="bg1"/>
                </a:solidFill>
                <a:hlinkClick r:id="rId8"/>
              </a:rPr>
              <a:t>state secularism</a:t>
            </a:r>
            <a:r>
              <a:rPr lang="en-US" sz="2000" smtClean="0">
                <a:solidFill>
                  <a:schemeClr val="bg1"/>
                </a:solidFill>
              </a:rPr>
              <a:t> to protect religion and the religious from governmental interference.</a:t>
            </a:r>
          </a:p>
          <a:p>
            <a:pPr algn="just" rtl="0"/>
            <a:r>
              <a:rPr lang="en-US" sz="2000" smtClean="0">
                <a:solidFill>
                  <a:schemeClr val="bg1"/>
                </a:solidFill>
              </a:rPr>
              <a:t> Within countries as well, differing political movements support secularism for varying reasons.</a:t>
            </a:r>
            <a:endParaRPr lang="ar-EG" sz="2000" smtClean="0">
              <a:solidFill>
                <a:schemeClr val="bg1"/>
              </a:solidFill>
            </a:endParaRPr>
          </a:p>
          <a:p>
            <a:pPr algn="just"/>
            <a:endParaRPr lang="en-US" sz="2000" dirty="0" smtClean="0">
              <a:solidFill>
                <a:schemeClr val="bg1"/>
              </a:solidFill>
            </a:endParaRPr>
          </a:p>
          <a:p>
            <a:pPr algn="just"/>
            <a:endParaRPr lang="en-US" sz="2000" dirty="0">
              <a:solidFill>
                <a:schemeClr val="bg1"/>
              </a:solidFill>
            </a:endParaRPr>
          </a:p>
        </p:txBody>
      </p:sp>
      <p:sp>
        <p:nvSpPr>
          <p:cNvPr id="8" name="Rectangle 7"/>
          <p:cNvSpPr/>
          <p:nvPr/>
        </p:nvSpPr>
        <p:spPr>
          <a:xfrm>
            <a:off x="0" y="4724483"/>
            <a:ext cx="8001024" cy="2133517"/>
          </a:xfrm>
          <a:prstGeom prst="rect">
            <a:avLst/>
          </a:prstGeom>
        </p:spPr>
        <p:txBody>
          <a:bodyPr wrap="square">
            <a:spAutoFit/>
          </a:bodyPr>
          <a:lstStyle/>
          <a:p>
            <a:pPr algn="just"/>
            <a:r>
              <a:rPr lang="ar-EG" sz="3200" b="1" dirty="0" smtClean="0">
                <a:solidFill>
                  <a:srgbClr val="FFFF00"/>
                </a:solidFill>
              </a:rPr>
              <a:t>فى أوروبا تعد العلمانية مشروعا للحداثة بعيدا عن القيم الدينية السائدة وفى أمريكا تعد العلمانية حماية للدين والمعتقدات من التدخلات الحكومية. وفى دول أخرى كل ينعى ليلاه.</a:t>
            </a:r>
            <a:endParaRPr lang="en-US" sz="3200" b="1" dirty="0" smtClean="0">
              <a:solidFill>
                <a:srgbClr val="FFFF00"/>
              </a:solidFill>
            </a:endParaRPr>
          </a:p>
        </p:txBody>
      </p:sp>
      <p:pic>
        <p:nvPicPr>
          <p:cNvPr id="6" name="صورة 5"/>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8244408" y="6309320"/>
            <a:ext cx="755414" cy="476672"/>
          </a:xfrm>
          <a:prstGeom prst="rect">
            <a:avLst/>
          </a:prstGeom>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3000364" y="142852"/>
            <a:ext cx="3062057" cy="584775"/>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none">
            <a:spAutoFit/>
          </a:bodyPr>
          <a:lstStyle/>
          <a:p>
            <a:r>
              <a:rPr lang="ar-EG" sz="3200" b="1" dirty="0" smtClean="0"/>
              <a:t>البعد عن الهدى ضلال</a:t>
            </a:r>
            <a:endParaRPr lang="en-US" sz="3200" b="1" dirty="0"/>
          </a:p>
        </p:txBody>
      </p:sp>
      <p:sp>
        <p:nvSpPr>
          <p:cNvPr id="7" name="Rectangle 6"/>
          <p:cNvSpPr/>
          <p:nvPr/>
        </p:nvSpPr>
        <p:spPr>
          <a:xfrm>
            <a:off x="0" y="2285992"/>
            <a:ext cx="9144000" cy="830997"/>
          </a:xfrm>
          <a:prstGeom prst="rect">
            <a:avLst/>
          </a:prstGeom>
        </p:spPr>
        <p:style>
          <a:lnRef idx="1">
            <a:schemeClr val="dk1"/>
          </a:lnRef>
          <a:fillRef idx="2">
            <a:schemeClr val="dk1"/>
          </a:fillRef>
          <a:effectRef idx="1">
            <a:schemeClr val="dk1"/>
          </a:effectRef>
          <a:fontRef idx="minor">
            <a:schemeClr val="dk1"/>
          </a:fontRef>
        </p:style>
        <p:txBody>
          <a:bodyPr wrap="square">
            <a:spAutoFit/>
          </a:bodyPr>
          <a:lstStyle/>
          <a:p>
            <a:r>
              <a:rPr lang="ar-EG" sz="2400" b="1" dirty="0" smtClean="0"/>
              <a:t> {هُوَ الَّذِي أَرْسَلَ رَسُولَهُ بِالْهُدَى وَدِينِ الْحَقِّ لِيُظْهِرَهُ عَلَى الدِّينِ كُلِّهِ وَلَوْ كَرِهَ الْمُشْرِكُونَ }التوبة33</a:t>
            </a:r>
            <a:endParaRPr lang="en-US" sz="2400" b="1" dirty="0"/>
          </a:p>
        </p:txBody>
      </p:sp>
      <p:sp>
        <p:nvSpPr>
          <p:cNvPr id="8" name="Rectangle 7"/>
          <p:cNvSpPr/>
          <p:nvPr/>
        </p:nvSpPr>
        <p:spPr>
          <a:xfrm>
            <a:off x="0" y="3455259"/>
            <a:ext cx="9144000" cy="830997"/>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r>
              <a:rPr lang="ar-EG" dirty="0" smtClean="0"/>
              <a:t> </a:t>
            </a:r>
            <a:r>
              <a:rPr lang="ar-EG" sz="2400" b="1" dirty="0" smtClean="0"/>
              <a:t>{هُوَ الَّذِي أَرْسَلَ رَسُولَهُ بِالْهُدَى وَدِينِ الْحَقِّ لِيُظْهِرَهُ عَلَى الدِّينِ كُلِّهِ وَكَفَى بِاللَّهِ شَهِيداً }الفتح28</a:t>
            </a:r>
            <a:endParaRPr lang="en-US" sz="2400" b="1" dirty="0"/>
          </a:p>
        </p:txBody>
      </p:sp>
      <p:sp>
        <p:nvSpPr>
          <p:cNvPr id="9" name="Rectangle 8"/>
          <p:cNvSpPr/>
          <p:nvPr/>
        </p:nvSpPr>
        <p:spPr>
          <a:xfrm>
            <a:off x="0" y="4669705"/>
            <a:ext cx="9144000" cy="830997"/>
          </a:xfrm>
          <a:prstGeom prst="rect">
            <a:avLst/>
          </a:prstGeom>
        </p:spPr>
        <p:style>
          <a:lnRef idx="1">
            <a:schemeClr val="accent5"/>
          </a:lnRef>
          <a:fillRef idx="2">
            <a:schemeClr val="accent5"/>
          </a:fillRef>
          <a:effectRef idx="1">
            <a:schemeClr val="accent5"/>
          </a:effectRef>
          <a:fontRef idx="minor">
            <a:schemeClr val="dk1"/>
          </a:fontRef>
        </p:style>
        <p:txBody>
          <a:bodyPr wrap="square">
            <a:spAutoFit/>
          </a:bodyPr>
          <a:lstStyle/>
          <a:p>
            <a:r>
              <a:rPr lang="ar-EG" sz="2400" b="1" dirty="0" smtClean="0"/>
              <a:t> {هُوَ الَّذِي أَرْسَلَ رَسُولَهُ بِالْهُدَى وَدِينِ الْحَقِّ لِيُظْهِرَهُ عَلَى الدِّينِ كُلِّهِ وَلَوْ كَرِهَ الْمُشْرِكُونَ }الصف9</a:t>
            </a:r>
            <a:endParaRPr lang="en-US" sz="2400" b="1" dirty="0"/>
          </a:p>
        </p:txBody>
      </p:sp>
      <p:sp>
        <p:nvSpPr>
          <p:cNvPr id="10" name="Rectangle 9"/>
          <p:cNvSpPr/>
          <p:nvPr/>
        </p:nvSpPr>
        <p:spPr>
          <a:xfrm>
            <a:off x="0" y="857232"/>
            <a:ext cx="9144000" cy="461665"/>
          </a:xfrm>
          <a:prstGeom prst="rect">
            <a:avLst/>
          </a:prstGeom>
        </p:spPr>
        <p:style>
          <a:lnRef idx="1">
            <a:schemeClr val="dk1"/>
          </a:lnRef>
          <a:fillRef idx="3">
            <a:schemeClr val="dk1"/>
          </a:fillRef>
          <a:effectRef idx="2">
            <a:schemeClr val="dk1"/>
          </a:effectRef>
          <a:fontRef idx="minor">
            <a:schemeClr val="lt1"/>
          </a:fontRef>
        </p:style>
        <p:txBody>
          <a:bodyPr wrap="square">
            <a:spAutoFit/>
          </a:bodyPr>
          <a:lstStyle/>
          <a:p>
            <a:r>
              <a:rPr lang="ar-EG" dirty="0" smtClean="0"/>
              <a:t> </a:t>
            </a:r>
            <a:r>
              <a:rPr lang="ar-EG" sz="2400" b="1" dirty="0" smtClean="0"/>
              <a:t>{أُوْلَـئِكَ الَّذِينَ اشْتَرُوُاْ الضَّلاَلَةَ بِالْهُدَى فَمَا رَبِحَت تِّجَارَتُهُمْ وَمَا كَانُواْ مُهْتَدِينَ }البقرة16</a:t>
            </a:r>
            <a:endParaRPr lang="en-US" sz="2400" b="1" dirty="0"/>
          </a:p>
        </p:txBody>
      </p:sp>
      <p:sp>
        <p:nvSpPr>
          <p:cNvPr id="12" name="Rectangle 11"/>
          <p:cNvSpPr/>
          <p:nvPr/>
        </p:nvSpPr>
        <p:spPr>
          <a:xfrm>
            <a:off x="0" y="6027003"/>
            <a:ext cx="9144000" cy="830997"/>
          </a:xfrm>
          <a:prstGeom prst="rect">
            <a:avLst/>
          </a:prstGeom>
        </p:spPr>
        <p:style>
          <a:lnRef idx="3">
            <a:schemeClr val="lt1"/>
          </a:lnRef>
          <a:fillRef idx="1">
            <a:schemeClr val="dk1"/>
          </a:fillRef>
          <a:effectRef idx="1">
            <a:schemeClr val="dk1"/>
          </a:effectRef>
          <a:fontRef idx="minor">
            <a:schemeClr val="lt1"/>
          </a:fontRef>
        </p:style>
        <p:txBody>
          <a:bodyPr wrap="square">
            <a:spAutoFit/>
          </a:bodyPr>
          <a:lstStyle/>
          <a:p>
            <a:r>
              <a:rPr lang="ar-EG" sz="2400" b="1" dirty="0" smtClean="0"/>
              <a:t> {وَمَن يُشَاقِقِ الرَّسُولَ مِن بَعْدِ مَا تَبَيَّنَ لَهُ الْهُدَى وَيَتَّبِعْ غَيْرَ سَبِيلِ الْمُؤْمِنِينَ نُوَلِّهِ مَا تَوَلَّى وَنُصْلِهِ جَهَنَّمَ وَسَاءتْ مَصِيراً }النساء115</a:t>
            </a:r>
            <a:endParaRPr lang="en-US" sz="2400" b="1" dirty="0"/>
          </a:p>
        </p:txBody>
      </p:sp>
      <p:sp>
        <p:nvSpPr>
          <p:cNvPr id="13" name="Rectangle 12"/>
          <p:cNvSpPr/>
          <p:nvPr/>
        </p:nvSpPr>
        <p:spPr>
          <a:xfrm>
            <a:off x="0" y="1428736"/>
            <a:ext cx="9144000" cy="461665"/>
          </a:xfrm>
          <a:prstGeom prst="rect">
            <a:avLst/>
          </a:prstGeom>
        </p:spPr>
        <p:style>
          <a:lnRef idx="1">
            <a:schemeClr val="accent1"/>
          </a:lnRef>
          <a:fillRef idx="2">
            <a:schemeClr val="accent1"/>
          </a:fillRef>
          <a:effectRef idx="1">
            <a:schemeClr val="accent1"/>
          </a:effectRef>
          <a:fontRef idx="minor">
            <a:schemeClr val="dk1"/>
          </a:fontRef>
        </p:style>
        <p:txBody>
          <a:bodyPr wrap="square">
            <a:spAutoFit/>
          </a:bodyPr>
          <a:lstStyle/>
          <a:p>
            <a:r>
              <a:rPr lang="ar-EG" sz="2400" b="1" dirty="0" smtClean="0"/>
              <a:t> {أُولَـئِكَ الَّذِينَ اشْتَرَوُاْ الضَّلاَلَةَ بِالْهُدَى وَالْعَذَابَ بِالْمَغْفِرَةِ فَمَا أَصْبَرَهُمْ عَلَى النَّارِ }البقرة175</a:t>
            </a:r>
            <a:endParaRPr lang="en-US" sz="2400" b="1" dirty="0"/>
          </a:p>
        </p:txBody>
      </p:sp>
      <p:pic>
        <p:nvPicPr>
          <p:cNvPr id="11" name="صورة 1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211960" y="6384417"/>
            <a:ext cx="755414" cy="476672"/>
          </a:xfrm>
          <a:prstGeom prst="rect">
            <a:avLst/>
          </a:prstGeom>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a:srcRect/>
          <a:stretch>
            <a:fillRect/>
          </a:stretch>
        </p:blipFill>
        <p:spPr bwMode="auto">
          <a:xfrm>
            <a:off x="0" y="1071546"/>
            <a:ext cx="8001024" cy="5679297"/>
          </a:xfrm>
          <a:prstGeom prst="rect">
            <a:avLst/>
          </a:prstGeom>
          <a:noFill/>
          <a:ln w="9525">
            <a:noFill/>
            <a:miter lim="800000"/>
            <a:headEnd/>
            <a:tailEnd/>
          </a:ln>
        </p:spPr>
      </p:pic>
      <p:sp>
        <p:nvSpPr>
          <p:cNvPr id="7" name="Rectangle 6"/>
          <p:cNvSpPr/>
          <p:nvPr/>
        </p:nvSpPr>
        <p:spPr>
          <a:xfrm>
            <a:off x="214282" y="3906758"/>
            <a:ext cx="7715304" cy="2831544"/>
          </a:xfrm>
          <a:prstGeom prst="rect">
            <a:avLst/>
          </a:prstGeom>
        </p:spPr>
        <p:txBody>
          <a:bodyPr wrap="square">
            <a:spAutoFit/>
          </a:bodyPr>
          <a:lstStyle/>
          <a:p>
            <a:pPr algn="just" rtl="0"/>
            <a:endParaRPr lang="ar-EG" b="1" dirty="0" smtClean="0">
              <a:solidFill>
                <a:schemeClr val="bg1"/>
              </a:solidFill>
            </a:endParaRPr>
          </a:p>
          <a:p>
            <a:pPr algn="just" rtl="0"/>
            <a:r>
              <a:rPr lang="en-US" sz="2000" b="1" dirty="0" smtClean="0">
                <a:solidFill>
                  <a:srgbClr val="FFFF00"/>
                </a:solidFill>
              </a:rPr>
              <a:t>Barry </a:t>
            </a:r>
            <a:r>
              <a:rPr lang="en-US" sz="2000" b="1" dirty="0" err="1" smtClean="0">
                <a:solidFill>
                  <a:srgbClr val="FFFF00"/>
                </a:solidFill>
              </a:rPr>
              <a:t>Kosmin</a:t>
            </a:r>
            <a:r>
              <a:rPr lang="en-US" sz="2000" b="1" dirty="0" smtClean="0">
                <a:solidFill>
                  <a:srgbClr val="FFFF00"/>
                </a:solidFill>
              </a:rPr>
              <a:t> of the Institute for the Study of </a:t>
            </a:r>
            <a:r>
              <a:rPr lang="en-US" sz="2000" b="1" dirty="0" smtClean="0">
                <a:solidFill>
                  <a:schemeClr val="bg1"/>
                </a:solidFill>
              </a:rPr>
              <a:t>Secularism in Society and Culture</a:t>
            </a:r>
            <a:r>
              <a:rPr lang="en-US" sz="2000" b="1" dirty="0" smtClean="0">
                <a:solidFill>
                  <a:srgbClr val="FFFF00"/>
                </a:solidFill>
              </a:rPr>
              <a:t> breaks modern secularism into two types: hard and soft secularism</a:t>
            </a:r>
            <a:r>
              <a:rPr lang="ar-EG" sz="2000" b="1" dirty="0" smtClean="0">
                <a:solidFill>
                  <a:srgbClr val="FFFF00"/>
                </a:solidFill>
              </a:rPr>
              <a:t>و</a:t>
            </a:r>
            <a:r>
              <a:rPr lang="en-US" sz="2000" b="1" dirty="0" smtClean="0">
                <a:solidFill>
                  <a:srgbClr val="FFFF00"/>
                </a:solidFill>
              </a:rPr>
              <a:t> "the hard secularist considers religious propositions</a:t>
            </a:r>
            <a:r>
              <a:rPr lang="ar-EG" sz="2000" b="1" dirty="0" smtClean="0">
                <a:solidFill>
                  <a:schemeClr val="bg1"/>
                </a:solidFill>
              </a:rPr>
              <a:t>(القضايا الدينية)</a:t>
            </a:r>
            <a:r>
              <a:rPr lang="en-US" sz="2000" b="1" dirty="0" smtClean="0">
                <a:solidFill>
                  <a:srgbClr val="FFFF00"/>
                </a:solidFill>
              </a:rPr>
              <a:t> to be </a:t>
            </a:r>
            <a:r>
              <a:rPr lang="en-US" sz="2000" b="1" dirty="0" smtClean="0">
                <a:solidFill>
                  <a:schemeClr val="bg1"/>
                </a:solidFill>
              </a:rPr>
              <a:t>epistemologically</a:t>
            </a:r>
            <a:r>
              <a:rPr lang="en-US" sz="2000" b="1" dirty="0" smtClean="0">
                <a:solidFill>
                  <a:srgbClr val="FFFF00"/>
                </a:solidFill>
              </a:rPr>
              <a:t> </a:t>
            </a:r>
            <a:r>
              <a:rPr lang="ar-EG" sz="2000" b="1" dirty="0" smtClean="0">
                <a:solidFill>
                  <a:srgbClr val="FFFF00"/>
                </a:solidFill>
              </a:rPr>
              <a:t> </a:t>
            </a:r>
            <a:r>
              <a:rPr lang="ar-EG" sz="2000" b="1" dirty="0" smtClean="0">
                <a:solidFill>
                  <a:schemeClr val="bg1"/>
                </a:solidFill>
              </a:rPr>
              <a:t>(فلسفة المعرفة والمنطق</a:t>
            </a:r>
            <a:r>
              <a:rPr lang="en-US" sz="2000" b="1" dirty="0" smtClean="0">
                <a:solidFill>
                  <a:srgbClr val="FFFF00"/>
                </a:solidFill>
              </a:rPr>
              <a:t>illegitimate</a:t>
            </a:r>
            <a:r>
              <a:rPr lang="ar-EG" sz="2000" b="1" dirty="0" smtClean="0">
                <a:solidFill>
                  <a:schemeClr val="bg1"/>
                </a:solidFill>
              </a:rPr>
              <a:t>(حرام)</a:t>
            </a:r>
            <a:r>
              <a:rPr lang="en-US" sz="2000" b="1" dirty="0" smtClean="0">
                <a:solidFill>
                  <a:srgbClr val="FFFF00"/>
                </a:solidFill>
              </a:rPr>
              <a:t>, warranted by neither reason nor experience." However, in the view of soft secularism, "the attainment of absolute truth was impossible and therefore skepticism</a:t>
            </a:r>
            <a:r>
              <a:rPr lang="ar-EG" sz="2000" b="1" dirty="0" smtClean="0">
                <a:solidFill>
                  <a:schemeClr val="bg1"/>
                </a:solidFill>
              </a:rPr>
              <a:t>(ارتياب)</a:t>
            </a:r>
            <a:r>
              <a:rPr lang="ar-EG" sz="2000" b="1" dirty="0" smtClean="0">
                <a:solidFill>
                  <a:srgbClr val="FFFF00"/>
                </a:solidFill>
              </a:rPr>
              <a:t> </a:t>
            </a:r>
            <a:r>
              <a:rPr lang="en-US" sz="2000" b="1" dirty="0" smtClean="0">
                <a:solidFill>
                  <a:srgbClr val="FFFF00"/>
                </a:solidFill>
              </a:rPr>
              <a:t> and tolerance should be the principle and overriding values in the discussion of science and religion</a:t>
            </a:r>
            <a:r>
              <a:rPr lang="ar-EG" sz="2000" b="1" dirty="0" smtClean="0">
                <a:solidFill>
                  <a:srgbClr val="FFFF00"/>
                </a:solidFill>
              </a:rPr>
              <a:t>.</a:t>
            </a:r>
            <a:endParaRPr lang="en-US" sz="2000" b="1" dirty="0">
              <a:solidFill>
                <a:srgbClr val="FFFF00"/>
              </a:solidFill>
            </a:endParaRPr>
          </a:p>
        </p:txBody>
      </p:sp>
      <p:sp>
        <p:nvSpPr>
          <p:cNvPr id="8" name="Rectangle 7"/>
          <p:cNvSpPr/>
          <p:nvPr/>
        </p:nvSpPr>
        <p:spPr>
          <a:xfrm>
            <a:off x="0" y="2009839"/>
            <a:ext cx="8001024" cy="1815882"/>
          </a:xfrm>
          <a:prstGeom prst="rect">
            <a:avLst/>
          </a:prstGeom>
        </p:spPr>
        <p:style>
          <a:lnRef idx="1">
            <a:schemeClr val="accent1"/>
          </a:lnRef>
          <a:fillRef idx="2">
            <a:schemeClr val="accent1"/>
          </a:fillRef>
          <a:effectRef idx="1">
            <a:schemeClr val="accent1"/>
          </a:effectRef>
          <a:fontRef idx="minor">
            <a:schemeClr val="dk1"/>
          </a:fontRef>
        </p:style>
        <p:txBody>
          <a:bodyPr wrap="square">
            <a:spAutoFit/>
          </a:bodyPr>
          <a:lstStyle/>
          <a:p>
            <a:pPr algn="ctr"/>
            <a:r>
              <a:rPr lang="ar-EG" sz="2800" b="1" dirty="0" smtClean="0">
                <a:solidFill>
                  <a:srgbClr val="FF0000"/>
                </a:solidFill>
              </a:rPr>
              <a:t>بين العلمانية الناعمة والقاسية يفتح الله</a:t>
            </a:r>
          </a:p>
          <a:p>
            <a:pPr algn="just"/>
            <a:r>
              <a:rPr lang="ar-EG" sz="2800" b="1" dirty="0" smtClean="0">
                <a:solidFill>
                  <a:schemeClr val="tx1"/>
                </a:solidFill>
              </a:rPr>
              <a:t>يقسم بارى كوسمن العلمانية إلى علمانية قاسية تعارض الدين وعلمانية ناعمة مرتابة ومتسامحة إزاء مناقشة العلاقة بين العلم والدين حيث الحقيقة المطلة بعيدة عن فهمنا.</a:t>
            </a:r>
            <a:endParaRPr lang="en-US" sz="2800" b="1" dirty="0">
              <a:solidFill>
                <a:schemeClr val="tx1"/>
              </a:solidFill>
            </a:endParaRPr>
          </a:p>
        </p:txBody>
      </p:sp>
      <p:pic>
        <p:nvPicPr>
          <p:cNvPr id="9" name="Picture 3" descr="n7l"/>
          <p:cNvPicPr>
            <a:picLocks noChangeAspect="1" noChangeArrowheads="1"/>
          </p:cNvPicPr>
          <p:nvPr/>
        </p:nvPicPr>
        <p:blipFill>
          <a:blip r:embed="rId3" cstate="print"/>
          <a:srcRect l="1488" r="661" b="1668"/>
          <a:stretch>
            <a:fillRect/>
          </a:stretch>
        </p:blipFill>
        <p:spPr bwMode="auto">
          <a:xfrm>
            <a:off x="3214678" y="1071546"/>
            <a:ext cx="1928826" cy="1012206"/>
          </a:xfrm>
          <a:prstGeom prst="rect">
            <a:avLst/>
          </a:prstGeom>
          <a:solidFill>
            <a:srgbClr val="000000"/>
          </a:solidFill>
          <a:ln w="50800">
            <a:pattFill prst="wdUpDiag">
              <a:fgClr>
                <a:srgbClr val="FF0000"/>
              </a:fgClr>
              <a:bgClr>
                <a:srgbClr val="FFFF00"/>
              </a:bgClr>
            </a:pattFill>
            <a:miter lim="800000"/>
            <a:headEnd/>
            <a:tailEnd/>
          </a:ln>
        </p:spPr>
      </p:pic>
      <p:pic>
        <p:nvPicPr>
          <p:cNvPr id="6" name="صورة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176547" y="6261630"/>
            <a:ext cx="755414" cy="476672"/>
          </a:xfrm>
          <a:prstGeom prst="rect">
            <a:avLst/>
          </a:prstGeom>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4638"/>
            <a:ext cx="9144000" cy="1143000"/>
          </a:xfrm>
        </p:spPr>
        <p:style>
          <a:lnRef idx="2">
            <a:schemeClr val="dk1">
              <a:shade val="50000"/>
            </a:schemeClr>
          </a:lnRef>
          <a:fillRef idx="1">
            <a:schemeClr val="dk1"/>
          </a:fillRef>
          <a:effectRef idx="0">
            <a:schemeClr val="dk1"/>
          </a:effectRef>
          <a:fontRef idx="minor">
            <a:schemeClr val="lt1"/>
          </a:fontRef>
        </p:style>
        <p:txBody>
          <a:bodyPr/>
          <a:lstStyle/>
          <a:p>
            <a:r>
              <a:rPr lang="ar-EG" sz="6000" b="1" dirty="0" smtClean="0"/>
              <a:t>كيف نعرفهم</a:t>
            </a:r>
            <a:r>
              <a:rPr lang="ar-EG" dirty="0" smtClean="0"/>
              <a:t>؟</a:t>
            </a:r>
            <a:endParaRPr lang="en-US" dirty="0"/>
          </a:p>
        </p:txBody>
      </p:sp>
      <p:sp>
        <p:nvSpPr>
          <p:cNvPr id="3" name="Content Placeholder 2"/>
          <p:cNvSpPr>
            <a:spLocks noGrp="1"/>
          </p:cNvSpPr>
          <p:nvPr>
            <p:ph sz="half" idx="1"/>
          </p:nvPr>
        </p:nvSpPr>
        <p:spPr>
          <a:xfrm>
            <a:off x="0" y="1600200"/>
            <a:ext cx="4643438" cy="4525963"/>
          </a:xfrm>
        </p:spPr>
        <p:style>
          <a:lnRef idx="2">
            <a:schemeClr val="dk1">
              <a:shade val="50000"/>
            </a:schemeClr>
          </a:lnRef>
          <a:fillRef idx="1">
            <a:schemeClr val="dk1"/>
          </a:fillRef>
          <a:effectRef idx="0">
            <a:schemeClr val="dk1"/>
          </a:effectRef>
          <a:fontRef idx="minor">
            <a:schemeClr val="lt1"/>
          </a:fontRef>
        </p:style>
        <p:txBody>
          <a:bodyPr>
            <a:noAutofit/>
          </a:bodyPr>
          <a:lstStyle/>
          <a:p>
            <a:pPr algn="just">
              <a:buNone/>
            </a:pPr>
            <a:r>
              <a:rPr lang="ar-EG" sz="2500" dirty="0" smtClean="0"/>
              <a:t>    وسيما جسيما صحيحا صبيحا زلق اللسان مثل  </a:t>
            </a:r>
            <a:r>
              <a:rPr lang="ar-EG" sz="2500" dirty="0" smtClean="0">
                <a:solidFill>
                  <a:srgbClr val="FFFF00"/>
                </a:solidFill>
              </a:rPr>
              <a:t>الخشب المائلة </a:t>
            </a:r>
            <a:r>
              <a:rPr lang="ar-EG" sz="2500" dirty="0" smtClean="0"/>
              <a:t>مسندة إلى الحائط لا يسمعون ولا يعقلون, أشباح بلا أرواح وأجسام بلا أحلام , أو مثل </a:t>
            </a:r>
            <a:r>
              <a:rPr lang="ar-EG" sz="2500" dirty="0" smtClean="0">
                <a:solidFill>
                  <a:srgbClr val="FFFF00"/>
                </a:solidFill>
              </a:rPr>
              <a:t>الخشب التى قد تآكلت فهى مسندة بغيرها لا يعلم مافى باطنها</a:t>
            </a:r>
            <a:r>
              <a:rPr lang="ar-EG" sz="2500" dirty="0" smtClean="0"/>
              <a:t>. جبناء خائرون لما فى قلوبهم من الرعب. فاحذر أن تثق بقولهم أو تميل إلى إلى كلامهم. واحذر ممايلتهم لأعدائك  وتخذيلهم لأصحابك. هم فى محل العدويعدلون عن الحق.</a:t>
            </a:r>
            <a:endParaRPr lang="en-US" sz="2500" dirty="0"/>
          </a:p>
        </p:txBody>
      </p:sp>
      <p:sp>
        <p:nvSpPr>
          <p:cNvPr id="4" name="Content Placeholder 3"/>
          <p:cNvSpPr>
            <a:spLocks noGrp="1"/>
          </p:cNvSpPr>
          <p:nvPr>
            <p:ph sz="half" idx="2"/>
          </p:nvPr>
        </p:nvSpPr>
        <p:spPr>
          <a:xfrm>
            <a:off x="4648200" y="1600200"/>
            <a:ext cx="4495800" cy="4525963"/>
          </a:xfrm>
        </p:spPr>
        <p:style>
          <a:lnRef idx="1">
            <a:schemeClr val="dk1"/>
          </a:lnRef>
          <a:fillRef idx="2">
            <a:schemeClr val="dk1"/>
          </a:fillRef>
          <a:effectRef idx="1">
            <a:schemeClr val="dk1"/>
          </a:effectRef>
          <a:fontRef idx="minor">
            <a:schemeClr val="dk1"/>
          </a:fontRef>
        </p:style>
        <p:txBody>
          <a:bodyPr>
            <a:noAutofit/>
          </a:bodyPr>
          <a:lstStyle/>
          <a:p>
            <a:pPr algn="just">
              <a:buNone/>
            </a:pPr>
            <a:r>
              <a:rPr lang="ar-EG" sz="4000" dirty="0" smtClean="0"/>
              <a:t>  {وَإِذَا رَأَيْتَهُمْ تُعْجِبُكَ أَجْسَامُهُمْ وَإِن يَقُولُوا تَسْمَعْ لِقَوْلِهِمْ كَأَنَّهُمْ خُشُبٌ مُّسَنَّدَةٌ يَحْسَبُونَ كُلَّ صَيْحَةٍ عَلَيْهِمْ هُمُ الْعَدُوُّ فَاحْذَرْهُمْ قَاتَلَهُمُ اللَّهُ أَنَّى يُؤْفَكُونَ }المنافقون4</a:t>
            </a:r>
          </a:p>
        </p:txBody>
      </p:sp>
      <p:pic>
        <p:nvPicPr>
          <p:cNvPr id="5" name="صورة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211960" y="6384417"/>
            <a:ext cx="755414" cy="476672"/>
          </a:xfrm>
          <a:prstGeom prst="rect">
            <a:avLst/>
          </a:prstGeom>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68962" name="Picture 2"/>
          <p:cNvPicPr>
            <a:picLocks noChangeAspect="1" noChangeArrowheads="1"/>
          </p:cNvPicPr>
          <p:nvPr/>
        </p:nvPicPr>
        <p:blipFill>
          <a:blip r:embed="rId3"/>
          <a:srcRect/>
          <a:stretch>
            <a:fillRect/>
          </a:stretch>
        </p:blipFill>
        <p:spPr bwMode="auto">
          <a:xfrm>
            <a:off x="0" y="1071526"/>
            <a:ext cx="8072462" cy="5786474"/>
          </a:xfrm>
          <a:prstGeom prst="rect">
            <a:avLst/>
          </a:prstGeom>
          <a:noFill/>
          <a:ln w="9525">
            <a:noFill/>
            <a:miter lim="800000"/>
            <a:headEnd/>
            <a:tailEnd/>
          </a:ln>
          <a:effectLst/>
        </p:spPr>
      </p:pic>
      <p:pic>
        <p:nvPicPr>
          <p:cNvPr id="3" name="Picture 2"/>
          <p:cNvPicPr>
            <a:picLocks noChangeAspect="1" noChangeArrowheads="1"/>
          </p:cNvPicPr>
          <p:nvPr/>
        </p:nvPicPr>
        <p:blipFill>
          <a:blip r:embed="rId3"/>
          <a:srcRect/>
          <a:stretch>
            <a:fillRect/>
          </a:stretch>
        </p:blipFill>
        <p:spPr bwMode="auto">
          <a:xfrm>
            <a:off x="-1" y="0"/>
            <a:ext cx="9202209" cy="6858000"/>
          </a:xfrm>
          <a:prstGeom prst="rect">
            <a:avLst/>
          </a:prstGeom>
          <a:noFill/>
          <a:ln w="9525">
            <a:noFill/>
            <a:miter lim="800000"/>
            <a:headEnd/>
            <a:tailEnd/>
          </a:ln>
          <a:effectLst/>
        </p:spPr>
      </p:pic>
      <p:sp>
        <p:nvSpPr>
          <p:cNvPr id="4" name="Rectangle 3"/>
          <p:cNvSpPr/>
          <p:nvPr/>
        </p:nvSpPr>
        <p:spPr>
          <a:xfrm>
            <a:off x="0" y="1571612"/>
            <a:ext cx="9144000" cy="830997"/>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r>
              <a:rPr lang="ar-EG" sz="2400" dirty="0" smtClean="0">
                <a:solidFill>
                  <a:schemeClr val="tx1"/>
                </a:solidFill>
              </a:rPr>
              <a:t> </a:t>
            </a:r>
            <a:r>
              <a:rPr lang="ar-EG" sz="2400" b="1" dirty="0" smtClean="0">
                <a:solidFill>
                  <a:schemeClr val="tx1"/>
                </a:solidFill>
              </a:rPr>
              <a:t>{الَّذِينَ يَسْتَحِبُّونَ الْحَيَاةَ الدُّنْيَا عَلَى الآخِرَةِ وَيَصُدُّونَ عَن سَبِيلِ اللّهِ وَيَبْغُونَهَا عِوَجاً أُوْلَـئِكَ فِي ضَلاَلٍ بَعِيدٍ }إبراهيم3</a:t>
            </a:r>
            <a:endParaRPr lang="en-US" sz="2400" b="1" dirty="0">
              <a:solidFill>
                <a:schemeClr val="tx1"/>
              </a:solidFill>
            </a:endParaRPr>
          </a:p>
        </p:txBody>
      </p:sp>
      <p:sp>
        <p:nvSpPr>
          <p:cNvPr id="6" name="Rectangle 5"/>
          <p:cNvSpPr/>
          <p:nvPr/>
        </p:nvSpPr>
        <p:spPr>
          <a:xfrm>
            <a:off x="0" y="3643314"/>
            <a:ext cx="9144000" cy="461665"/>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r>
              <a:rPr lang="ar-EG" dirty="0" smtClean="0"/>
              <a:t> </a:t>
            </a:r>
            <a:r>
              <a:rPr lang="ar-EG" sz="2400" b="1" dirty="0" smtClean="0">
                <a:solidFill>
                  <a:srgbClr val="000066"/>
                </a:solidFill>
              </a:rPr>
              <a:t>{الَّذِينَ ضَلَّ سَعْيُهُمْ فِي الْحَيَاةِ الدُّنْيَا وَهُمْ يَحْسَبُونَ أَنَّهُمْ يُحْسِنُونَ صُنْعاً }الكهف104</a:t>
            </a:r>
            <a:endParaRPr lang="en-US" sz="2400" b="1" dirty="0">
              <a:solidFill>
                <a:srgbClr val="000066"/>
              </a:solidFill>
            </a:endParaRPr>
          </a:p>
        </p:txBody>
      </p:sp>
      <p:sp>
        <p:nvSpPr>
          <p:cNvPr id="7" name="Rectangle 6"/>
          <p:cNvSpPr/>
          <p:nvPr/>
        </p:nvSpPr>
        <p:spPr>
          <a:xfrm>
            <a:off x="0" y="4643446"/>
            <a:ext cx="9286908" cy="461665"/>
          </a:xfrm>
          <a:prstGeom prst="rect">
            <a:avLst/>
          </a:prstGeom>
        </p:spPr>
        <p:style>
          <a:lnRef idx="1">
            <a:schemeClr val="accent1"/>
          </a:lnRef>
          <a:fillRef idx="3">
            <a:schemeClr val="accent1"/>
          </a:fillRef>
          <a:effectRef idx="2">
            <a:schemeClr val="accent1"/>
          </a:effectRef>
          <a:fontRef idx="minor">
            <a:schemeClr val="lt1"/>
          </a:fontRef>
        </p:style>
        <p:txBody>
          <a:bodyPr wrap="square">
            <a:spAutoFit/>
          </a:bodyPr>
          <a:lstStyle/>
          <a:p>
            <a:r>
              <a:rPr lang="ar-EG" dirty="0" smtClean="0"/>
              <a:t> </a:t>
            </a:r>
            <a:r>
              <a:rPr lang="ar-EG" sz="2400" b="1" dirty="0" smtClean="0">
                <a:solidFill>
                  <a:schemeClr val="bg1"/>
                </a:solidFill>
              </a:rPr>
              <a:t>{ثَانِيَ عِطْفِهِ لِيُضِلَّ عَن سَبِيلِ اللَّهِ لَهُ فِي الدُّنْيَا خِزْيٌ وَنُذِيقُهُ يَوْمَ الْقِيَامَةِ عَذَابَ الْحَرِيقِ }الحج9</a:t>
            </a:r>
            <a:endParaRPr lang="en-US" sz="2400" b="1" dirty="0">
              <a:solidFill>
                <a:schemeClr val="bg1"/>
              </a:solidFill>
            </a:endParaRPr>
          </a:p>
        </p:txBody>
      </p:sp>
      <p:sp>
        <p:nvSpPr>
          <p:cNvPr id="8" name="Rectangle 7"/>
          <p:cNvSpPr/>
          <p:nvPr/>
        </p:nvSpPr>
        <p:spPr>
          <a:xfrm>
            <a:off x="0" y="5715016"/>
            <a:ext cx="9144000" cy="830997"/>
          </a:xfrm>
          <a:prstGeom prst="rect">
            <a:avLst/>
          </a:prstGeom>
        </p:spPr>
        <p:style>
          <a:lnRef idx="1">
            <a:schemeClr val="accent2"/>
          </a:lnRef>
          <a:fillRef idx="3">
            <a:schemeClr val="accent2"/>
          </a:fillRef>
          <a:effectRef idx="2">
            <a:schemeClr val="accent2"/>
          </a:effectRef>
          <a:fontRef idx="minor">
            <a:schemeClr val="lt1"/>
          </a:fontRef>
        </p:style>
        <p:txBody>
          <a:bodyPr wrap="square">
            <a:spAutoFit/>
          </a:bodyPr>
          <a:lstStyle/>
          <a:p>
            <a:pPr algn="just"/>
            <a:r>
              <a:rPr lang="ar-EG" dirty="0" smtClean="0"/>
              <a:t> </a:t>
            </a:r>
            <a:r>
              <a:rPr lang="ar-EG" sz="2400" b="1" dirty="0" smtClean="0">
                <a:solidFill>
                  <a:srgbClr val="000066"/>
                </a:solidFill>
              </a:rPr>
              <a:t>{مَن كَانَ يَظُنُّ أَن لَّن يَنصُرَهُ اللَّهُ فِي الدُّنْيَا وَالْآخِرَةِ فَلْيَمْدُدْ بِسَبَبٍ إِلَى السَّمَاء ثُمَّ لِيَقْطَعْ فَلْيَنظُرْ هَلْ يُذْهِبَنَّ كَيْدُهُ مَا يَغِيظُ }الحج15</a:t>
            </a:r>
            <a:endParaRPr lang="en-US" sz="2400" b="1" dirty="0">
              <a:solidFill>
                <a:srgbClr val="000066"/>
              </a:solidFill>
            </a:endParaRPr>
          </a:p>
        </p:txBody>
      </p:sp>
      <p:sp>
        <p:nvSpPr>
          <p:cNvPr id="9" name="Rectangle 8"/>
          <p:cNvSpPr/>
          <p:nvPr/>
        </p:nvSpPr>
        <p:spPr>
          <a:xfrm>
            <a:off x="500034" y="2786058"/>
            <a:ext cx="7215238" cy="830997"/>
          </a:xfrm>
          <a:prstGeom prst="rect">
            <a:avLst/>
          </a:prstGeom>
        </p:spPr>
        <p:txBody>
          <a:bodyPr wrap="square">
            <a:spAutoFit/>
          </a:bodyPr>
          <a:lstStyle/>
          <a:p>
            <a:pPr algn="just"/>
            <a:r>
              <a:rPr lang="ar-EG" sz="2400" b="1" dirty="0" smtClean="0">
                <a:solidFill>
                  <a:schemeClr val="bg1"/>
                </a:solidFill>
              </a:rPr>
              <a:t>{ذَلِكَ بِأَنَّهُمُ اسْتَحَبُّواْ الْحَيَاةَ الْدُّنْيَا عَلَى الآخِرَةِ وَأَنَّ اللّهَ لاَ يَهْدِي الْقَوْمَ الْكَافِرِينَ }النحل</a:t>
            </a:r>
            <a:endParaRPr lang="en-US" sz="2400" b="1" dirty="0"/>
          </a:p>
        </p:txBody>
      </p:sp>
      <p:sp>
        <p:nvSpPr>
          <p:cNvPr id="10" name="Rectangle 9"/>
          <p:cNvSpPr/>
          <p:nvPr/>
        </p:nvSpPr>
        <p:spPr>
          <a:xfrm>
            <a:off x="0" y="500042"/>
            <a:ext cx="9144000" cy="707886"/>
          </a:xfrm>
          <a:prstGeom prst="rect">
            <a:avLst/>
          </a:prstGeom>
        </p:spPr>
        <p:style>
          <a:lnRef idx="2">
            <a:schemeClr val="dk1">
              <a:shade val="50000"/>
            </a:schemeClr>
          </a:lnRef>
          <a:fillRef idx="1">
            <a:schemeClr val="dk1"/>
          </a:fillRef>
          <a:effectRef idx="0">
            <a:schemeClr val="dk1"/>
          </a:effectRef>
          <a:fontRef idx="minor">
            <a:schemeClr val="lt1"/>
          </a:fontRef>
        </p:style>
        <p:txBody>
          <a:bodyPr wrap="square">
            <a:spAutoFit/>
          </a:bodyPr>
          <a:lstStyle/>
          <a:p>
            <a:pPr algn="ctr"/>
            <a:r>
              <a:rPr lang="ar-EG" sz="4000" b="1" dirty="0" smtClean="0">
                <a:solidFill>
                  <a:srgbClr val="FFFF00"/>
                </a:solidFill>
              </a:rPr>
              <a:t>كيف نعرفهم؟</a:t>
            </a:r>
            <a:endParaRPr lang="en-US" sz="4000" b="1" dirty="0">
              <a:solidFill>
                <a:srgbClr val="FFFF00"/>
              </a:solidFill>
            </a:endParaRPr>
          </a:p>
        </p:txBody>
      </p:sp>
      <p:pic>
        <p:nvPicPr>
          <p:cNvPr id="11" name="صورة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211960" y="6384417"/>
            <a:ext cx="755414" cy="476672"/>
          </a:xfrm>
          <a:prstGeom prst="rect">
            <a:avLst/>
          </a:prstGeom>
        </p:spPr>
      </p:pic>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68962" name="Picture 2"/>
          <p:cNvPicPr>
            <a:picLocks noChangeAspect="1" noChangeArrowheads="1"/>
          </p:cNvPicPr>
          <p:nvPr/>
        </p:nvPicPr>
        <p:blipFill>
          <a:blip r:embed="rId3"/>
          <a:srcRect/>
          <a:stretch>
            <a:fillRect/>
          </a:stretch>
        </p:blipFill>
        <p:spPr bwMode="auto">
          <a:xfrm>
            <a:off x="-1" y="0"/>
            <a:ext cx="9168695" cy="6858000"/>
          </a:xfrm>
          <a:prstGeom prst="rect">
            <a:avLst/>
          </a:prstGeom>
          <a:noFill/>
          <a:ln w="9525">
            <a:noFill/>
            <a:miter lim="800000"/>
            <a:headEnd/>
            <a:tailEnd/>
          </a:ln>
          <a:effectLst/>
        </p:spPr>
      </p:pic>
      <p:pic>
        <p:nvPicPr>
          <p:cNvPr id="3" name="Picture 2"/>
          <p:cNvPicPr>
            <a:picLocks noChangeAspect="1" noChangeArrowheads="1"/>
          </p:cNvPicPr>
          <p:nvPr/>
        </p:nvPicPr>
        <p:blipFill>
          <a:blip r:embed="rId3"/>
          <a:srcRect/>
          <a:stretch>
            <a:fillRect/>
          </a:stretch>
        </p:blipFill>
        <p:spPr bwMode="auto">
          <a:xfrm>
            <a:off x="0" y="500042"/>
            <a:ext cx="9144000" cy="5786474"/>
          </a:xfrm>
          <a:prstGeom prst="rect">
            <a:avLst/>
          </a:prstGeom>
          <a:ln>
            <a:headEnd/>
            <a:tailEnd/>
          </a:ln>
        </p:spPr>
        <p:style>
          <a:lnRef idx="0">
            <a:schemeClr val="accent1"/>
          </a:lnRef>
          <a:fillRef idx="3">
            <a:schemeClr val="accent1"/>
          </a:fillRef>
          <a:effectRef idx="3">
            <a:schemeClr val="accent1"/>
          </a:effectRef>
          <a:fontRef idx="minor">
            <a:schemeClr val="lt1"/>
          </a:fontRef>
        </p:style>
      </p:pic>
      <p:sp>
        <p:nvSpPr>
          <p:cNvPr id="5" name="Rectangle 4"/>
          <p:cNvSpPr/>
          <p:nvPr/>
        </p:nvSpPr>
        <p:spPr>
          <a:xfrm>
            <a:off x="357158" y="1357298"/>
            <a:ext cx="8215370" cy="461665"/>
          </a:xfrm>
          <a:prstGeom prst="rect">
            <a:avLst/>
          </a:prstGeom>
        </p:spPr>
        <p:txBody>
          <a:bodyPr wrap="square">
            <a:spAutoFit/>
          </a:bodyPr>
          <a:lstStyle/>
          <a:p>
            <a:r>
              <a:rPr lang="ar-EG" dirty="0" smtClean="0"/>
              <a:t> </a:t>
            </a:r>
            <a:r>
              <a:rPr lang="ar-EG" sz="2400" b="1" dirty="0" smtClean="0">
                <a:solidFill>
                  <a:schemeClr val="bg1"/>
                </a:solidFill>
              </a:rPr>
              <a:t>{إِنْ هِيَ إِلَّا حَيَاتُنَا الدُّنْيَا نَمُوتُ وَنَحْيَا وَمَا نَحْنُ بِمَبْعُوثِينَ }المؤمنون37</a:t>
            </a:r>
            <a:endParaRPr lang="en-US" sz="2400" b="1" dirty="0">
              <a:solidFill>
                <a:schemeClr val="bg1"/>
              </a:solidFill>
            </a:endParaRPr>
          </a:p>
        </p:txBody>
      </p:sp>
      <p:sp>
        <p:nvSpPr>
          <p:cNvPr id="6" name="Rectangle 5"/>
          <p:cNvSpPr/>
          <p:nvPr/>
        </p:nvSpPr>
        <p:spPr>
          <a:xfrm>
            <a:off x="428596" y="2071678"/>
            <a:ext cx="8215370" cy="461665"/>
          </a:xfrm>
          <a:prstGeom prst="rect">
            <a:avLst/>
          </a:prstGeom>
        </p:spPr>
        <p:style>
          <a:lnRef idx="1">
            <a:schemeClr val="accent1"/>
          </a:lnRef>
          <a:fillRef idx="2">
            <a:schemeClr val="accent1"/>
          </a:fillRef>
          <a:effectRef idx="1">
            <a:schemeClr val="accent1"/>
          </a:effectRef>
          <a:fontRef idx="minor">
            <a:schemeClr val="dk1"/>
          </a:fontRef>
        </p:style>
        <p:txBody>
          <a:bodyPr wrap="square">
            <a:spAutoFit/>
          </a:bodyPr>
          <a:lstStyle/>
          <a:p>
            <a:r>
              <a:rPr lang="ar-EG" dirty="0" smtClean="0"/>
              <a:t> </a:t>
            </a:r>
            <a:r>
              <a:rPr lang="ar-EG" sz="2400" b="1" dirty="0" smtClean="0">
                <a:solidFill>
                  <a:srgbClr val="000066"/>
                </a:solidFill>
              </a:rPr>
              <a:t>{يَعْلَمُونَ ظَاهِراً مِّنَ الْحَيَاةِ الدُّنْيَا وَهُمْ عَنِ الْآخِرَةِ هُمْ غَافِلُونَ }الروم7</a:t>
            </a:r>
            <a:endParaRPr lang="en-US" sz="2400" b="1" dirty="0">
              <a:solidFill>
                <a:srgbClr val="000066"/>
              </a:solidFill>
            </a:endParaRPr>
          </a:p>
        </p:txBody>
      </p:sp>
      <p:sp>
        <p:nvSpPr>
          <p:cNvPr id="7" name="Rectangle 6"/>
          <p:cNvSpPr/>
          <p:nvPr/>
        </p:nvSpPr>
        <p:spPr>
          <a:xfrm>
            <a:off x="428596" y="3000372"/>
            <a:ext cx="8215370" cy="830997"/>
          </a:xfrm>
          <a:prstGeom prst="rect">
            <a:avLst/>
          </a:prstGeom>
        </p:spPr>
        <p:style>
          <a:lnRef idx="2">
            <a:schemeClr val="dk1">
              <a:shade val="50000"/>
            </a:schemeClr>
          </a:lnRef>
          <a:fillRef idx="1">
            <a:schemeClr val="dk1"/>
          </a:fillRef>
          <a:effectRef idx="0">
            <a:schemeClr val="dk1"/>
          </a:effectRef>
          <a:fontRef idx="minor">
            <a:schemeClr val="lt1"/>
          </a:fontRef>
        </p:style>
        <p:txBody>
          <a:bodyPr wrap="square">
            <a:spAutoFit/>
          </a:bodyPr>
          <a:lstStyle/>
          <a:p>
            <a:pPr algn="just"/>
            <a:r>
              <a:rPr lang="ar-EG" dirty="0" smtClean="0"/>
              <a:t> </a:t>
            </a:r>
            <a:r>
              <a:rPr lang="ar-EG" sz="2400" b="1" dirty="0" smtClean="0"/>
              <a:t>{وَقَالُوا مَا هِيَ إِلَّا حَيَاتُنَا الدُّنْيَا نَمُوتُ وَنَحْيَا وَمَا يُهْلِكُنَا إِلَّا الدَّهْرُ وَمَا لَهُم بِذَلِكَ مِنْ عِلْمٍ إِنْ هُمْ إِلَّا يَظُنُّونَ }الجاثية24</a:t>
            </a:r>
            <a:endParaRPr lang="en-US" sz="2400" b="1" dirty="0"/>
          </a:p>
        </p:txBody>
      </p:sp>
      <p:sp>
        <p:nvSpPr>
          <p:cNvPr id="8" name="Rectangle 7"/>
          <p:cNvSpPr/>
          <p:nvPr/>
        </p:nvSpPr>
        <p:spPr>
          <a:xfrm>
            <a:off x="428596" y="4143380"/>
            <a:ext cx="8215370" cy="830997"/>
          </a:xfrm>
          <a:prstGeom prst="rect">
            <a:avLst/>
          </a:prstGeom>
        </p:spPr>
        <p:style>
          <a:lnRef idx="1">
            <a:schemeClr val="accent4"/>
          </a:lnRef>
          <a:fillRef idx="2">
            <a:schemeClr val="accent4"/>
          </a:fillRef>
          <a:effectRef idx="1">
            <a:schemeClr val="accent4"/>
          </a:effectRef>
          <a:fontRef idx="minor">
            <a:schemeClr val="dk1"/>
          </a:fontRef>
        </p:style>
        <p:txBody>
          <a:bodyPr wrap="square">
            <a:spAutoFit/>
          </a:bodyPr>
          <a:lstStyle/>
          <a:p>
            <a:pPr algn="just"/>
            <a:r>
              <a:rPr lang="ar-EG" b="1" dirty="0" smtClean="0">
                <a:solidFill>
                  <a:schemeClr val="tx1"/>
                </a:solidFill>
              </a:rPr>
              <a:t> </a:t>
            </a:r>
            <a:r>
              <a:rPr lang="ar-EG" sz="2400" b="1" dirty="0" smtClean="0">
                <a:solidFill>
                  <a:schemeClr val="tx1"/>
                </a:solidFill>
              </a:rPr>
              <a:t>{ذَلِكُم بِأَنَّكُمُ اتَّخَذْتُمْ آيَاتِ اللَّهِ هُزُواً وَغَرَّتْكُمُ الْحَيَاةُ الدُّنْيَا فَالْيَوْمَ لَا يُخْرَجُونَ مِنْهَا وَلَا هُمْ يُسْتَعْتَبُونَ }الجاثية35</a:t>
            </a:r>
            <a:endParaRPr lang="en-US" sz="2400" b="1" dirty="0">
              <a:solidFill>
                <a:schemeClr val="tx1"/>
              </a:solidFill>
            </a:endParaRPr>
          </a:p>
        </p:txBody>
      </p:sp>
      <p:sp>
        <p:nvSpPr>
          <p:cNvPr id="9" name="Rectangle 8"/>
          <p:cNvSpPr/>
          <p:nvPr/>
        </p:nvSpPr>
        <p:spPr>
          <a:xfrm>
            <a:off x="0" y="5229067"/>
            <a:ext cx="9144000" cy="1200329"/>
          </a:xfrm>
          <a:prstGeom prst="rect">
            <a:avLst/>
          </a:prstGeom>
        </p:spPr>
        <p:txBody>
          <a:bodyPr wrap="square">
            <a:spAutoFit/>
          </a:bodyPr>
          <a:lstStyle/>
          <a:p>
            <a:pPr algn="just"/>
            <a:r>
              <a:rPr lang="ar-EG" sz="2400" b="1" dirty="0" smtClean="0">
                <a:solidFill>
                  <a:srgbClr val="FFFF00"/>
                </a:solidFill>
              </a:rPr>
              <a:t> {اعْلَمُوا أَنَّمَا الْحَيَاةُ الدُّنْيَا لَعِبٌ وَلَهْوٌ وَزِينَةٌ وَتَفَاخُرٌ بَيْنَكُمْ وَتَكَاثُرٌ فِي الْأَمْوَالِ وَالْأَوْلَادِ كَمَثَلِ غَيْثٍ أَعْجَبَ الْكُفَّارَ نَبَاتُهُ ثُمَّ يَهِيجُ فَتَرَاهُ مُصْفَرّاً ثُمَّ يَكُونُ حُطَاماً وَفِي الْآخِرَةِ عَذَابٌ شَدِيدٌ وَمَغْفِرَةٌ مِّنَ اللَّهِ وَرِضْوَانٌ وَمَا الْحَيَاةُ الدُّنْيَا إِلَّا مَتَاعُ الْغُرُورِ }الحديد20</a:t>
            </a:r>
            <a:endParaRPr lang="en-US" sz="2400" b="1" dirty="0">
              <a:solidFill>
                <a:srgbClr val="FFFF00"/>
              </a:solidFill>
            </a:endParaRPr>
          </a:p>
        </p:txBody>
      </p:sp>
      <p:sp>
        <p:nvSpPr>
          <p:cNvPr id="10" name="Rectangle 9"/>
          <p:cNvSpPr/>
          <p:nvPr/>
        </p:nvSpPr>
        <p:spPr>
          <a:xfrm>
            <a:off x="2071670" y="6429396"/>
            <a:ext cx="4643469" cy="461665"/>
          </a:xfrm>
          <a:prstGeom prst="rect">
            <a:avLst/>
          </a:prstGeom>
        </p:spPr>
        <p:style>
          <a:lnRef idx="1">
            <a:schemeClr val="accent2"/>
          </a:lnRef>
          <a:fillRef idx="3">
            <a:schemeClr val="accent2"/>
          </a:fillRef>
          <a:effectRef idx="2">
            <a:schemeClr val="accent2"/>
          </a:effectRef>
          <a:fontRef idx="minor">
            <a:schemeClr val="lt1"/>
          </a:fontRef>
        </p:style>
        <p:txBody>
          <a:bodyPr wrap="square">
            <a:spAutoFit/>
          </a:bodyPr>
          <a:lstStyle/>
          <a:p>
            <a:r>
              <a:rPr lang="ar-EG" dirty="0" smtClean="0"/>
              <a:t> </a:t>
            </a:r>
            <a:r>
              <a:rPr lang="ar-EG" sz="2400" b="1" dirty="0" smtClean="0">
                <a:solidFill>
                  <a:schemeClr val="tx1"/>
                </a:solidFill>
              </a:rPr>
              <a:t>{بَلْ تُؤْثِرُونَ الْحَيَاةَ الدُّنْيَا }الأعلى16</a:t>
            </a:r>
            <a:endParaRPr lang="en-US" sz="2400" b="1" dirty="0">
              <a:solidFill>
                <a:schemeClr val="tx1"/>
              </a:solidFill>
            </a:endParaRPr>
          </a:p>
        </p:txBody>
      </p:sp>
      <p:sp>
        <p:nvSpPr>
          <p:cNvPr id="11" name="Rectangle 10"/>
          <p:cNvSpPr/>
          <p:nvPr/>
        </p:nvSpPr>
        <p:spPr>
          <a:xfrm>
            <a:off x="3071802" y="500042"/>
            <a:ext cx="2340705" cy="707886"/>
          </a:xfrm>
          <a:prstGeom prst="rect">
            <a:avLst/>
          </a:prstGeom>
        </p:spPr>
        <p:txBody>
          <a:bodyPr wrap="none">
            <a:spAutoFit/>
          </a:bodyPr>
          <a:lstStyle/>
          <a:p>
            <a:r>
              <a:rPr lang="ar-EG" sz="4000" b="1" dirty="0" smtClean="0">
                <a:solidFill>
                  <a:srgbClr val="FFFF00"/>
                </a:solidFill>
              </a:rPr>
              <a:t>كيف تعرفهم؟</a:t>
            </a:r>
            <a:endParaRPr lang="en-US" sz="4000" b="1" dirty="0">
              <a:solidFill>
                <a:srgbClr val="FFFF00"/>
              </a:solidFill>
            </a:endParaRPr>
          </a:p>
        </p:txBody>
      </p:sp>
      <p:pic>
        <p:nvPicPr>
          <p:cNvPr id="12" name="صورة 1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892020" y="6397859"/>
            <a:ext cx="755414" cy="476672"/>
          </a:xfrm>
          <a:prstGeom prst="rect">
            <a:avLst/>
          </a:prstGeom>
        </p:spPr>
      </p:pic>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8" descr="M31"/>
          <p:cNvPicPr>
            <a:picLocks noChangeAspect="1" noChangeArrowheads="1"/>
          </p:cNvPicPr>
          <p:nvPr/>
        </p:nvPicPr>
        <p:blipFill>
          <a:blip r:embed="rId3"/>
          <a:srcRect/>
          <a:stretch>
            <a:fillRect/>
          </a:stretch>
        </p:blipFill>
        <p:spPr bwMode="auto">
          <a:xfrm>
            <a:off x="0" y="1100421"/>
            <a:ext cx="8072462" cy="5467064"/>
          </a:xfrm>
          <a:prstGeom prst="rect">
            <a:avLst/>
          </a:prstGeom>
          <a:noFill/>
        </p:spPr>
      </p:pic>
      <p:sp>
        <p:nvSpPr>
          <p:cNvPr id="447489" name="Rectangle 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ar-EG"/>
          </a:p>
        </p:txBody>
      </p:sp>
      <p:pic>
        <p:nvPicPr>
          <p:cNvPr id="180226" name="Picture 2" descr="File:Liberte-egalite-fraternite-tympanum-church-saint-pancrace-aups-var.jpg"/>
          <p:cNvPicPr>
            <a:picLocks noChangeAspect="1" noChangeArrowheads="1"/>
          </p:cNvPicPr>
          <p:nvPr/>
        </p:nvPicPr>
        <p:blipFill>
          <a:blip r:embed="rId4"/>
          <a:srcRect/>
          <a:stretch>
            <a:fillRect/>
          </a:stretch>
        </p:blipFill>
        <p:spPr bwMode="auto">
          <a:xfrm>
            <a:off x="3916452" y="3071810"/>
            <a:ext cx="4132164" cy="2809873"/>
          </a:xfrm>
          <a:prstGeom prst="rect">
            <a:avLst/>
          </a:prstGeom>
          <a:noFill/>
        </p:spPr>
      </p:pic>
      <p:sp>
        <p:nvSpPr>
          <p:cNvPr id="6" name="Rectangle 5"/>
          <p:cNvSpPr/>
          <p:nvPr/>
        </p:nvSpPr>
        <p:spPr>
          <a:xfrm>
            <a:off x="928662" y="1357298"/>
            <a:ext cx="6145581" cy="1077218"/>
          </a:xfrm>
          <a:prstGeom prst="rect">
            <a:avLst/>
          </a:prstGeom>
        </p:spPr>
        <p:txBody>
          <a:bodyPr wrap="square">
            <a:spAutoFit/>
          </a:bodyPr>
          <a:lstStyle/>
          <a:p>
            <a:pPr algn="l"/>
            <a:r>
              <a:rPr lang="en-US" dirty="0" smtClean="0"/>
              <a:t> </a:t>
            </a:r>
            <a:r>
              <a:rPr lang="en-US" sz="2400" b="1" dirty="0" smtClean="0">
                <a:solidFill>
                  <a:schemeClr val="bg1"/>
                </a:solidFill>
              </a:rPr>
              <a:t>The  separation of </a:t>
            </a:r>
            <a:r>
              <a:rPr lang="en-US" sz="2400" b="1" dirty="0" err="1" smtClean="0">
                <a:solidFill>
                  <a:schemeClr val="bg1"/>
                </a:solidFill>
              </a:rPr>
              <a:t>curch</a:t>
            </a:r>
            <a:r>
              <a:rPr lang="en-US" sz="2400" b="1" dirty="0" smtClean="0">
                <a:solidFill>
                  <a:schemeClr val="bg1"/>
                </a:solidFill>
              </a:rPr>
              <a:t> and state</a:t>
            </a:r>
            <a:endParaRPr lang="ar-EG" sz="2400" b="1" dirty="0" smtClean="0">
              <a:solidFill>
                <a:schemeClr val="bg1"/>
              </a:solidFill>
            </a:endParaRPr>
          </a:p>
          <a:p>
            <a:r>
              <a:rPr lang="ar-EG" sz="4000" b="1" dirty="0" smtClean="0">
                <a:solidFill>
                  <a:srgbClr val="FFFF00"/>
                </a:solidFill>
              </a:rPr>
              <a:t>الدين للديان والوطن للجميع</a:t>
            </a:r>
            <a:endParaRPr lang="en-US" sz="4000" b="1" dirty="0">
              <a:solidFill>
                <a:srgbClr val="FFFF00"/>
              </a:solidFill>
            </a:endParaRPr>
          </a:p>
        </p:txBody>
      </p:sp>
      <p:sp>
        <p:nvSpPr>
          <p:cNvPr id="7" name="Rectangle 6"/>
          <p:cNvSpPr/>
          <p:nvPr/>
        </p:nvSpPr>
        <p:spPr>
          <a:xfrm>
            <a:off x="142876" y="2500306"/>
            <a:ext cx="3929058" cy="4071966"/>
          </a:xfrm>
          <a:prstGeom prst="rect">
            <a:avLst/>
          </a:prstGeom>
        </p:spPr>
        <p:txBody>
          <a:bodyPr wrap="square">
            <a:spAutoFit/>
          </a:bodyPr>
          <a:lstStyle/>
          <a:p>
            <a:pPr algn="just" rtl="0"/>
            <a:r>
              <a:rPr lang="en-US" sz="2000" dirty="0" smtClean="0">
                <a:solidFill>
                  <a:schemeClr val="bg1"/>
                </a:solidFill>
              </a:rPr>
              <a:t>Secularism : A movement towards the separation </a:t>
            </a:r>
            <a:r>
              <a:rPr lang="en-US" sz="2000" i="1" dirty="0" smtClean="0">
                <a:solidFill>
                  <a:srgbClr val="FFFF00"/>
                </a:solidFill>
              </a:rPr>
              <a:t>of</a:t>
            </a:r>
            <a:r>
              <a:rPr lang="en-US" sz="2000" i="1" dirty="0" smtClean="0"/>
              <a:t> </a:t>
            </a:r>
            <a:r>
              <a:rPr lang="en-US" sz="2000" dirty="0" smtClean="0">
                <a:solidFill>
                  <a:schemeClr val="bg1"/>
                </a:solidFill>
              </a:rPr>
              <a:t>religion and government (often termed </a:t>
            </a:r>
            <a:r>
              <a:rPr lang="ar-EG" sz="2000" dirty="0" smtClean="0">
                <a:solidFill>
                  <a:schemeClr val="bg1"/>
                </a:solidFill>
              </a:rPr>
              <a:t>   </a:t>
            </a:r>
            <a:r>
              <a:rPr lang="en-US" sz="2000" dirty="0" smtClean="0">
                <a:solidFill>
                  <a:schemeClr val="bg1"/>
                </a:solidFill>
              </a:rPr>
              <a:t>the</a:t>
            </a:r>
            <a:r>
              <a:rPr lang="en-US" sz="2000" dirty="0" smtClean="0">
                <a:solidFill>
                  <a:srgbClr val="FFFF00"/>
                </a:solidFill>
              </a:rPr>
              <a:t> separation of church and state)</a:t>
            </a:r>
            <a:r>
              <a:rPr lang="en-US" sz="2000" dirty="0" smtClean="0">
                <a:solidFill>
                  <a:schemeClr val="bg1"/>
                </a:solidFill>
              </a:rPr>
              <a:t>. This can refer to reducing ties between a government and a state religion, replacing laws based on scripture (such as the Torah and </a:t>
            </a:r>
            <a:r>
              <a:rPr lang="en-US" sz="2000" dirty="0" err="1" smtClean="0">
                <a:solidFill>
                  <a:schemeClr val="bg1"/>
                </a:solidFill>
              </a:rPr>
              <a:t>Sharia</a:t>
            </a:r>
            <a:r>
              <a:rPr lang="en-US" sz="2000" dirty="0" smtClean="0">
                <a:solidFill>
                  <a:schemeClr val="bg1"/>
                </a:solidFill>
              </a:rPr>
              <a:t> law) with civil laws, and eliminating discrimination on the basis of religion. </a:t>
            </a:r>
          </a:p>
          <a:p>
            <a:pPr algn="just" rtl="0"/>
            <a:r>
              <a:rPr lang="en-US" sz="2000" dirty="0" smtClean="0">
                <a:solidFill>
                  <a:srgbClr val="FFFF00"/>
                </a:solidFill>
              </a:rPr>
              <a:t>(Same-sex marriage, sex education, abortion , embryonic stem cell)</a:t>
            </a:r>
            <a:endParaRPr lang="en-US" sz="2000" dirty="0">
              <a:solidFill>
                <a:srgbClr val="FFFF00"/>
              </a:solidFill>
            </a:endParaRPr>
          </a:p>
        </p:txBody>
      </p:sp>
      <p:pic>
        <p:nvPicPr>
          <p:cNvPr id="8" name="صورة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215338" y="6237312"/>
            <a:ext cx="755414" cy="476672"/>
          </a:xfrm>
          <a:prstGeom prst="rect">
            <a:avLst/>
          </a:prstGeom>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a:srcRect/>
          <a:stretch>
            <a:fillRect/>
          </a:stretch>
        </p:blipFill>
        <p:spPr bwMode="auto">
          <a:xfrm>
            <a:off x="-285784" y="1178703"/>
            <a:ext cx="8072462" cy="5679297"/>
          </a:xfrm>
          <a:prstGeom prst="rect">
            <a:avLst/>
          </a:prstGeom>
          <a:noFill/>
          <a:ln w="9525">
            <a:noFill/>
            <a:miter lim="800000"/>
            <a:headEnd/>
            <a:tailEnd/>
          </a:ln>
        </p:spPr>
      </p:pic>
      <p:sp>
        <p:nvSpPr>
          <p:cNvPr id="4" name="Rectangle 3"/>
          <p:cNvSpPr/>
          <p:nvPr/>
        </p:nvSpPr>
        <p:spPr>
          <a:xfrm>
            <a:off x="2571736" y="1428736"/>
            <a:ext cx="2945038" cy="830997"/>
          </a:xfrm>
          <a:prstGeom prst="rect">
            <a:avLst/>
          </a:prstGeom>
        </p:spPr>
        <p:txBody>
          <a:bodyPr wrap="none">
            <a:spAutoFit/>
          </a:bodyPr>
          <a:lstStyle/>
          <a:p>
            <a:pPr algn="ctr"/>
            <a:r>
              <a:rPr lang="en-US" sz="4800" b="1" dirty="0" smtClean="0">
                <a:solidFill>
                  <a:srgbClr val="FFFF00"/>
                </a:solidFill>
              </a:rPr>
              <a:t>Secularism</a:t>
            </a:r>
            <a:endParaRPr lang="en-US" sz="4800" b="1" dirty="0">
              <a:solidFill>
                <a:srgbClr val="FFFF00"/>
              </a:solidFill>
            </a:endParaRPr>
          </a:p>
        </p:txBody>
      </p:sp>
      <p:sp>
        <p:nvSpPr>
          <p:cNvPr id="5" name="Rectangle 4"/>
          <p:cNvSpPr/>
          <p:nvPr/>
        </p:nvSpPr>
        <p:spPr>
          <a:xfrm>
            <a:off x="214282" y="2500306"/>
            <a:ext cx="7143800" cy="4031873"/>
          </a:xfrm>
          <a:prstGeom prst="rect">
            <a:avLst/>
          </a:prstGeom>
        </p:spPr>
        <p:style>
          <a:lnRef idx="3">
            <a:schemeClr val="lt1"/>
          </a:lnRef>
          <a:fillRef idx="1">
            <a:schemeClr val="dk1"/>
          </a:fillRef>
          <a:effectRef idx="1">
            <a:schemeClr val="dk1"/>
          </a:effectRef>
          <a:fontRef idx="minor">
            <a:schemeClr val="lt1"/>
          </a:fontRef>
        </p:style>
        <p:txBody>
          <a:bodyPr wrap="square">
            <a:spAutoFit/>
          </a:bodyPr>
          <a:lstStyle/>
          <a:p>
            <a:pPr algn="just" rtl="0"/>
            <a:r>
              <a:rPr lang="en-US" sz="2400" dirty="0" smtClean="0">
                <a:solidFill>
                  <a:schemeClr val="bg1"/>
                </a:solidFill>
              </a:rPr>
              <a:t>Secularism is the principle of separation of government institutions, and the persons mandated to represent the State, from religious institutions and religious </a:t>
            </a:r>
            <a:r>
              <a:rPr lang="en-US" sz="2400" dirty="0" err="1" smtClean="0">
                <a:solidFill>
                  <a:schemeClr val="bg1"/>
                </a:solidFill>
              </a:rPr>
              <a:t>dignitarie</a:t>
            </a:r>
            <a:endParaRPr lang="ar-EG" sz="2400" dirty="0" smtClean="0">
              <a:solidFill>
                <a:srgbClr val="FFFF00"/>
              </a:solidFill>
            </a:endParaRPr>
          </a:p>
          <a:p>
            <a:pPr algn="just"/>
            <a:endParaRPr lang="ar-EG" sz="2400" b="1" dirty="0" smtClean="0">
              <a:solidFill>
                <a:srgbClr val="FFFF00"/>
              </a:solidFill>
            </a:endParaRPr>
          </a:p>
          <a:p>
            <a:pPr algn="just"/>
            <a:r>
              <a:rPr lang="ar-EG" sz="4000" b="1" dirty="0" smtClean="0">
                <a:solidFill>
                  <a:srgbClr val="FFFF00"/>
                </a:solidFill>
              </a:rPr>
              <a:t>العلمانية هى مبدأ فصل المؤسسات الحكومية والأشخاص الممثلين للدولة عن المؤسسات الدينية  وأصحاب المقامات الدينية. </a:t>
            </a:r>
            <a:endParaRPr lang="en-US" sz="4000" b="1" dirty="0">
              <a:solidFill>
                <a:srgbClr val="FFFF00"/>
              </a:solidFill>
            </a:endParaRPr>
          </a:p>
        </p:txBody>
      </p:sp>
      <p:pic>
        <p:nvPicPr>
          <p:cNvPr id="6" name="صورة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277197" y="6293843"/>
            <a:ext cx="755414" cy="476672"/>
          </a:xfrm>
          <a:prstGeom prst="rect">
            <a:avLst/>
          </a:prstGeom>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11560" y="1903676"/>
            <a:ext cx="8358214" cy="3416320"/>
          </a:xfrm>
          <a:prstGeom prst="rect">
            <a:avLst/>
          </a:prstGeom>
        </p:spPr>
        <p:style>
          <a:lnRef idx="3">
            <a:schemeClr val="lt1"/>
          </a:lnRef>
          <a:fillRef idx="1">
            <a:schemeClr val="dk1"/>
          </a:fillRef>
          <a:effectRef idx="1">
            <a:schemeClr val="dk1"/>
          </a:effectRef>
          <a:fontRef idx="minor">
            <a:schemeClr val="lt1"/>
          </a:fontRef>
        </p:style>
        <p:txBody>
          <a:bodyPr wrap="square">
            <a:spAutoFit/>
          </a:bodyPr>
          <a:lstStyle/>
          <a:p>
            <a:pPr algn="ctr"/>
            <a:r>
              <a:rPr lang="ar-SA" sz="7200" b="1" dirty="0">
                <a:cs typeface="(AH) Manal Black" pitchFamily="2" charset="-78"/>
              </a:rPr>
              <a:t>الدستور الإنساني </a:t>
            </a:r>
            <a:r>
              <a:rPr lang="ar-SA" sz="7200" b="1" dirty="0" smtClean="0">
                <a:cs typeface="(AH) Manal Black" pitchFamily="2" charset="-78"/>
              </a:rPr>
              <a:t>والتِّيه العلماني </a:t>
            </a:r>
            <a:r>
              <a:rPr lang="ar-SA" sz="7200" b="1" dirty="0">
                <a:cs typeface="(AH) Manal Black" pitchFamily="2" charset="-78"/>
              </a:rPr>
              <a:t>في إشارات من القرآن الكريم (عرض تقديمي)</a:t>
            </a:r>
            <a:endParaRPr lang="en-US" sz="7200" dirty="0">
              <a:solidFill>
                <a:schemeClr val="bg1"/>
              </a:solidFill>
              <a:cs typeface="(AH) Manal Black" pitchFamily="2" charset="-78"/>
            </a:endParaRPr>
          </a:p>
        </p:txBody>
      </p:sp>
      <p:pic>
        <p:nvPicPr>
          <p:cNvPr id="4" name="صورة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211960" y="6384417"/>
            <a:ext cx="755414" cy="476672"/>
          </a:xfrm>
          <a:prstGeom prst="rect">
            <a:avLst/>
          </a:prstGeom>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a:srcRect/>
          <a:stretch>
            <a:fillRect/>
          </a:stretch>
        </p:blipFill>
        <p:spPr bwMode="auto">
          <a:xfrm>
            <a:off x="-285784" y="1178703"/>
            <a:ext cx="8072462" cy="5679297"/>
          </a:xfrm>
          <a:prstGeom prst="rect">
            <a:avLst/>
          </a:prstGeom>
          <a:noFill/>
          <a:ln w="9525">
            <a:noFill/>
            <a:miter lim="800000"/>
            <a:headEnd/>
            <a:tailEnd/>
          </a:ln>
        </p:spPr>
      </p:pic>
      <p:sp>
        <p:nvSpPr>
          <p:cNvPr id="4" name="Rectangle 3"/>
          <p:cNvSpPr/>
          <p:nvPr/>
        </p:nvSpPr>
        <p:spPr>
          <a:xfrm>
            <a:off x="-32" y="1454995"/>
            <a:ext cx="7715304" cy="830997"/>
          </a:xfrm>
          <a:prstGeom prst="rect">
            <a:avLst/>
          </a:prstGeom>
        </p:spPr>
        <p:txBody>
          <a:bodyPr wrap="square">
            <a:spAutoFit/>
          </a:bodyPr>
          <a:lstStyle/>
          <a:p>
            <a:pPr algn="ctr"/>
            <a:r>
              <a:rPr lang="ar-EG" sz="4800" b="1" dirty="0" smtClean="0">
                <a:solidFill>
                  <a:srgbClr val="FF00FF"/>
                </a:solidFill>
              </a:rPr>
              <a:t>العلمانية : منظومة </a:t>
            </a:r>
            <a:r>
              <a:rPr lang="ar-EG" sz="4800" b="1" dirty="0" smtClean="0">
                <a:solidFill>
                  <a:srgbClr val="FFFF00"/>
                </a:solidFill>
              </a:rPr>
              <a:t>كفر وظلم وفسق</a:t>
            </a:r>
            <a:endParaRPr lang="en-US" sz="4800" b="1" dirty="0">
              <a:solidFill>
                <a:srgbClr val="FFFF00"/>
              </a:solidFill>
            </a:endParaRPr>
          </a:p>
        </p:txBody>
      </p:sp>
      <p:sp>
        <p:nvSpPr>
          <p:cNvPr id="7" name="Rectangle 6"/>
          <p:cNvSpPr/>
          <p:nvPr/>
        </p:nvSpPr>
        <p:spPr>
          <a:xfrm>
            <a:off x="0" y="2643182"/>
            <a:ext cx="7643834" cy="1569660"/>
          </a:xfrm>
          <a:prstGeom prst="rect">
            <a:avLst/>
          </a:prstGeom>
        </p:spPr>
        <p:style>
          <a:lnRef idx="1">
            <a:schemeClr val="dk1"/>
          </a:lnRef>
          <a:fillRef idx="2">
            <a:schemeClr val="dk1"/>
          </a:fillRef>
          <a:effectRef idx="1">
            <a:schemeClr val="dk1"/>
          </a:effectRef>
          <a:fontRef idx="minor">
            <a:schemeClr val="dk1"/>
          </a:fontRef>
        </p:style>
        <p:txBody>
          <a:bodyPr wrap="square">
            <a:spAutoFit/>
          </a:bodyPr>
          <a:lstStyle/>
          <a:p>
            <a:pPr algn="just"/>
            <a:r>
              <a:rPr lang="ar-EG" sz="2400" b="1" dirty="0" smtClean="0">
                <a:solidFill>
                  <a:schemeClr val="tx1"/>
                </a:solidFill>
              </a:rPr>
              <a:t>{إِنَّا أَنزَلْنَا التَّوْرَاةَ فِيهَا هُدًى وَنُورٌ يَحْكُمُ بِهَا النَّبِيُّونَ الَّذِينَ أَسْلَمُواْ لِلَّذِينَ هَادُواْ وَالرَّبَّانِيُّونَ وَالأَحْبَارُ بِمَا اسْتُحْفِظُواْ مِن كِتَابِ اللّهِ وَكَانُواْ عَلَيْهِ شُهَدَاء فَلاَ تَخْشَوُاْ النَّاسَ وَاخْشَوْنِ وَلاَ تَشْتَرُواْ بِآيَاتِي ثَمَناً قَلِيلاً وَمَن لَّمْ يَحْكُم بِمَا أَنزَلَ اللّهُ فَأُوْلَـئِكَ </a:t>
            </a:r>
            <a:r>
              <a:rPr lang="ar-EG" sz="2400" b="1" dirty="0" smtClean="0">
                <a:solidFill>
                  <a:srgbClr val="FF0000"/>
                </a:solidFill>
              </a:rPr>
              <a:t>هُمُ الْكَافِرُونَ </a:t>
            </a:r>
            <a:r>
              <a:rPr lang="ar-EG" sz="2400" b="1" dirty="0" smtClean="0">
                <a:solidFill>
                  <a:schemeClr val="tx1"/>
                </a:solidFill>
              </a:rPr>
              <a:t>}المائدة44</a:t>
            </a:r>
          </a:p>
        </p:txBody>
      </p:sp>
      <p:sp>
        <p:nvSpPr>
          <p:cNvPr id="8" name="Rectangle 7"/>
          <p:cNvSpPr/>
          <p:nvPr/>
        </p:nvSpPr>
        <p:spPr>
          <a:xfrm>
            <a:off x="-214346" y="4286256"/>
            <a:ext cx="7715304" cy="1200329"/>
          </a:xfrm>
          <a:prstGeom prst="rect">
            <a:avLst/>
          </a:prstGeom>
        </p:spPr>
        <p:txBody>
          <a:bodyPr wrap="square">
            <a:spAutoFit/>
          </a:bodyPr>
          <a:lstStyle/>
          <a:p>
            <a:pPr algn="just"/>
            <a:r>
              <a:rPr lang="ar-EG" sz="2400" b="1" dirty="0" smtClean="0">
                <a:solidFill>
                  <a:srgbClr val="FFFF00"/>
                </a:solidFill>
              </a:rPr>
              <a:t>{وَكَتَبْنَا عَلَيْهِمْ فِيهَا أَنَّ النَّفْسَ بِالنَّفْسِ وَالْعَيْنَ بِالْعَيْنِ وَالأَنفَ بِالأَنفِ وَالأُذُنَ بِالأُذُنِ وَالسِّنَّ بِالسِّنِّ وَالْجُرُوحَ قِصَاصٌ فَمَن تَصَدَّقَ بِهِ فَهُوَ كَفَّارَةٌ لَّهُ وَمَن لَّمْ يَحْكُم بِمَا أنزَلَ اللّهُ فَأُوْلَـئِكَ </a:t>
            </a:r>
            <a:r>
              <a:rPr lang="ar-EG" sz="2400" b="1" dirty="0" smtClean="0">
                <a:solidFill>
                  <a:srgbClr val="FF0000"/>
                </a:solidFill>
              </a:rPr>
              <a:t>هُمُ الظَّالِمُونَ </a:t>
            </a:r>
            <a:r>
              <a:rPr lang="ar-EG" sz="2400" b="1" dirty="0" smtClean="0">
                <a:solidFill>
                  <a:srgbClr val="FFFF00"/>
                </a:solidFill>
              </a:rPr>
              <a:t>}المائدة45</a:t>
            </a:r>
            <a:endParaRPr lang="en-US" sz="2400" dirty="0">
              <a:solidFill>
                <a:srgbClr val="FFFF00"/>
              </a:solidFill>
            </a:endParaRPr>
          </a:p>
        </p:txBody>
      </p:sp>
      <p:sp>
        <p:nvSpPr>
          <p:cNvPr id="9" name="Rectangle 8"/>
          <p:cNvSpPr/>
          <p:nvPr/>
        </p:nvSpPr>
        <p:spPr>
          <a:xfrm>
            <a:off x="-142908" y="5857892"/>
            <a:ext cx="7643866" cy="830997"/>
          </a:xfrm>
          <a:prstGeom prst="rect">
            <a:avLst/>
          </a:prstGeom>
        </p:spPr>
        <p:style>
          <a:lnRef idx="1">
            <a:schemeClr val="dk1"/>
          </a:lnRef>
          <a:fillRef idx="2">
            <a:schemeClr val="dk1"/>
          </a:fillRef>
          <a:effectRef idx="1">
            <a:schemeClr val="dk1"/>
          </a:effectRef>
          <a:fontRef idx="minor">
            <a:schemeClr val="dk1"/>
          </a:fontRef>
        </p:style>
        <p:txBody>
          <a:bodyPr wrap="square">
            <a:spAutoFit/>
          </a:bodyPr>
          <a:lstStyle/>
          <a:p>
            <a:pPr algn="just"/>
            <a:r>
              <a:rPr lang="ar-EG" sz="2400" b="1" dirty="0" smtClean="0">
                <a:solidFill>
                  <a:schemeClr val="tx1"/>
                </a:solidFill>
              </a:rPr>
              <a:t>{وَلْيَحْكُمْ أَهْلُ الإِنجِيلِ بِمَا أَنزَلَ اللّهُ فِيهِ وَمَن لَّمْ يَحْكُم بِمَا أَنزَلَ اللّهُ فَأُوْلَـئِكَ </a:t>
            </a:r>
            <a:r>
              <a:rPr lang="ar-EG" sz="2400" b="1" dirty="0" smtClean="0">
                <a:solidFill>
                  <a:srgbClr val="FF0000"/>
                </a:solidFill>
              </a:rPr>
              <a:t>هُمُ الْفَاسِقُونَ</a:t>
            </a:r>
            <a:r>
              <a:rPr lang="ar-EG" sz="2400" b="1" dirty="0" smtClean="0">
                <a:solidFill>
                  <a:schemeClr val="tx1"/>
                </a:solidFill>
              </a:rPr>
              <a:t> }المائدة47</a:t>
            </a:r>
            <a:endParaRPr lang="en-US" sz="2400" dirty="0">
              <a:solidFill>
                <a:schemeClr val="tx1"/>
              </a:solidFill>
            </a:endParaRPr>
          </a:p>
        </p:txBody>
      </p:sp>
      <p:pic>
        <p:nvPicPr>
          <p:cNvPr id="10" name="صورة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172400" y="6273390"/>
            <a:ext cx="755414" cy="476672"/>
          </a:xfrm>
          <a:prstGeom prst="rect">
            <a:avLst/>
          </a:prstGeom>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a:srcRect/>
          <a:stretch>
            <a:fillRect/>
          </a:stretch>
        </p:blipFill>
        <p:spPr bwMode="auto">
          <a:xfrm>
            <a:off x="0" y="1178703"/>
            <a:ext cx="8072462" cy="5679297"/>
          </a:xfrm>
          <a:prstGeom prst="rect">
            <a:avLst/>
          </a:prstGeom>
          <a:noFill/>
          <a:ln w="9525">
            <a:noFill/>
            <a:miter lim="800000"/>
            <a:headEnd/>
            <a:tailEnd/>
          </a:ln>
        </p:spPr>
      </p:pic>
      <p:sp>
        <p:nvSpPr>
          <p:cNvPr id="6" name="Rectangle 5"/>
          <p:cNvSpPr/>
          <p:nvPr/>
        </p:nvSpPr>
        <p:spPr>
          <a:xfrm>
            <a:off x="0" y="1214422"/>
            <a:ext cx="8072462" cy="830997"/>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algn="just"/>
            <a:r>
              <a:rPr lang="ar-EG" dirty="0" smtClean="0"/>
              <a:t> </a:t>
            </a:r>
            <a:r>
              <a:rPr lang="ar-EG" sz="2400" b="1" dirty="0" smtClean="0">
                <a:solidFill>
                  <a:srgbClr val="000066"/>
                </a:solidFill>
              </a:rPr>
              <a:t>{وَإِذَا قِيلَ لَهُمْ تَعَالَوْاْ إِلَى مَا أَنزَلَ اللّهُ وَإِلَى الرَّسُولِ رَأَيْتَ الْمُنَافِقِينَ يَصُدُّونَ عَنكَ صُدُوداً }النساء61</a:t>
            </a:r>
            <a:endParaRPr lang="en-US" sz="2400" b="1" dirty="0">
              <a:solidFill>
                <a:srgbClr val="000066"/>
              </a:solidFill>
            </a:endParaRPr>
          </a:p>
        </p:txBody>
      </p:sp>
      <p:sp>
        <p:nvSpPr>
          <p:cNvPr id="7" name="Rectangle 6"/>
          <p:cNvSpPr/>
          <p:nvPr/>
        </p:nvSpPr>
        <p:spPr>
          <a:xfrm>
            <a:off x="0" y="2026499"/>
            <a:ext cx="8072462" cy="830997"/>
          </a:xfrm>
          <a:prstGeom prst="rect">
            <a:avLst/>
          </a:prstGeom>
        </p:spPr>
        <p:style>
          <a:lnRef idx="1">
            <a:schemeClr val="dk1"/>
          </a:lnRef>
          <a:fillRef idx="2">
            <a:schemeClr val="dk1"/>
          </a:fillRef>
          <a:effectRef idx="1">
            <a:schemeClr val="dk1"/>
          </a:effectRef>
          <a:fontRef idx="minor">
            <a:schemeClr val="dk1"/>
          </a:fontRef>
        </p:style>
        <p:txBody>
          <a:bodyPr wrap="square">
            <a:spAutoFit/>
          </a:bodyPr>
          <a:lstStyle/>
          <a:p>
            <a:pPr algn="just"/>
            <a:r>
              <a:rPr lang="ar-EG" dirty="0" smtClean="0">
                <a:solidFill>
                  <a:srgbClr val="FFFF00"/>
                </a:solidFill>
              </a:rPr>
              <a:t> </a:t>
            </a:r>
            <a:r>
              <a:rPr lang="ar-EG" sz="2400" b="1" dirty="0" smtClean="0">
                <a:solidFill>
                  <a:schemeClr val="tx1"/>
                </a:solidFill>
              </a:rPr>
              <a:t>{إِنَّ الْمُنَافِقِينَ يُخَادِعُونَ اللّهَ وَهُوَ خَادِعُهُمْ وَإِذَا قَامُواْ إِلَى الصَّلاَةِ قَامُواْ كُسَالَى يُرَآؤُونَ النَّاسَ وَلاَ يَذْكُرُونَ اللّهَ إِلاَّ قَلِيلاً }النساء142</a:t>
            </a:r>
            <a:endParaRPr lang="en-US" sz="2400" b="1" dirty="0">
              <a:solidFill>
                <a:schemeClr val="tx1"/>
              </a:solidFill>
            </a:endParaRPr>
          </a:p>
        </p:txBody>
      </p:sp>
      <p:sp>
        <p:nvSpPr>
          <p:cNvPr id="8" name="Rectangle 7"/>
          <p:cNvSpPr/>
          <p:nvPr/>
        </p:nvSpPr>
        <p:spPr>
          <a:xfrm>
            <a:off x="0" y="2786058"/>
            <a:ext cx="8072462" cy="830997"/>
          </a:xfrm>
          <a:prstGeom prst="rect">
            <a:avLst/>
          </a:prstGeom>
        </p:spPr>
        <p:style>
          <a:lnRef idx="1">
            <a:schemeClr val="accent1"/>
          </a:lnRef>
          <a:fillRef idx="2">
            <a:schemeClr val="accent1"/>
          </a:fillRef>
          <a:effectRef idx="1">
            <a:schemeClr val="accent1"/>
          </a:effectRef>
          <a:fontRef idx="minor">
            <a:schemeClr val="dk1"/>
          </a:fontRef>
        </p:style>
        <p:txBody>
          <a:bodyPr wrap="square">
            <a:spAutoFit/>
          </a:bodyPr>
          <a:lstStyle/>
          <a:p>
            <a:pPr algn="just"/>
            <a:r>
              <a:rPr lang="ar-EG" dirty="0" smtClean="0"/>
              <a:t> </a:t>
            </a:r>
            <a:r>
              <a:rPr lang="ar-EG" sz="2400" b="1" dirty="0" smtClean="0">
                <a:solidFill>
                  <a:srgbClr val="FF0000"/>
                </a:solidFill>
              </a:rPr>
              <a:t>{إِذْ يَقُولُ الْمُنَافِقُونَ وَالَّذِينَ فِي قُلُوبِهِم مَّرَضٌ غَرَّ هَـؤُلاء دِينُهُمْ وَمَن يَتَوَكَّلْ عَلَى اللّهِ فَإِنَّ اللّهَ عَزِيزٌ حَكِيمٌ }الأنفال49</a:t>
            </a:r>
            <a:endParaRPr lang="en-US" sz="2400" b="1" dirty="0">
              <a:solidFill>
                <a:srgbClr val="FF0000"/>
              </a:solidFill>
            </a:endParaRPr>
          </a:p>
        </p:txBody>
      </p:sp>
      <p:sp>
        <p:nvSpPr>
          <p:cNvPr id="9" name="Rectangle 8"/>
          <p:cNvSpPr/>
          <p:nvPr/>
        </p:nvSpPr>
        <p:spPr>
          <a:xfrm>
            <a:off x="357158" y="3568487"/>
            <a:ext cx="7429552" cy="830997"/>
          </a:xfrm>
          <a:prstGeom prst="rect">
            <a:avLst/>
          </a:prstGeom>
        </p:spPr>
        <p:txBody>
          <a:bodyPr wrap="square">
            <a:spAutoFit/>
          </a:bodyPr>
          <a:lstStyle/>
          <a:p>
            <a:pPr algn="just"/>
            <a:r>
              <a:rPr lang="ar-EG" dirty="0" smtClean="0"/>
              <a:t> </a:t>
            </a:r>
            <a:r>
              <a:rPr lang="ar-EG" sz="2400" b="1" dirty="0" smtClean="0">
                <a:solidFill>
                  <a:schemeClr val="bg1"/>
                </a:solidFill>
              </a:rPr>
              <a:t>{يَحْذَرُ الْمُنَافِقُونَ أَن تُنَزَّلَ عَلَيْهِمْ سُورَةٌ تُنَبِّئُهُمْ بِمَا فِي قُلُوبِهِم قُلِ اسْتَهْزِئُواْ إِنَّ اللّهَ مُخْرِجٌ مَّا تَحْذَرُونَ }التوبة64</a:t>
            </a:r>
            <a:endParaRPr lang="en-US" sz="2400" b="1" dirty="0">
              <a:solidFill>
                <a:schemeClr val="bg1"/>
              </a:solidFill>
            </a:endParaRPr>
          </a:p>
        </p:txBody>
      </p:sp>
      <p:sp>
        <p:nvSpPr>
          <p:cNvPr id="10" name="Rectangle 9"/>
          <p:cNvSpPr/>
          <p:nvPr/>
        </p:nvSpPr>
        <p:spPr>
          <a:xfrm>
            <a:off x="0" y="4286256"/>
            <a:ext cx="8072430" cy="830997"/>
          </a:xfrm>
          <a:prstGeom prst="rect">
            <a:avLst/>
          </a:prstGeom>
        </p:spPr>
        <p:style>
          <a:lnRef idx="1">
            <a:schemeClr val="accent1"/>
          </a:lnRef>
          <a:fillRef idx="3">
            <a:schemeClr val="accent1"/>
          </a:fillRef>
          <a:effectRef idx="2">
            <a:schemeClr val="accent1"/>
          </a:effectRef>
          <a:fontRef idx="minor">
            <a:schemeClr val="lt1"/>
          </a:fontRef>
        </p:style>
        <p:txBody>
          <a:bodyPr wrap="square">
            <a:spAutoFit/>
          </a:bodyPr>
          <a:lstStyle/>
          <a:p>
            <a:pPr algn="just"/>
            <a:r>
              <a:rPr lang="ar-EG" dirty="0" smtClean="0">
                <a:solidFill>
                  <a:srgbClr val="000066"/>
                </a:solidFill>
              </a:rPr>
              <a:t> </a:t>
            </a:r>
            <a:r>
              <a:rPr lang="ar-EG" sz="2400" b="1" dirty="0" smtClean="0">
                <a:solidFill>
                  <a:srgbClr val="000066"/>
                </a:solidFill>
              </a:rPr>
              <a:t>{الْمُنَافِقُونَ وَالْمُنَافِقَاتُ بَعْضُهُم مِّن بَعْضٍ يَأْمُرُونَ بِالْمُنكَرِ وَيَنْهَوْنَ عَنِ الْمَعْرُوفِ وَيَقْبِضُونَ أَيْدِيَهُمْ نَسُواْ اللّهَ فَنَسِيَهُمْ إِنَّ الْمُنَافِقِينَ هُمُ الْفَاسِقُونَ }التوبة67</a:t>
            </a:r>
            <a:endParaRPr lang="en-US" sz="2400" b="1" dirty="0">
              <a:solidFill>
                <a:srgbClr val="000066"/>
              </a:solidFill>
            </a:endParaRPr>
          </a:p>
        </p:txBody>
      </p:sp>
      <p:sp>
        <p:nvSpPr>
          <p:cNvPr id="11" name="Rectangle 10"/>
          <p:cNvSpPr/>
          <p:nvPr/>
        </p:nvSpPr>
        <p:spPr>
          <a:xfrm>
            <a:off x="0" y="5214950"/>
            <a:ext cx="8072462" cy="830997"/>
          </a:xfrm>
          <a:prstGeom prst="rect">
            <a:avLst/>
          </a:prstGeom>
        </p:spPr>
        <p:txBody>
          <a:bodyPr wrap="square">
            <a:spAutoFit/>
          </a:bodyPr>
          <a:lstStyle/>
          <a:p>
            <a:pPr algn="just"/>
            <a:r>
              <a:rPr lang="ar-EG" dirty="0" smtClean="0"/>
              <a:t> </a:t>
            </a:r>
            <a:r>
              <a:rPr lang="ar-EG" sz="2400" b="1" dirty="0" smtClean="0">
                <a:solidFill>
                  <a:srgbClr val="FFFF00"/>
                </a:solidFill>
              </a:rPr>
              <a:t>{يَا أَيُّهَا النَّبِيُّ جَاهِدِ الْكُفَّارَ وَالْمُنَافِقِينَ وَاغْلُظْ عَلَيْهِمْ وَمَأْوَاهُمْ جَهَنَّمُ وَبِئْسَ الْمَصِيرُ }التوبة73</a:t>
            </a:r>
            <a:endParaRPr lang="en-US" sz="2400" b="1" dirty="0">
              <a:solidFill>
                <a:srgbClr val="FFFF00"/>
              </a:solidFill>
            </a:endParaRPr>
          </a:p>
        </p:txBody>
      </p:sp>
      <p:sp>
        <p:nvSpPr>
          <p:cNvPr id="12" name="Rectangle 11"/>
          <p:cNvSpPr/>
          <p:nvPr/>
        </p:nvSpPr>
        <p:spPr>
          <a:xfrm>
            <a:off x="0" y="5857892"/>
            <a:ext cx="8072462" cy="830997"/>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algn="just"/>
            <a:r>
              <a:rPr lang="ar-EG" sz="2400" b="1" dirty="0" smtClean="0">
                <a:solidFill>
                  <a:schemeClr val="bg1"/>
                </a:solidFill>
              </a:rPr>
              <a:t> </a:t>
            </a:r>
            <a:r>
              <a:rPr lang="ar-EG" sz="2400" b="1" dirty="0" smtClean="0">
                <a:solidFill>
                  <a:schemeClr val="tx1"/>
                </a:solidFill>
              </a:rPr>
              <a:t>{وَإِذْ يَقُولُ الْمُنَافِقُونَ وَالَّذِينَ فِي قُلُوبِهِم مَّرَضٌ مَّا وَعَدَنَا اللَّهُ وَرَسُولُهُ إِلَّا غُرُوراً }الأحزاب12</a:t>
            </a:r>
            <a:endParaRPr lang="en-US" sz="2400" b="1" dirty="0">
              <a:solidFill>
                <a:schemeClr val="tx1"/>
              </a:solidFill>
            </a:endParaRPr>
          </a:p>
        </p:txBody>
      </p:sp>
      <p:pic>
        <p:nvPicPr>
          <p:cNvPr id="13" name="صورة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244408" y="6240618"/>
            <a:ext cx="755414" cy="476672"/>
          </a:xfrm>
          <a:prstGeom prst="rect">
            <a:avLst/>
          </a:prstGeom>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a:srcRect/>
          <a:stretch>
            <a:fillRect/>
          </a:stretch>
        </p:blipFill>
        <p:spPr bwMode="auto">
          <a:xfrm>
            <a:off x="0" y="1178703"/>
            <a:ext cx="8072462" cy="5679297"/>
          </a:xfrm>
          <a:prstGeom prst="rect">
            <a:avLst/>
          </a:prstGeom>
          <a:noFill/>
          <a:ln w="9525">
            <a:noFill/>
            <a:miter lim="800000"/>
            <a:headEnd/>
            <a:tailEnd/>
          </a:ln>
        </p:spPr>
      </p:pic>
      <p:sp>
        <p:nvSpPr>
          <p:cNvPr id="13" name="Rectangle 12"/>
          <p:cNvSpPr/>
          <p:nvPr/>
        </p:nvSpPr>
        <p:spPr>
          <a:xfrm>
            <a:off x="571472" y="1357298"/>
            <a:ext cx="7072362" cy="830997"/>
          </a:xfrm>
          <a:prstGeom prst="rect">
            <a:avLst/>
          </a:prstGeom>
        </p:spPr>
        <p:style>
          <a:lnRef idx="3">
            <a:schemeClr val="lt1"/>
          </a:lnRef>
          <a:fillRef idx="1">
            <a:schemeClr val="accent2"/>
          </a:fillRef>
          <a:effectRef idx="1">
            <a:schemeClr val="accent2"/>
          </a:effectRef>
          <a:fontRef idx="minor">
            <a:schemeClr val="lt1"/>
          </a:fontRef>
        </p:style>
        <p:txBody>
          <a:bodyPr wrap="square">
            <a:spAutoFit/>
          </a:bodyPr>
          <a:lstStyle/>
          <a:p>
            <a:r>
              <a:rPr lang="ar-EG" smtClean="0">
                <a:solidFill>
                  <a:schemeClr val="bg1"/>
                </a:solidFill>
              </a:rPr>
              <a:t> </a:t>
            </a:r>
            <a:r>
              <a:rPr lang="ar-EG" sz="2400" b="1" smtClean="0">
                <a:solidFill>
                  <a:schemeClr val="tx1"/>
                </a:solidFill>
              </a:rPr>
              <a:t>{وَإِذْ يَقُولُ الْمُنَافِقُونَ وَالَّذِينَ فِي قُلُوبِهِم مَّرَضٌ مَّا وَعَدَنَا اللَّهُ وَرَسُولُهُ إِلَّا غُرُوراً }الأحزاب12</a:t>
            </a:r>
            <a:endParaRPr lang="en-US" sz="2400" b="1" dirty="0">
              <a:solidFill>
                <a:schemeClr val="tx1"/>
              </a:solidFill>
            </a:endParaRPr>
          </a:p>
        </p:txBody>
      </p:sp>
      <p:sp>
        <p:nvSpPr>
          <p:cNvPr id="14" name="Rectangle 13"/>
          <p:cNvSpPr/>
          <p:nvPr/>
        </p:nvSpPr>
        <p:spPr>
          <a:xfrm>
            <a:off x="500034" y="2383689"/>
            <a:ext cx="7143800" cy="830997"/>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algn="just"/>
            <a:r>
              <a:rPr lang="ar-EG" dirty="0" smtClean="0"/>
              <a:t> </a:t>
            </a:r>
            <a:r>
              <a:rPr lang="ar-EG" sz="2400" b="1" dirty="0" smtClean="0">
                <a:solidFill>
                  <a:schemeClr val="tx1"/>
                </a:solidFill>
              </a:rPr>
              <a:t>{لَئِن لَّمْ يَنتَهِ الْمُنَافِقُونَ وَالَّذِينَ فِي قُلُوبِهِم مَّرَضٌ وَالْمُرْجِفُونَ فِي الْمَدِينَةِ لَنُغْرِيَنَّكَ بِهِمْ ثُمَّ لَا يُجَاوِرُونَكَ فِيهَا إِلَّا قَلِيلاً }الأحزاب60</a:t>
            </a:r>
            <a:endParaRPr lang="en-US" sz="2400" b="1" dirty="0">
              <a:solidFill>
                <a:schemeClr val="tx1"/>
              </a:solidFill>
            </a:endParaRPr>
          </a:p>
        </p:txBody>
      </p:sp>
      <p:sp>
        <p:nvSpPr>
          <p:cNvPr id="15" name="Rectangle 14"/>
          <p:cNvSpPr/>
          <p:nvPr/>
        </p:nvSpPr>
        <p:spPr>
          <a:xfrm>
            <a:off x="571472" y="3357562"/>
            <a:ext cx="7072362" cy="1200329"/>
          </a:xfrm>
          <a:prstGeom prst="rect">
            <a:avLst/>
          </a:prstGeom>
        </p:spPr>
        <p:style>
          <a:lnRef idx="2">
            <a:schemeClr val="dk1">
              <a:shade val="50000"/>
            </a:schemeClr>
          </a:lnRef>
          <a:fillRef idx="1">
            <a:schemeClr val="dk1"/>
          </a:fillRef>
          <a:effectRef idx="0">
            <a:schemeClr val="dk1"/>
          </a:effectRef>
          <a:fontRef idx="minor">
            <a:schemeClr val="lt1"/>
          </a:fontRef>
        </p:style>
        <p:txBody>
          <a:bodyPr wrap="square">
            <a:spAutoFit/>
          </a:bodyPr>
          <a:lstStyle/>
          <a:p>
            <a:pPr algn="just"/>
            <a:r>
              <a:rPr lang="ar-EG" dirty="0" smtClean="0">
                <a:solidFill>
                  <a:schemeClr val="bg1"/>
                </a:solidFill>
              </a:rPr>
              <a:t> </a:t>
            </a:r>
            <a:r>
              <a:rPr lang="ar-EG" sz="2400" b="1" dirty="0" smtClean="0">
                <a:solidFill>
                  <a:schemeClr val="bg1"/>
                </a:solidFill>
              </a:rPr>
              <a:t>{وَيُعَذِّبَ الْمُنَافِقِينَ وَالْمُنَافِقَاتِ وَالْمُشْرِكِينَ وَالْمُشْرِكَاتِ الظَّانِّينَ بِاللَّهِ ظَنَّ السَّوْءِ عَلَيْهِمْ دَائِرَةُ السَّوْءِ وَغَضِبَ اللَّهُ عَلَيْهِمْ وَلَعَنَهُمْ وَأَعَدَّ لَهُمْ جَهَنَّمَ وَسَاءتْ مَصِيراً }الفتح6</a:t>
            </a:r>
            <a:endParaRPr lang="en-US" sz="2400" b="1" dirty="0">
              <a:solidFill>
                <a:schemeClr val="bg1"/>
              </a:solidFill>
            </a:endParaRPr>
          </a:p>
        </p:txBody>
      </p:sp>
      <p:sp>
        <p:nvSpPr>
          <p:cNvPr id="16" name="Rectangle 15"/>
          <p:cNvSpPr/>
          <p:nvPr/>
        </p:nvSpPr>
        <p:spPr>
          <a:xfrm>
            <a:off x="500034" y="5857892"/>
            <a:ext cx="7072362" cy="830997"/>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pPr algn="just"/>
            <a:r>
              <a:rPr lang="ar-EG" dirty="0" smtClean="0"/>
              <a:t> </a:t>
            </a:r>
            <a:r>
              <a:rPr lang="ar-EG" sz="2400" b="1" dirty="0" smtClean="0">
                <a:solidFill>
                  <a:srgbClr val="000066"/>
                </a:solidFill>
              </a:rPr>
              <a:t>{إِذَا جَاءكَ الْمُنَافِقُونَ قَالُوا نَشْهَدُ إِنَّكَ لَرَسُولُ اللَّهِ وَاللَّهُ يَعْلَمُ إِنَّكَ لَرَسُولُهُ وَاللَّهُ يَشْهَدُ إِنَّ الْمُنَافِقِينَ لَكَاذِبُونَ }المنافقون1</a:t>
            </a:r>
            <a:endParaRPr lang="en-US" sz="2400" b="1" dirty="0">
              <a:solidFill>
                <a:srgbClr val="000066"/>
              </a:solidFill>
            </a:endParaRPr>
          </a:p>
        </p:txBody>
      </p:sp>
      <p:sp>
        <p:nvSpPr>
          <p:cNvPr id="17" name="Rectangle 16"/>
          <p:cNvSpPr/>
          <p:nvPr/>
        </p:nvSpPr>
        <p:spPr>
          <a:xfrm>
            <a:off x="500034" y="4714884"/>
            <a:ext cx="7143800" cy="830997"/>
          </a:xfrm>
          <a:prstGeom prst="rect">
            <a:avLst/>
          </a:prstGeom>
        </p:spPr>
        <p:style>
          <a:lnRef idx="1">
            <a:schemeClr val="accent1"/>
          </a:lnRef>
          <a:fillRef idx="3">
            <a:schemeClr val="accent1"/>
          </a:fillRef>
          <a:effectRef idx="2">
            <a:schemeClr val="accent1"/>
          </a:effectRef>
          <a:fontRef idx="minor">
            <a:schemeClr val="lt1"/>
          </a:fontRef>
        </p:style>
        <p:txBody>
          <a:bodyPr wrap="square">
            <a:spAutoFit/>
          </a:bodyPr>
          <a:lstStyle/>
          <a:p>
            <a:pPr algn="just"/>
            <a:r>
              <a:rPr lang="ar-EG" dirty="0" smtClean="0"/>
              <a:t> </a:t>
            </a:r>
            <a:r>
              <a:rPr lang="ar-EG" sz="2400" b="1" dirty="0" smtClean="0">
                <a:solidFill>
                  <a:schemeClr val="tx1"/>
                </a:solidFill>
              </a:rPr>
              <a:t>{يَقُولُونَ لَئِن رَّجَعْنَا إِلَى الْمَدِينَةِ لَيُخْرِجَنَّ الْأَعَزُّ مِنْهَا الْأَذَلَّ وَلِلَّهِ الْعِزَّةُ وَلِرَسُولِهِ وَلِلْمُؤْمِنِينَ وَلَكِنَّ الْمُنَافِقِينَ لَا يَعْلَمُونَ }المنافقون8</a:t>
            </a:r>
            <a:endParaRPr lang="en-US" sz="2400" b="1" dirty="0">
              <a:solidFill>
                <a:schemeClr val="tx1"/>
              </a:solidFill>
            </a:endParaRPr>
          </a:p>
        </p:txBody>
      </p:sp>
      <p:sp>
        <p:nvSpPr>
          <p:cNvPr id="18" name="Rectangle 17"/>
          <p:cNvSpPr/>
          <p:nvPr/>
        </p:nvSpPr>
        <p:spPr>
          <a:xfrm>
            <a:off x="1142976" y="6140255"/>
            <a:ext cx="6429420" cy="369332"/>
          </a:xfrm>
          <a:prstGeom prst="rect">
            <a:avLst/>
          </a:prstGeom>
        </p:spPr>
        <p:txBody>
          <a:bodyPr wrap="square">
            <a:spAutoFit/>
          </a:bodyPr>
          <a:lstStyle/>
          <a:p>
            <a:r>
              <a:rPr lang="ar-EG" dirty="0" smtClean="0">
                <a:solidFill>
                  <a:srgbClr val="FFFF00"/>
                </a:solidFill>
              </a:rPr>
              <a:t> </a:t>
            </a:r>
            <a:endParaRPr lang="en-US" dirty="0">
              <a:solidFill>
                <a:srgbClr val="FFFF00"/>
              </a:solidFill>
            </a:endParaRPr>
          </a:p>
        </p:txBody>
      </p:sp>
      <p:pic>
        <p:nvPicPr>
          <p:cNvPr id="9" name="صورة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215338" y="6305163"/>
            <a:ext cx="755414" cy="476672"/>
          </a:xfrm>
          <a:prstGeom prst="rect">
            <a:avLst/>
          </a:prstGeom>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ctrTitle"/>
          </p:nvPr>
        </p:nvSpPr>
        <p:spPr/>
        <p:txBody>
          <a:bodyPr/>
          <a:lstStyle/>
          <a:p>
            <a:pPr eaLnBrk="1" hangingPunct="1"/>
            <a:endParaRPr lang="ar-EG" smtClean="0"/>
          </a:p>
        </p:txBody>
      </p:sp>
      <p:sp>
        <p:nvSpPr>
          <p:cNvPr id="50179" name="Rectangle 3"/>
          <p:cNvSpPr>
            <a:spLocks noGrp="1" noChangeArrowheads="1"/>
          </p:cNvSpPr>
          <p:nvPr>
            <p:ph type="subTitle" idx="1"/>
          </p:nvPr>
        </p:nvSpPr>
        <p:spPr/>
        <p:txBody>
          <a:bodyPr/>
          <a:lstStyle/>
          <a:p>
            <a:pPr eaLnBrk="1" hangingPunct="1"/>
            <a:endParaRPr lang="ar-EG" smtClean="0"/>
          </a:p>
        </p:txBody>
      </p:sp>
      <p:pic>
        <p:nvPicPr>
          <p:cNvPr id="50180" name="Picture 4" descr="God`"/>
          <p:cNvPicPr>
            <a:picLocks noChangeAspect="1" noChangeArrowheads="1"/>
          </p:cNvPicPr>
          <p:nvPr/>
        </p:nvPicPr>
        <p:blipFill>
          <a:blip r:embed="rId2">
            <a:lum bright="-18000" contrast="18000"/>
          </a:blip>
          <a:srcRect/>
          <a:stretch>
            <a:fillRect/>
          </a:stretch>
        </p:blipFill>
        <p:spPr bwMode="auto">
          <a:xfrm>
            <a:off x="-142908" y="0"/>
            <a:ext cx="9144000" cy="6858000"/>
          </a:xfrm>
          <a:prstGeom prst="rect">
            <a:avLst/>
          </a:prstGeom>
          <a:noFill/>
          <a:ln w="9525">
            <a:noFill/>
            <a:miter lim="800000"/>
            <a:headEnd/>
            <a:tailEnd/>
          </a:ln>
        </p:spPr>
      </p:pic>
      <p:sp>
        <p:nvSpPr>
          <p:cNvPr id="5" name="Rectangle 4"/>
          <p:cNvSpPr/>
          <p:nvPr/>
        </p:nvSpPr>
        <p:spPr>
          <a:xfrm>
            <a:off x="285720" y="2928934"/>
            <a:ext cx="8572560" cy="2554545"/>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algn="just"/>
            <a:r>
              <a:rPr lang="ar-EG" sz="4000" b="1" dirty="0" smtClean="0"/>
              <a:t>تحافظ العلمانية على أن يظل الحق  حرا ”مستقلا“ عن أصل الدين  وتعاليمه, تأكيد الحق فى التحرر من هيمنة الدولة الدينية فوق الناس ذوى الميول المتعادلة فى مسائل العقيدة فى الدولة.</a:t>
            </a:r>
          </a:p>
        </p:txBody>
      </p:sp>
      <p:sp>
        <p:nvSpPr>
          <p:cNvPr id="6" name="Rectangle 5"/>
          <p:cNvSpPr/>
          <p:nvPr/>
        </p:nvSpPr>
        <p:spPr>
          <a:xfrm>
            <a:off x="285752" y="500042"/>
            <a:ext cx="8572528" cy="2246769"/>
          </a:xfrm>
          <a:prstGeom prst="rect">
            <a:avLst/>
          </a:prstGeom>
        </p:spPr>
        <p:style>
          <a:lnRef idx="1">
            <a:schemeClr val="dk1"/>
          </a:lnRef>
          <a:fillRef idx="2">
            <a:schemeClr val="dk1"/>
          </a:fillRef>
          <a:effectRef idx="1">
            <a:schemeClr val="dk1"/>
          </a:effectRef>
          <a:fontRef idx="minor">
            <a:schemeClr val="dk1"/>
          </a:fontRef>
        </p:style>
        <p:txBody>
          <a:bodyPr wrap="square">
            <a:spAutoFit/>
          </a:bodyPr>
          <a:lstStyle/>
          <a:p>
            <a:pPr algn="just" rtl="0"/>
            <a:r>
              <a:rPr lang="en-US" sz="2800" b="1" dirty="0" smtClean="0">
                <a:solidFill>
                  <a:srgbClr val="FF0000"/>
                </a:solidFill>
              </a:rPr>
              <a:t>In one sense, secularism may assert the right to be free from religious rule and teachings, and the right to freedom from governmental imposition of religion upon the people within a state that is neutral on matters of belief</a:t>
            </a:r>
            <a:r>
              <a:rPr lang="ar-EG" sz="2800" b="1" dirty="0" smtClean="0">
                <a:solidFill>
                  <a:srgbClr val="FF0000"/>
                </a:solidFill>
              </a:rPr>
              <a:t>.</a:t>
            </a:r>
            <a:endParaRPr lang="en-US" sz="2800" b="1" dirty="0"/>
          </a:p>
        </p:txBody>
      </p:sp>
      <p:sp>
        <p:nvSpPr>
          <p:cNvPr id="7" name="Rectangle 6"/>
          <p:cNvSpPr/>
          <p:nvPr/>
        </p:nvSpPr>
        <p:spPr>
          <a:xfrm>
            <a:off x="285720" y="5643578"/>
            <a:ext cx="8572560" cy="1077218"/>
          </a:xfrm>
          <a:prstGeom prst="rect">
            <a:avLst/>
          </a:prstGeom>
        </p:spPr>
        <p:style>
          <a:lnRef idx="1">
            <a:schemeClr val="dk1"/>
          </a:lnRef>
          <a:fillRef idx="2">
            <a:schemeClr val="dk1"/>
          </a:fillRef>
          <a:effectRef idx="1">
            <a:schemeClr val="dk1"/>
          </a:effectRef>
          <a:fontRef idx="minor">
            <a:schemeClr val="dk1"/>
          </a:fontRef>
        </p:style>
        <p:txBody>
          <a:bodyPr wrap="square">
            <a:spAutoFit/>
          </a:bodyPr>
          <a:lstStyle/>
          <a:p>
            <a:r>
              <a:rPr lang="ar-EG" sz="3200" b="1" dirty="0" smtClean="0">
                <a:solidFill>
                  <a:srgbClr val="FF0000"/>
                </a:solidFill>
              </a:rPr>
              <a:t>{ أَفَحُكْمَ الْجَاهِلِيَّةِ يَبْغُونَ وَمَنْ أَحْسَنُ مِنَ اللّهِ حُكْماً لِّقَوْمٍ يُوقِنُونَ }المائدة50</a:t>
            </a:r>
            <a:endParaRPr lang="en-US" sz="3200" b="1" dirty="0">
              <a:solidFill>
                <a:srgbClr val="FF0000"/>
              </a:solidFill>
            </a:endParaRPr>
          </a:p>
        </p:txBody>
      </p:sp>
      <p:pic>
        <p:nvPicPr>
          <p:cNvPr id="8" name="صورة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211960" y="6384417"/>
            <a:ext cx="755414" cy="476672"/>
          </a:xfrm>
          <a:prstGeom prst="rect">
            <a:avLst/>
          </a:prstGeom>
        </p:spPr>
      </p:pic>
    </p:spTree>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a:srcRect/>
          <a:stretch>
            <a:fillRect/>
          </a:stretch>
        </p:blipFill>
        <p:spPr bwMode="auto">
          <a:xfrm>
            <a:off x="0" y="1071546"/>
            <a:ext cx="8072462" cy="5679297"/>
          </a:xfrm>
          <a:prstGeom prst="rect">
            <a:avLst/>
          </a:prstGeom>
          <a:noFill/>
          <a:ln w="9525">
            <a:noFill/>
            <a:miter lim="800000"/>
            <a:headEnd/>
            <a:tailEnd/>
          </a:ln>
        </p:spPr>
      </p:pic>
      <p:pic>
        <p:nvPicPr>
          <p:cNvPr id="212994" name="Picture 2"/>
          <p:cNvPicPr>
            <a:picLocks noChangeAspect="1" noChangeArrowheads="1"/>
          </p:cNvPicPr>
          <p:nvPr/>
        </p:nvPicPr>
        <p:blipFill>
          <a:blip r:embed="rId3"/>
          <a:srcRect/>
          <a:stretch>
            <a:fillRect/>
          </a:stretch>
        </p:blipFill>
        <p:spPr bwMode="auto">
          <a:xfrm>
            <a:off x="5929322" y="1214422"/>
            <a:ext cx="2162175" cy="2114550"/>
          </a:xfrm>
          <a:prstGeom prst="rect">
            <a:avLst/>
          </a:prstGeom>
          <a:noFill/>
          <a:ln w="9525">
            <a:noFill/>
            <a:miter lim="800000"/>
            <a:headEnd/>
            <a:tailEnd/>
          </a:ln>
          <a:effectLst/>
        </p:spPr>
      </p:pic>
      <p:sp>
        <p:nvSpPr>
          <p:cNvPr id="7" name="Rectangle 6"/>
          <p:cNvSpPr/>
          <p:nvPr/>
        </p:nvSpPr>
        <p:spPr>
          <a:xfrm>
            <a:off x="0" y="1214422"/>
            <a:ext cx="5857884" cy="1815882"/>
          </a:xfrm>
          <a:prstGeom prst="rect">
            <a:avLst/>
          </a:prstGeom>
        </p:spPr>
        <p:txBody>
          <a:bodyPr wrap="square">
            <a:spAutoFit/>
          </a:bodyPr>
          <a:lstStyle/>
          <a:p>
            <a:pPr algn="just" rtl="0"/>
            <a:r>
              <a:rPr lang="en-US" sz="2800" b="1" dirty="0" smtClean="0">
                <a:solidFill>
                  <a:schemeClr val="bg1"/>
                </a:solidFill>
              </a:rPr>
              <a:t>In another sense, it refers to the view that human activities and decisions, especially political ones, should be unbiased by religious influence</a:t>
            </a:r>
            <a:r>
              <a:rPr lang="ar-EG" sz="2800" b="1" dirty="0" smtClean="0">
                <a:solidFill>
                  <a:schemeClr val="bg1"/>
                </a:solidFill>
              </a:rPr>
              <a:t>.</a:t>
            </a:r>
            <a:endParaRPr lang="en-US" sz="2800" b="1" dirty="0">
              <a:solidFill>
                <a:schemeClr val="bg1"/>
              </a:solidFill>
            </a:endParaRPr>
          </a:p>
        </p:txBody>
      </p:sp>
      <p:sp>
        <p:nvSpPr>
          <p:cNvPr id="8" name="Rectangle 7"/>
          <p:cNvSpPr/>
          <p:nvPr/>
        </p:nvSpPr>
        <p:spPr>
          <a:xfrm>
            <a:off x="285720" y="3500438"/>
            <a:ext cx="7500990" cy="1323439"/>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algn="just"/>
            <a:r>
              <a:rPr lang="ar-EG" sz="4000" b="1" dirty="0" smtClean="0">
                <a:solidFill>
                  <a:schemeClr val="tx1"/>
                </a:solidFill>
              </a:rPr>
              <a:t>وتعنى العلمانية بوجوب عدم خضوع النشاط البشرى خاصة السياسية منها للمؤثر الدينى. </a:t>
            </a:r>
            <a:r>
              <a:rPr lang="ar-EG" sz="4000" b="1" dirty="0" smtClean="0">
                <a:solidFill>
                  <a:schemeClr val="bg1"/>
                </a:solidFill>
              </a:rPr>
              <a:t>      </a:t>
            </a:r>
            <a:endParaRPr lang="en-US" sz="4000" b="1" dirty="0">
              <a:solidFill>
                <a:schemeClr val="bg1"/>
              </a:solidFill>
            </a:endParaRPr>
          </a:p>
        </p:txBody>
      </p:sp>
      <p:sp>
        <p:nvSpPr>
          <p:cNvPr id="10" name="Rectangle 9"/>
          <p:cNvSpPr/>
          <p:nvPr/>
        </p:nvSpPr>
        <p:spPr>
          <a:xfrm>
            <a:off x="285720" y="5143512"/>
            <a:ext cx="7572428" cy="1200329"/>
          </a:xfrm>
          <a:prstGeom prst="rect">
            <a:avLst/>
          </a:prstGeom>
        </p:spPr>
        <p:txBody>
          <a:bodyPr wrap="square">
            <a:spAutoFit/>
          </a:bodyPr>
          <a:lstStyle/>
          <a:p>
            <a:pPr algn="just" rtl="0"/>
            <a:r>
              <a:rPr lang="en-US" dirty="0" err="1" smtClean="0">
                <a:solidFill>
                  <a:srgbClr val="FFFF00"/>
                </a:solidFill>
              </a:rPr>
              <a:t>Kosmin</a:t>
            </a:r>
            <a:r>
              <a:rPr lang="en-US" dirty="0" smtClean="0">
                <a:solidFill>
                  <a:srgbClr val="FFFF00"/>
                </a:solidFill>
              </a:rPr>
              <a:t>, Barry A. "Contemporary Secularity and Secularism." </a:t>
            </a:r>
            <a:r>
              <a:rPr lang="en-US" b="1" dirty="0" smtClean="0">
                <a:solidFill>
                  <a:srgbClr val="FFFF00"/>
                </a:solidFill>
              </a:rPr>
              <a:t>Secularism &amp; Secularity: Contemporary International Perspectives</a:t>
            </a:r>
            <a:r>
              <a:rPr lang="en-US" dirty="0" smtClean="0">
                <a:solidFill>
                  <a:srgbClr val="FFFF00"/>
                </a:solidFill>
              </a:rPr>
              <a:t>. Ed. Barry A. </a:t>
            </a:r>
            <a:r>
              <a:rPr lang="en-US" dirty="0" err="1" smtClean="0">
                <a:solidFill>
                  <a:srgbClr val="FFFF00"/>
                </a:solidFill>
              </a:rPr>
              <a:t>Kosmin</a:t>
            </a:r>
            <a:r>
              <a:rPr lang="en-US" dirty="0" smtClean="0">
                <a:solidFill>
                  <a:srgbClr val="FFFF00"/>
                </a:solidFill>
              </a:rPr>
              <a:t> and </a:t>
            </a:r>
            <a:r>
              <a:rPr lang="en-US" dirty="0" err="1" smtClean="0">
                <a:solidFill>
                  <a:srgbClr val="FFFF00"/>
                </a:solidFill>
              </a:rPr>
              <a:t>Ariela</a:t>
            </a:r>
            <a:r>
              <a:rPr lang="en-US" dirty="0" smtClean="0">
                <a:solidFill>
                  <a:srgbClr val="FFFF00"/>
                </a:solidFill>
              </a:rPr>
              <a:t> </a:t>
            </a:r>
            <a:r>
              <a:rPr lang="en-US" dirty="0" err="1" smtClean="0">
                <a:solidFill>
                  <a:srgbClr val="FFFF00"/>
                </a:solidFill>
              </a:rPr>
              <a:t>Keysar</a:t>
            </a:r>
            <a:r>
              <a:rPr lang="en-US" dirty="0" smtClean="0">
                <a:solidFill>
                  <a:srgbClr val="FFFF00"/>
                </a:solidFill>
              </a:rPr>
              <a:t>. Hartford, CT: Institute for the Study of Secularism in Society and Culture (ISSSC), 2007</a:t>
            </a:r>
            <a:endParaRPr lang="en-US" dirty="0">
              <a:solidFill>
                <a:srgbClr val="FFFF00"/>
              </a:solidFill>
            </a:endParaRPr>
          </a:p>
        </p:txBody>
      </p:sp>
      <p:pic>
        <p:nvPicPr>
          <p:cNvPr id="9" name="صورة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211960" y="6384417"/>
            <a:ext cx="755414" cy="476672"/>
          </a:xfrm>
          <a:prstGeom prst="rect">
            <a:avLst/>
          </a:prstGeom>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6561" name="Rectangle 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ar-EG"/>
          </a:p>
        </p:txBody>
      </p:sp>
      <p:pic>
        <p:nvPicPr>
          <p:cNvPr id="3" name="Picture 2"/>
          <p:cNvPicPr>
            <a:picLocks noChangeAspect="1" noChangeArrowheads="1"/>
          </p:cNvPicPr>
          <p:nvPr/>
        </p:nvPicPr>
        <p:blipFill>
          <a:blip r:embed="rId3"/>
          <a:srcRect/>
          <a:stretch>
            <a:fillRect/>
          </a:stretch>
        </p:blipFill>
        <p:spPr>
          <a:xfrm>
            <a:off x="0" y="1103763"/>
            <a:ext cx="8072462" cy="5754237"/>
          </a:xfrm>
          <a:prstGeom prst="rect">
            <a:avLst/>
          </a:prstGeom>
          <a:noFill/>
        </p:spPr>
      </p:pic>
      <p:pic>
        <p:nvPicPr>
          <p:cNvPr id="4" name="Picture 2"/>
          <p:cNvPicPr>
            <a:picLocks noChangeAspect="1" noChangeArrowheads="1"/>
          </p:cNvPicPr>
          <p:nvPr/>
        </p:nvPicPr>
        <p:blipFill>
          <a:blip r:embed="rId3"/>
          <a:srcRect/>
          <a:stretch>
            <a:fillRect/>
          </a:stretch>
        </p:blipFill>
        <p:spPr>
          <a:xfrm>
            <a:off x="0" y="1071546"/>
            <a:ext cx="8072462" cy="5786454"/>
          </a:xfrm>
          <a:prstGeom prst="rect">
            <a:avLst/>
          </a:prstGeom>
          <a:noFill/>
        </p:spPr>
      </p:pic>
      <p:sp>
        <p:nvSpPr>
          <p:cNvPr id="7" name="Rectangle 3"/>
          <p:cNvSpPr txBox="1">
            <a:spLocks noChangeArrowheads="1"/>
          </p:cNvSpPr>
          <p:nvPr/>
        </p:nvSpPr>
        <p:spPr>
          <a:xfrm>
            <a:off x="1" y="1142984"/>
            <a:ext cx="8072462" cy="5715015"/>
          </a:xfrm>
          <a:prstGeom prst="rect">
            <a:avLst/>
          </a:prstGeom>
        </p:spPr>
        <p:txBody>
          <a:bodyPr vert="horz" lIns="91440" tIns="45720" rIns="91440" bIns="45720" rtlCol="1">
            <a:normAutofit/>
          </a:bodyPr>
          <a:lstStyle/>
          <a:p>
            <a:pPr marL="457200" marR="0" lvl="0" indent="168275" algn="r" defTabSz="914400" rtl="1" eaLnBrk="1" fontAlgn="auto" latinLnBrk="0" hangingPunct="1">
              <a:lnSpc>
                <a:spcPct val="130000"/>
              </a:lnSpc>
              <a:spcBef>
                <a:spcPct val="20000"/>
              </a:spcBef>
              <a:spcAft>
                <a:spcPts val="0"/>
              </a:spcAft>
              <a:buClrTx/>
              <a:buSzTx/>
              <a:buFontTx/>
              <a:buNone/>
              <a:tabLst/>
              <a:defRPr/>
            </a:pPr>
            <a:endParaRPr kumimoji="0" lang="ar-SA" sz="2600" b="1" i="0" u="none" strike="noStrike" kern="1200" cap="none" spc="0" normalizeH="0" baseline="0" noProof="0" dirty="0" smtClean="0">
              <a:ln>
                <a:noFill/>
              </a:ln>
              <a:solidFill>
                <a:srgbClr val="FFC000"/>
              </a:solidFill>
              <a:effectLst/>
              <a:uLnTx/>
              <a:uFillTx/>
              <a:latin typeface="+mn-lt"/>
              <a:ea typeface="+mn-ea"/>
              <a:cs typeface="Times New Roman" pitchFamily="18" charset="0"/>
            </a:endParaRPr>
          </a:p>
          <a:p>
            <a:pPr marL="457200" marR="0" lvl="0" indent="168275" algn="r" defTabSz="914400" rtl="1" eaLnBrk="1" fontAlgn="auto" latinLnBrk="0" hangingPunct="1">
              <a:lnSpc>
                <a:spcPct val="130000"/>
              </a:lnSpc>
              <a:spcBef>
                <a:spcPct val="20000"/>
              </a:spcBef>
              <a:spcAft>
                <a:spcPts val="0"/>
              </a:spcAft>
              <a:buClrTx/>
              <a:buSzTx/>
              <a:buFontTx/>
              <a:buNone/>
              <a:tabLst/>
              <a:defRPr/>
            </a:pPr>
            <a:r>
              <a:rPr kumimoji="0" lang="ar-SA" sz="3000" b="1" i="0" u="none" strike="noStrike" kern="1200" cap="none" spc="0" normalizeH="0" baseline="0" noProof="0" dirty="0" smtClean="0">
                <a:ln>
                  <a:noFill/>
                </a:ln>
                <a:solidFill>
                  <a:srgbClr val="FFC000"/>
                </a:solidFill>
                <a:effectLst/>
                <a:uLnTx/>
                <a:uFillTx/>
                <a:latin typeface="+mn-lt"/>
                <a:ea typeface="+mn-ea"/>
                <a:cs typeface="Times New Roman" pitchFamily="18" charset="0"/>
              </a:rPr>
              <a:t> </a:t>
            </a:r>
            <a:endParaRPr kumimoji="0" lang="ar-EG" sz="3000" b="1" i="0" u="none" strike="noStrike" kern="1200" cap="none" spc="0" normalizeH="0" baseline="0" noProof="0" dirty="0" smtClean="0">
              <a:ln>
                <a:noFill/>
              </a:ln>
              <a:solidFill>
                <a:srgbClr val="FFC000"/>
              </a:solidFill>
              <a:effectLst/>
              <a:uLnTx/>
              <a:uFillTx/>
              <a:latin typeface="+mn-lt"/>
              <a:ea typeface="+mn-ea"/>
              <a:cs typeface="Times New Roman" pitchFamily="18" charset="0"/>
            </a:endParaRPr>
          </a:p>
          <a:p>
            <a:pPr marL="457200" marR="0" lvl="0" indent="168275" algn="r" defTabSz="914400" rtl="1" eaLnBrk="1" fontAlgn="auto" latinLnBrk="0" hangingPunct="1">
              <a:lnSpc>
                <a:spcPct val="130000"/>
              </a:lnSpc>
              <a:spcBef>
                <a:spcPct val="20000"/>
              </a:spcBef>
              <a:spcAft>
                <a:spcPts val="0"/>
              </a:spcAft>
              <a:buClrTx/>
              <a:buSzTx/>
              <a:buFontTx/>
              <a:buNone/>
              <a:tabLst/>
              <a:defRPr/>
            </a:pPr>
            <a:endParaRPr kumimoji="0" lang="ar-EG" sz="11200" b="1" i="0" u="none" strike="noStrike" kern="1200" cap="none" spc="0" normalizeH="0" baseline="0" noProof="0" dirty="0" smtClean="0">
              <a:ln>
                <a:noFill/>
              </a:ln>
              <a:solidFill>
                <a:srgbClr val="FFC000"/>
              </a:solidFill>
              <a:effectLst/>
              <a:uLnTx/>
              <a:uFillTx/>
              <a:latin typeface="+mn-lt"/>
              <a:ea typeface="+mn-ea"/>
              <a:cs typeface="Times New Roman" pitchFamily="18" charset="0"/>
            </a:endParaRPr>
          </a:p>
        </p:txBody>
      </p:sp>
      <p:sp>
        <p:nvSpPr>
          <p:cNvPr id="9" name="Rectangle 8"/>
          <p:cNvSpPr/>
          <p:nvPr/>
        </p:nvSpPr>
        <p:spPr>
          <a:xfrm>
            <a:off x="428596" y="1285860"/>
            <a:ext cx="7358114" cy="4770537"/>
          </a:xfrm>
          <a:prstGeom prst="rect">
            <a:avLst/>
          </a:prstGeom>
        </p:spPr>
        <p:txBody>
          <a:bodyPr wrap="square">
            <a:spAutoFit/>
          </a:bodyPr>
          <a:lstStyle/>
          <a:p>
            <a:pPr algn="ctr" rtl="0"/>
            <a:r>
              <a:rPr lang="en-US" sz="4000" b="1" dirty="0" smtClean="0">
                <a:solidFill>
                  <a:schemeClr val="bg1"/>
                </a:solidFill>
              </a:rPr>
              <a:t>Organizations</a:t>
            </a:r>
          </a:p>
          <a:p>
            <a:pPr algn="ctr" rtl="0"/>
            <a:endParaRPr lang="ar-EG" sz="2400" b="1" dirty="0" smtClean="0"/>
          </a:p>
          <a:p>
            <a:pPr algn="just" rtl="0"/>
            <a:r>
              <a:rPr lang="en-US" sz="2400" b="1" dirty="0" smtClean="0">
                <a:solidFill>
                  <a:srgbClr val="FFFF00"/>
                </a:solidFill>
              </a:rPr>
              <a:t>National Secular Society</a:t>
            </a:r>
            <a:r>
              <a:rPr lang="en-US" sz="2400" b="1" dirty="0" smtClean="0"/>
              <a:t> </a:t>
            </a:r>
            <a:r>
              <a:rPr lang="en-US" sz="2400" b="1" dirty="0" smtClean="0">
                <a:solidFill>
                  <a:schemeClr val="bg1"/>
                </a:solidFill>
              </a:rPr>
              <a:t>(United Kingdom)</a:t>
            </a:r>
            <a:endParaRPr lang="ar-EG" sz="2400" b="1" dirty="0" smtClean="0">
              <a:solidFill>
                <a:schemeClr val="bg1"/>
              </a:solidFill>
            </a:endParaRPr>
          </a:p>
          <a:p>
            <a:pPr algn="just" rtl="0"/>
            <a:r>
              <a:rPr lang="en-US" sz="2400" b="1" dirty="0" smtClean="0">
                <a:solidFill>
                  <a:srgbClr val="FFFF00"/>
                </a:solidFill>
              </a:rPr>
              <a:t>Americans United</a:t>
            </a:r>
            <a:r>
              <a:rPr lang="en-US" sz="2400" b="1" dirty="0" smtClean="0"/>
              <a:t> </a:t>
            </a:r>
            <a:r>
              <a:rPr lang="en-US" sz="2400" b="1" dirty="0" smtClean="0">
                <a:solidFill>
                  <a:schemeClr val="bg1"/>
                </a:solidFill>
              </a:rPr>
              <a:t>campaign for secularism are often supported by</a:t>
            </a:r>
            <a:r>
              <a:rPr lang="en-US" sz="2400" b="1" dirty="0" smtClean="0"/>
              <a:t> </a:t>
            </a:r>
            <a:r>
              <a:rPr lang="en-US" sz="2400" b="1" dirty="0" smtClean="0">
                <a:hlinkClick r:id="rId4" tooltip="Humanism"/>
              </a:rPr>
              <a:t>Humanists</a:t>
            </a:r>
            <a:r>
              <a:rPr lang="en-US" sz="2400" b="1" dirty="0" smtClean="0"/>
              <a:t>. </a:t>
            </a:r>
            <a:endParaRPr lang="ar-EG" sz="2400" b="1" dirty="0" smtClean="0"/>
          </a:p>
          <a:p>
            <a:pPr algn="just" rtl="0"/>
            <a:r>
              <a:rPr lang="en-US" sz="2400" b="1" dirty="0" smtClean="0">
                <a:solidFill>
                  <a:schemeClr val="bg1"/>
                </a:solidFill>
              </a:rPr>
              <a:t>In 2005, the National Secular Society held the inaugural "Secularist of the Year" awards ceremony. Its first winner was</a:t>
            </a:r>
            <a:r>
              <a:rPr lang="en-US" sz="2400" b="1" dirty="0" smtClean="0"/>
              <a:t> </a:t>
            </a:r>
            <a:r>
              <a:rPr lang="en-US" sz="2400" b="1" dirty="0" err="1" smtClean="0">
                <a:solidFill>
                  <a:srgbClr val="FFFF00"/>
                </a:solidFill>
              </a:rPr>
              <a:t>Maryam</a:t>
            </a:r>
            <a:r>
              <a:rPr lang="en-US" sz="2400" b="1" dirty="0" smtClean="0">
                <a:solidFill>
                  <a:srgbClr val="FFFF00"/>
                </a:solidFill>
              </a:rPr>
              <a:t> </a:t>
            </a:r>
            <a:r>
              <a:rPr lang="en-US" sz="2400" b="1" dirty="0" err="1" smtClean="0">
                <a:solidFill>
                  <a:srgbClr val="FFFF00"/>
                </a:solidFill>
              </a:rPr>
              <a:t>Namazie</a:t>
            </a:r>
            <a:r>
              <a:rPr lang="en-US" sz="2400" b="1" dirty="0" smtClean="0">
                <a:solidFill>
                  <a:srgbClr val="FFFF00"/>
                </a:solidFill>
              </a:rPr>
              <a:t> </a:t>
            </a:r>
            <a:r>
              <a:rPr lang="en-US" sz="2400" b="1" dirty="0" smtClean="0">
                <a:solidFill>
                  <a:schemeClr val="bg1"/>
                </a:solidFill>
              </a:rPr>
              <a:t>of the Worker-Communist Party of Iran.</a:t>
            </a:r>
            <a:endParaRPr lang="ar-EG" sz="2400" b="1" dirty="0" smtClean="0">
              <a:solidFill>
                <a:schemeClr val="bg1"/>
              </a:solidFill>
            </a:endParaRPr>
          </a:p>
          <a:p>
            <a:pPr algn="just" rtl="0"/>
            <a:r>
              <a:rPr lang="en-US" sz="2400" b="1" dirty="0" smtClean="0"/>
              <a:t> </a:t>
            </a:r>
            <a:r>
              <a:rPr lang="en-US" sz="2400" b="1" dirty="0" smtClean="0">
                <a:solidFill>
                  <a:srgbClr val="FFFF00"/>
                </a:solidFill>
              </a:rPr>
              <a:t>Council of Ex-Muslims of Britain</a:t>
            </a:r>
            <a:r>
              <a:rPr lang="en-US" sz="2400" b="1" dirty="0" smtClean="0"/>
              <a:t> </a:t>
            </a:r>
            <a:r>
              <a:rPr lang="en-US" sz="2400" b="1" dirty="0" smtClean="0">
                <a:solidFill>
                  <a:schemeClr val="bg1"/>
                </a:solidFill>
              </a:rPr>
              <a:t>which aims to break the taboo that comes with renouncing Islam and to oppose apostasy laws and political Islam</a:t>
            </a:r>
            <a:r>
              <a:rPr lang="ar-EG" sz="2400" dirty="0" smtClean="0">
                <a:solidFill>
                  <a:schemeClr val="bg1"/>
                </a:solidFill>
              </a:rPr>
              <a:t>.</a:t>
            </a:r>
            <a:endParaRPr lang="en-US" sz="2400" dirty="0">
              <a:solidFill>
                <a:schemeClr val="bg1"/>
              </a:solidFill>
            </a:endParaRPr>
          </a:p>
        </p:txBody>
      </p:sp>
      <p:pic>
        <p:nvPicPr>
          <p:cNvPr id="8" name="صورة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211960" y="6384417"/>
            <a:ext cx="755414" cy="476672"/>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animEffect transition="in" filter="fade">
                                      <p:cBhvr>
                                        <p:cTn id="7" dur="1000"/>
                                        <p:tgtEl>
                                          <p:spTgt spid="7">
                                            <p:txEl>
                                              <p:pRg st="1" end="1"/>
                                            </p:txEl>
                                          </p:spTgt>
                                        </p:tgtEl>
                                      </p:cBhvr>
                                    </p:animEffect>
                                    <p:anim calcmode="lin" valueType="num">
                                      <p:cBhvr>
                                        <p:cTn id="8" dur="1000" fill="hold"/>
                                        <p:tgtEl>
                                          <p:spTgt spid="7">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7">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3"/>
          <a:srcRect/>
          <a:stretch>
            <a:fillRect/>
          </a:stretch>
        </p:blipFill>
        <p:spPr bwMode="auto">
          <a:xfrm>
            <a:off x="0" y="1071546"/>
            <a:ext cx="8072462" cy="5679297"/>
          </a:xfrm>
          <a:prstGeom prst="rect">
            <a:avLst/>
          </a:prstGeom>
          <a:noFill/>
          <a:ln w="9525">
            <a:noFill/>
            <a:miter lim="800000"/>
            <a:headEnd/>
            <a:tailEnd/>
          </a:ln>
        </p:spPr>
      </p:pic>
      <p:pic>
        <p:nvPicPr>
          <p:cNvPr id="212994" name="Picture 2"/>
          <p:cNvPicPr>
            <a:picLocks noChangeAspect="1" noChangeArrowheads="1"/>
          </p:cNvPicPr>
          <p:nvPr/>
        </p:nvPicPr>
        <p:blipFill>
          <a:blip r:embed="rId4"/>
          <a:srcRect/>
          <a:stretch>
            <a:fillRect/>
          </a:stretch>
        </p:blipFill>
        <p:spPr bwMode="auto">
          <a:xfrm>
            <a:off x="7072330" y="1142984"/>
            <a:ext cx="2071670" cy="2026039"/>
          </a:xfrm>
          <a:prstGeom prst="rect">
            <a:avLst/>
          </a:prstGeom>
          <a:noFill/>
          <a:ln w="9525">
            <a:noFill/>
            <a:miter lim="800000"/>
            <a:headEnd/>
            <a:tailEnd/>
          </a:ln>
          <a:effectLst/>
        </p:spPr>
      </p:pic>
      <p:sp>
        <p:nvSpPr>
          <p:cNvPr id="9" name="Rectangle 8"/>
          <p:cNvSpPr/>
          <p:nvPr/>
        </p:nvSpPr>
        <p:spPr>
          <a:xfrm>
            <a:off x="714348" y="1357298"/>
            <a:ext cx="5857916" cy="1754326"/>
          </a:xfrm>
          <a:prstGeom prst="rect">
            <a:avLst/>
          </a:prstGeom>
        </p:spPr>
        <p:txBody>
          <a:bodyPr wrap="square">
            <a:spAutoFit/>
          </a:bodyPr>
          <a:lstStyle/>
          <a:p>
            <a:r>
              <a:rPr lang="en-US" sz="5400" b="1" dirty="0" smtClean="0">
                <a:solidFill>
                  <a:schemeClr val="bg1"/>
                </a:solidFill>
              </a:rPr>
              <a:t>Secular ethics  </a:t>
            </a:r>
            <a:endParaRPr lang="ar-EG" sz="5400" b="1" dirty="0" smtClean="0">
              <a:solidFill>
                <a:schemeClr val="bg1"/>
              </a:solidFill>
            </a:endParaRPr>
          </a:p>
          <a:p>
            <a:r>
              <a:rPr lang="en-US" sz="5400" b="1" dirty="0" smtClean="0">
                <a:solidFill>
                  <a:schemeClr val="bg1"/>
                </a:solidFill>
              </a:rPr>
              <a:t>    </a:t>
            </a:r>
            <a:r>
              <a:rPr lang="ar-EG" sz="4000" b="1" dirty="0" smtClean="0">
                <a:solidFill>
                  <a:srgbClr val="FF00FF"/>
                </a:solidFill>
              </a:rPr>
              <a:t>أخلاقيات العلمانية (الإلحاد)</a:t>
            </a:r>
            <a:endParaRPr lang="en-US" sz="4000" b="1" dirty="0">
              <a:solidFill>
                <a:srgbClr val="FF00FF"/>
              </a:solidFill>
            </a:endParaRPr>
          </a:p>
        </p:txBody>
      </p:sp>
      <p:sp>
        <p:nvSpPr>
          <p:cNvPr id="11" name="Rectangle 10"/>
          <p:cNvSpPr/>
          <p:nvPr/>
        </p:nvSpPr>
        <p:spPr>
          <a:xfrm>
            <a:off x="0" y="3061644"/>
            <a:ext cx="8072462" cy="4401205"/>
          </a:xfrm>
          <a:prstGeom prst="rect">
            <a:avLst/>
          </a:prstGeom>
        </p:spPr>
        <p:txBody>
          <a:bodyPr wrap="square">
            <a:spAutoFit/>
          </a:bodyPr>
          <a:lstStyle/>
          <a:p>
            <a:pPr algn="just" rtl="0"/>
            <a:r>
              <a:rPr lang="en-US" sz="2400" dirty="0" smtClean="0">
                <a:solidFill>
                  <a:srgbClr val="FFFF00"/>
                </a:solidFill>
              </a:rPr>
              <a:t>Secular ethics is a branch of moral philosophy in which ethics is based solely on human faculties </a:t>
            </a:r>
            <a:r>
              <a:rPr lang="ar-EG" sz="2400" dirty="0" smtClean="0">
                <a:solidFill>
                  <a:srgbClr val="FFFF00"/>
                </a:solidFill>
              </a:rPr>
              <a:t>(اختيار وإرادة إنسانية)</a:t>
            </a:r>
            <a:r>
              <a:rPr lang="en-US" sz="2400" dirty="0" smtClean="0">
                <a:solidFill>
                  <a:srgbClr val="FFFF00"/>
                </a:solidFill>
              </a:rPr>
              <a:t>such as logic, reason or moral intuition</a:t>
            </a:r>
            <a:r>
              <a:rPr lang="ar-EG" sz="2400" dirty="0" smtClean="0">
                <a:solidFill>
                  <a:srgbClr val="FF0000"/>
                </a:solidFill>
              </a:rPr>
              <a:t> (بديهة أو بصيرة)</a:t>
            </a:r>
            <a:r>
              <a:rPr lang="en-US" sz="2400" dirty="0" smtClean="0">
                <a:solidFill>
                  <a:srgbClr val="FFFF00"/>
                </a:solidFill>
              </a:rPr>
              <a:t>, and not derived from purported </a:t>
            </a:r>
            <a:r>
              <a:rPr lang="ar-EG" sz="2400" dirty="0" smtClean="0">
                <a:solidFill>
                  <a:srgbClr val="FF0000"/>
                </a:solidFill>
              </a:rPr>
              <a:t>(مغزى)</a:t>
            </a:r>
            <a:r>
              <a:rPr lang="en-US" sz="2400" dirty="0" smtClean="0">
                <a:solidFill>
                  <a:srgbClr val="FFFF00"/>
                </a:solidFill>
              </a:rPr>
              <a:t>supernatural revelation</a:t>
            </a:r>
            <a:r>
              <a:rPr lang="ar-EG" sz="2400" dirty="0" smtClean="0">
                <a:solidFill>
                  <a:srgbClr val="FF0000"/>
                </a:solidFill>
              </a:rPr>
              <a:t>(إعلان إلهى)</a:t>
            </a:r>
            <a:r>
              <a:rPr lang="en-US" sz="2400" dirty="0" smtClean="0">
                <a:solidFill>
                  <a:srgbClr val="FF0000"/>
                </a:solidFill>
              </a:rPr>
              <a:t> </a:t>
            </a:r>
            <a:r>
              <a:rPr lang="en-US" sz="2400" dirty="0" smtClean="0">
                <a:solidFill>
                  <a:srgbClr val="FFFF00"/>
                </a:solidFill>
              </a:rPr>
              <a:t>or guidance</a:t>
            </a:r>
            <a:r>
              <a:rPr lang="ar-EG" sz="2400" dirty="0" smtClean="0">
                <a:solidFill>
                  <a:srgbClr val="FF0000"/>
                </a:solidFill>
              </a:rPr>
              <a:t>(هداية)</a:t>
            </a:r>
            <a:r>
              <a:rPr lang="en-US" sz="2400" dirty="0" smtClean="0">
                <a:solidFill>
                  <a:srgbClr val="FF0000"/>
                </a:solidFill>
              </a:rPr>
              <a:t> </a:t>
            </a:r>
            <a:r>
              <a:rPr lang="en-US" sz="2400" dirty="0" smtClean="0">
                <a:solidFill>
                  <a:srgbClr val="FFFF00"/>
                </a:solidFill>
              </a:rPr>
              <a:t>(which is the source of religious ethics).</a:t>
            </a:r>
            <a:endParaRPr lang="ar-EG" sz="2400" dirty="0" smtClean="0">
              <a:solidFill>
                <a:srgbClr val="FFFF00"/>
              </a:solidFill>
            </a:endParaRPr>
          </a:p>
          <a:p>
            <a:pPr algn="ctr" rtl="0"/>
            <a:r>
              <a:rPr lang="ar-EG" sz="4000" b="1" dirty="0" smtClean="0">
                <a:solidFill>
                  <a:srgbClr val="FF00FF"/>
                </a:solidFill>
              </a:rPr>
              <a:t>المبدأ الإلحادى</a:t>
            </a:r>
          </a:p>
          <a:p>
            <a:pPr algn="just" rtl="0"/>
            <a:r>
              <a:rPr lang="ar-EG" sz="2400" dirty="0" smtClean="0">
                <a:solidFill>
                  <a:srgbClr val="FFFF00"/>
                </a:solidFill>
              </a:rPr>
              <a:t> </a:t>
            </a:r>
            <a:r>
              <a:rPr lang="ar-EG" sz="2400" b="1" dirty="0" smtClean="0">
                <a:solidFill>
                  <a:schemeClr val="bg1"/>
                </a:solidFill>
              </a:rPr>
              <a:t>أخلاقيات العلمانية هى أحد فروع الفلسفة الأخلاقية تستند كلية على إرادة الإنسان المتمثلة فى المنطق والسببية, أو أى تبصر أخلاقى, ولن تشتق من مغزى يشير إلى إعلان إلهى فيما وراء الطبيعة أو هداية (التى مصدرها أخلاقيات الدين).</a:t>
            </a:r>
            <a:r>
              <a:rPr lang="ar-EG" sz="2400" dirty="0" smtClean="0">
                <a:solidFill>
                  <a:srgbClr val="FFFF00"/>
                </a:solidFill>
              </a:rPr>
              <a:t> </a:t>
            </a:r>
            <a:endParaRPr lang="en-US" sz="2400" dirty="0" smtClean="0">
              <a:solidFill>
                <a:srgbClr val="FFFF00"/>
              </a:solidFill>
            </a:endParaRPr>
          </a:p>
          <a:p>
            <a:endParaRPr lang="en-US" sz="2400" dirty="0">
              <a:solidFill>
                <a:srgbClr val="FFFF00"/>
              </a:solidFill>
            </a:endParaRPr>
          </a:p>
        </p:txBody>
      </p:sp>
      <p:pic>
        <p:nvPicPr>
          <p:cNvPr id="6" name="صورة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233992" y="6165304"/>
            <a:ext cx="755414" cy="476672"/>
          </a:xfrm>
          <a:prstGeom prst="rect">
            <a:avLst/>
          </a:prstGeom>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a:srcRect/>
          <a:stretch>
            <a:fillRect/>
          </a:stretch>
        </p:blipFill>
        <p:spPr bwMode="auto">
          <a:xfrm>
            <a:off x="0" y="1071546"/>
            <a:ext cx="8072462" cy="5679297"/>
          </a:xfrm>
          <a:prstGeom prst="rect">
            <a:avLst/>
          </a:prstGeom>
          <a:noFill/>
          <a:ln w="9525">
            <a:noFill/>
            <a:miter lim="800000"/>
            <a:headEnd/>
            <a:tailEnd/>
          </a:ln>
        </p:spPr>
      </p:pic>
      <p:pic>
        <p:nvPicPr>
          <p:cNvPr id="212994" name="Picture 2"/>
          <p:cNvPicPr>
            <a:picLocks noChangeAspect="1" noChangeArrowheads="1"/>
          </p:cNvPicPr>
          <p:nvPr/>
        </p:nvPicPr>
        <p:blipFill>
          <a:blip r:embed="rId3"/>
          <a:srcRect/>
          <a:stretch>
            <a:fillRect/>
          </a:stretch>
        </p:blipFill>
        <p:spPr bwMode="auto">
          <a:xfrm>
            <a:off x="5929322" y="1142984"/>
            <a:ext cx="2162175" cy="2114550"/>
          </a:xfrm>
          <a:prstGeom prst="rect">
            <a:avLst/>
          </a:prstGeom>
          <a:noFill/>
          <a:ln w="9525">
            <a:noFill/>
            <a:miter lim="800000"/>
            <a:headEnd/>
            <a:tailEnd/>
          </a:ln>
          <a:effectLst/>
        </p:spPr>
      </p:pic>
      <p:sp>
        <p:nvSpPr>
          <p:cNvPr id="9" name="Rectangle 8"/>
          <p:cNvSpPr/>
          <p:nvPr/>
        </p:nvSpPr>
        <p:spPr>
          <a:xfrm>
            <a:off x="142844" y="1357298"/>
            <a:ext cx="5786477" cy="1631216"/>
          </a:xfrm>
          <a:prstGeom prst="rect">
            <a:avLst/>
          </a:prstGeom>
        </p:spPr>
        <p:txBody>
          <a:bodyPr wrap="square">
            <a:spAutoFit/>
          </a:bodyPr>
          <a:lstStyle/>
          <a:p>
            <a:pPr algn="ctr"/>
            <a:r>
              <a:rPr lang="ar-EG" sz="4000" b="1" dirty="0" smtClean="0">
                <a:solidFill>
                  <a:schemeClr val="bg1"/>
                </a:solidFill>
              </a:rPr>
              <a:t>              </a:t>
            </a:r>
            <a:r>
              <a:rPr lang="en-US" sz="4000" b="1" dirty="0" smtClean="0">
                <a:solidFill>
                  <a:schemeClr val="bg1"/>
                </a:solidFill>
              </a:rPr>
              <a:t>Secular ethics</a:t>
            </a:r>
            <a:r>
              <a:rPr lang="ar-EG" sz="4000" b="1" dirty="0" smtClean="0">
                <a:solidFill>
                  <a:schemeClr val="bg1"/>
                </a:solidFill>
              </a:rPr>
              <a:t>   </a:t>
            </a:r>
            <a:r>
              <a:rPr lang="en-US" sz="4000" b="1" dirty="0" smtClean="0">
                <a:solidFill>
                  <a:schemeClr val="bg1"/>
                </a:solidFill>
              </a:rPr>
              <a:t>  </a:t>
            </a:r>
            <a:endParaRPr lang="ar-EG" sz="4000" b="1" dirty="0" smtClean="0">
              <a:solidFill>
                <a:schemeClr val="bg1"/>
              </a:solidFill>
            </a:endParaRPr>
          </a:p>
          <a:p>
            <a:r>
              <a:rPr lang="ar-EG" sz="4000" b="1" dirty="0" smtClean="0">
                <a:solidFill>
                  <a:schemeClr val="bg1"/>
                </a:solidFill>
              </a:rPr>
              <a:t>  </a:t>
            </a:r>
            <a:r>
              <a:rPr lang="en-US" sz="5400" b="1" dirty="0" smtClean="0">
                <a:solidFill>
                  <a:schemeClr val="bg1"/>
                </a:solidFill>
              </a:rPr>
              <a:t> </a:t>
            </a:r>
            <a:r>
              <a:rPr lang="ar-EG" sz="6000" b="1" dirty="0" smtClean="0">
                <a:solidFill>
                  <a:srgbClr val="FF00FF"/>
                </a:solidFill>
              </a:rPr>
              <a:t>الهوى</a:t>
            </a:r>
            <a:r>
              <a:rPr lang="ar-EG" sz="4000" b="1" dirty="0" smtClean="0">
                <a:solidFill>
                  <a:srgbClr val="FF00FF"/>
                </a:solidFill>
              </a:rPr>
              <a:t>    </a:t>
            </a:r>
            <a:endParaRPr lang="en-US" sz="4000" b="1" dirty="0">
              <a:solidFill>
                <a:srgbClr val="FF00FF"/>
              </a:solidFill>
            </a:endParaRPr>
          </a:p>
        </p:txBody>
      </p:sp>
      <p:sp>
        <p:nvSpPr>
          <p:cNvPr id="6" name="Rectangle 5"/>
          <p:cNvSpPr/>
          <p:nvPr/>
        </p:nvSpPr>
        <p:spPr>
          <a:xfrm>
            <a:off x="0" y="3000372"/>
            <a:ext cx="8072462" cy="830997"/>
          </a:xfrm>
          <a:prstGeom prst="rect">
            <a:avLst/>
          </a:prstGeom>
        </p:spPr>
        <p:txBody>
          <a:bodyPr wrap="square">
            <a:spAutoFit/>
          </a:bodyPr>
          <a:lstStyle/>
          <a:p>
            <a:r>
              <a:rPr lang="ar-EG" sz="2400" b="1" dirty="0" smtClean="0">
                <a:solidFill>
                  <a:srgbClr val="FFFF00"/>
                </a:solidFill>
              </a:rPr>
              <a:t>{إِنْ هِيَ إِلَّا أَسْمَاء سَمَّيْتُمُوهَا أَنتُمْ وَآبَاؤُكُم مَّا أَنزَلَ اللَّهُ بِهَا مِن سُلْطَانٍ إِن يَتَّبِعُونَ إِلَّا الظَّنَّ وَمَا تَهْوَى الْأَنفُسُ وَلَقَدْ جَاءهُم مِّن رَّبِّهِمُ الْهُدَى }النجم23</a:t>
            </a:r>
            <a:endParaRPr lang="en-US" sz="2400" b="1" dirty="0"/>
          </a:p>
        </p:txBody>
      </p:sp>
      <p:sp>
        <p:nvSpPr>
          <p:cNvPr id="10" name="Rectangle 9"/>
          <p:cNvSpPr/>
          <p:nvPr/>
        </p:nvSpPr>
        <p:spPr>
          <a:xfrm>
            <a:off x="357158" y="3929066"/>
            <a:ext cx="7572396" cy="1200329"/>
          </a:xfrm>
          <a:prstGeom prst="rect">
            <a:avLst/>
          </a:prstGeom>
        </p:spPr>
        <p:style>
          <a:lnRef idx="1">
            <a:schemeClr val="dk1"/>
          </a:lnRef>
          <a:fillRef idx="2">
            <a:schemeClr val="dk1"/>
          </a:fillRef>
          <a:effectRef idx="1">
            <a:schemeClr val="dk1"/>
          </a:effectRef>
          <a:fontRef idx="minor">
            <a:schemeClr val="dk1"/>
          </a:fontRef>
        </p:style>
        <p:txBody>
          <a:bodyPr wrap="square">
            <a:spAutoFit/>
          </a:bodyPr>
          <a:lstStyle/>
          <a:p>
            <a:pPr algn="just"/>
            <a:r>
              <a:rPr lang="ar-EG" dirty="0" smtClean="0">
                <a:solidFill>
                  <a:schemeClr val="tx1"/>
                </a:solidFill>
              </a:rPr>
              <a:t> </a:t>
            </a:r>
            <a:r>
              <a:rPr lang="ar-EG" sz="2400" b="1" dirty="0" smtClean="0">
                <a:solidFill>
                  <a:srgbClr val="000066"/>
                </a:solidFill>
              </a:rPr>
              <a:t>{وَلَوْ شِئْنَا لَرَفَعْنَاهُ بِهَا وَلَـكِنَّهُ أَخْلَدَ إِلَى الأَرْضِ وَاتَّبَعَ هَوَاهُ فَمَثَلُهُ كَمَثَلِ الْكَلْبِ إِن تَحْمِلْ عَلَيْهِ يَلْهَثْ أَوْ تَتْرُكْهُ يَلْهَث ذَّلِكَ مَثَلُ الْقَوْمِ الَّذِينَ كَذَّبُواْ بِآيَاتِنَا فَاقْصُصِ الْقَصَصَ لَعَلَّهُمْ يَتَفَكَّرُونَ }الأعراف176</a:t>
            </a:r>
            <a:endParaRPr lang="en-US" sz="2400" b="1" dirty="0">
              <a:solidFill>
                <a:srgbClr val="000066"/>
              </a:solidFill>
            </a:endParaRPr>
          </a:p>
        </p:txBody>
      </p:sp>
      <p:sp>
        <p:nvSpPr>
          <p:cNvPr id="12" name="Rectangle 11"/>
          <p:cNvSpPr/>
          <p:nvPr/>
        </p:nvSpPr>
        <p:spPr>
          <a:xfrm>
            <a:off x="357158" y="5214950"/>
            <a:ext cx="7572428" cy="830997"/>
          </a:xfrm>
          <a:prstGeom prst="rect">
            <a:avLst/>
          </a:prstGeom>
        </p:spPr>
        <p:style>
          <a:lnRef idx="2">
            <a:schemeClr val="dk1">
              <a:shade val="50000"/>
            </a:schemeClr>
          </a:lnRef>
          <a:fillRef idx="1">
            <a:schemeClr val="dk1"/>
          </a:fillRef>
          <a:effectRef idx="0">
            <a:schemeClr val="dk1"/>
          </a:effectRef>
          <a:fontRef idx="minor">
            <a:schemeClr val="lt1"/>
          </a:fontRef>
        </p:style>
        <p:txBody>
          <a:bodyPr wrap="square">
            <a:spAutoFit/>
          </a:bodyPr>
          <a:lstStyle/>
          <a:p>
            <a:r>
              <a:rPr lang="ar-EG" dirty="0" smtClean="0"/>
              <a:t> </a:t>
            </a:r>
            <a:r>
              <a:rPr lang="ar-EG" sz="2400" b="1" dirty="0" smtClean="0">
                <a:solidFill>
                  <a:schemeClr val="bg1"/>
                </a:solidFill>
              </a:rPr>
              <a:t>{فَإِن لَّمْ يَسْتَجِيبُوا لَكَ فَاعْلَمْ أَنَّمَا يَتَّبِعُونَ أَهْوَاءهُمْ وَمَنْ أَضَلُّ مِمَّنِ اتَّبَعَ هَوَاهُ بِغَيْرِ هُدًى مِّنَ اللَّهِ إِنَّ اللَّهَ لَا يَهْدِي الْقَوْمَ الظَّالِمِينَ }القصص50</a:t>
            </a:r>
            <a:endParaRPr lang="en-US" sz="2400" b="1" dirty="0">
              <a:solidFill>
                <a:schemeClr val="bg1"/>
              </a:solidFill>
            </a:endParaRPr>
          </a:p>
        </p:txBody>
      </p:sp>
      <p:sp>
        <p:nvSpPr>
          <p:cNvPr id="13" name="Rectangle 12"/>
          <p:cNvSpPr/>
          <p:nvPr/>
        </p:nvSpPr>
        <p:spPr>
          <a:xfrm>
            <a:off x="357158" y="6027003"/>
            <a:ext cx="7643866" cy="830997"/>
          </a:xfrm>
          <a:prstGeom prst="rect">
            <a:avLst/>
          </a:prstGeom>
        </p:spPr>
        <p:txBody>
          <a:bodyPr wrap="square">
            <a:spAutoFit/>
          </a:bodyPr>
          <a:lstStyle/>
          <a:p>
            <a:pPr algn="just"/>
            <a:r>
              <a:rPr lang="ar-EG" dirty="0" smtClean="0">
                <a:solidFill>
                  <a:srgbClr val="FFFF00"/>
                </a:solidFill>
              </a:rPr>
              <a:t> </a:t>
            </a:r>
            <a:r>
              <a:rPr lang="ar-EG" sz="2400" b="1" dirty="0" smtClean="0">
                <a:solidFill>
                  <a:srgbClr val="FFFF00"/>
                </a:solidFill>
              </a:rPr>
              <a:t>{أَفَرَأَيْتَ مَنِ اتَّخَذَ إِلَهَهُ هَوَاهُ وَأَضَلَّهُ اللَّهُ عَلَى عِلْمٍ وَخَتَمَ عَلَى سَمْعِهِ وَقَلْبِهِ وَجَعَلَ عَلَى بَصَرِهِ غِشَاوَةً فَمَن يَهْدِيهِ مِن بَعْدِ اللَّهِ أَفَلَا تَذَكَّرُونَ }الجاثية23</a:t>
            </a:r>
            <a:endParaRPr lang="en-US" sz="2400" b="1" dirty="0">
              <a:solidFill>
                <a:srgbClr val="FFFF00"/>
              </a:solidFill>
            </a:endParaRPr>
          </a:p>
        </p:txBody>
      </p:sp>
      <p:pic>
        <p:nvPicPr>
          <p:cNvPr id="11" name="صورة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244408" y="6204165"/>
            <a:ext cx="755414" cy="476672"/>
          </a:xfrm>
          <a:prstGeom prst="rect">
            <a:avLst/>
          </a:prstGeom>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a:srcRect/>
          <a:stretch>
            <a:fillRect/>
          </a:stretch>
        </p:blipFill>
        <p:spPr bwMode="auto">
          <a:xfrm>
            <a:off x="0" y="0"/>
            <a:ext cx="8072462" cy="6858000"/>
          </a:xfrm>
          <a:prstGeom prst="rect">
            <a:avLst/>
          </a:prstGeom>
          <a:noFill/>
          <a:ln w="9525">
            <a:noFill/>
            <a:miter lim="800000"/>
            <a:headEnd/>
            <a:tailEnd/>
          </a:ln>
        </p:spPr>
      </p:pic>
      <p:pic>
        <p:nvPicPr>
          <p:cNvPr id="212995" name="Picture 3"/>
          <p:cNvPicPr>
            <a:picLocks noChangeAspect="1" noChangeArrowheads="1"/>
          </p:cNvPicPr>
          <p:nvPr/>
        </p:nvPicPr>
        <p:blipFill>
          <a:blip r:embed="rId3"/>
          <a:srcRect/>
          <a:stretch>
            <a:fillRect/>
          </a:stretch>
        </p:blipFill>
        <p:spPr bwMode="auto">
          <a:xfrm>
            <a:off x="6143636" y="1071546"/>
            <a:ext cx="1928826" cy="1543047"/>
          </a:xfrm>
          <a:prstGeom prst="rect">
            <a:avLst/>
          </a:prstGeom>
          <a:noFill/>
          <a:ln w="9525">
            <a:noFill/>
            <a:miter lim="800000"/>
            <a:headEnd/>
            <a:tailEnd/>
          </a:ln>
          <a:effectLst/>
        </p:spPr>
      </p:pic>
      <p:sp>
        <p:nvSpPr>
          <p:cNvPr id="7" name="Rectangle 6"/>
          <p:cNvSpPr/>
          <p:nvPr/>
        </p:nvSpPr>
        <p:spPr>
          <a:xfrm>
            <a:off x="214282" y="1714488"/>
            <a:ext cx="4572000" cy="523220"/>
          </a:xfrm>
          <a:prstGeom prst="rect">
            <a:avLst/>
          </a:prstGeom>
        </p:spPr>
        <p:txBody>
          <a:bodyPr>
            <a:spAutoFit/>
          </a:bodyPr>
          <a:lstStyle/>
          <a:p>
            <a:pPr algn="just" rtl="0"/>
            <a:r>
              <a:rPr lang="en-US" sz="2800" b="1" dirty="0" smtClean="0">
                <a:solidFill>
                  <a:schemeClr val="bg1"/>
                </a:solidFill>
              </a:rPr>
              <a:t> </a:t>
            </a:r>
            <a:r>
              <a:rPr lang="en-US" dirty="0" smtClean="0"/>
              <a:t>.</a:t>
            </a:r>
            <a:endParaRPr lang="en-US" dirty="0"/>
          </a:p>
        </p:txBody>
      </p:sp>
      <p:sp>
        <p:nvSpPr>
          <p:cNvPr id="10" name="Rectangle 9"/>
          <p:cNvSpPr/>
          <p:nvPr/>
        </p:nvSpPr>
        <p:spPr>
          <a:xfrm>
            <a:off x="214282" y="1214422"/>
            <a:ext cx="5429287" cy="1754326"/>
          </a:xfrm>
          <a:prstGeom prst="rect">
            <a:avLst/>
          </a:prstGeom>
        </p:spPr>
        <p:txBody>
          <a:bodyPr wrap="square">
            <a:spAutoFit/>
          </a:bodyPr>
          <a:lstStyle/>
          <a:p>
            <a:pPr algn="ctr"/>
            <a:r>
              <a:rPr lang="en-US" sz="2800" b="1" dirty="0" smtClean="0">
                <a:solidFill>
                  <a:schemeClr val="bg1"/>
                </a:solidFill>
              </a:rPr>
              <a:t>Secular ethics and religion</a:t>
            </a:r>
            <a:r>
              <a:rPr lang="ar-EG" sz="2800" b="1" dirty="0" smtClean="0">
                <a:solidFill>
                  <a:schemeClr val="bg1"/>
                </a:solidFill>
              </a:rPr>
              <a:t>      </a:t>
            </a:r>
          </a:p>
          <a:p>
            <a:r>
              <a:rPr lang="ar-EG" sz="4000" b="1" dirty="0" smtClean="0">
                <a:solidFill>
                  <a:srgbClr val="FF00FF"/>
                </a:solidFill>
              </a:rPr>
              <a:t>أخلاقيات العلمانية والدين: إلحاد</a:t>
            </a:r>
            <a:r>
              <a:rPr lang="en-US" sz="4000" b="1" dirty="0" smtClean="0">
                <a:solidFill>
                  <a:schemeClr val="bg1"/>
                </a:solidFill>
              </a:rPr>
              <a:t>    </a:t>
            </a:r>
            <a:endParaRPr lang="en-US" sz="4000" b="1" dirty="0">
              <a:solidFill>
                <a:srgbClr val="FF00FF"/>
              </a:solidFill>
            </a:endParaRPr>
          </a:p>
        </p:txBody>
      </p:sp>
      <p:sp>
        <p:nvSpPr>
          <p:cNvPr id="11" name="Rectangle 10"/>
          <p:cNvSpPr/>
          <p:nvPr/>
        </p:nvSpPr>
        <p:spPr>
          <a:xfrm>
            <a:off x="0" y="2518350"/>
            <a:ext cx="8072462" cy="4339650"/>
          </a:xfrm>
          <a:prstGeom prst="rect">
            <a:avLst/>
          </a:prstGeom>
        </p:spPr>
        <p:txBody>
          <a:bodyPr wrap="square">
            <a:spAutoFit/>
          </a:bodyPr>
          <a:lstStyle/>
          <a:p>
            <a:pPr algn="just" rtl="0"/>
            <a:r>
              <a:rPr lang="en-US" sz="2400" dirty="0" smtClean="0">
                <a:solidFill>
                  <a:srgbClr val="FFFF00"/>
                </a:solidFill>
              </a:rPr>
              <a:t>*</a:t>
            </a:r>
            <a:r>
              <a:rPr lang="en-US" sz="2800" dirty="0" smtClean="0">
                <a:solidFill>
                  <a:srgbClr val="FFFF00"/>
                </a:solidFill>
              </a:rPr>
              <a:t>There are those who state that religion is not necessary for moral behavior at all</a:t>
            </a:r>
            <a:r>
              <a:rPr lang="ar-EG" sz="2800" dirty="0" smtClean="0">
                <a:solidFill>
                  <a:srgbClr val="FFFF00"/>
                </a:solidFill>
              </a:rPr>
              <a:t>)</a:t>
            </a:r>
            <a:r>
              <a:rPr lang="en-US" sz="2800" dirty="0" smtClean="0">
                <a:solidFill>
                  <a:srgbClr val="FFFF00"/>
                </a:solidFill>
              </a:rPr>
              <a:t> The Dalai Lama)</a:t>
            </a:r>
          </a:p>
          <a:p>
            <a:pPr algn="just" rtl="0"/>
            <a:r>
              <a:rPr lang="en-US" sz="2800" dirty="0" smtClean="0">
                <a:solidFill>
                  <a:srgbClr val="FFFF00"/>
                </a:solidFill>
              </a:rPr>
              <a:t>*Rational ethics </a:t>
            </a:r>
            <a:r>
              <a:rPr lang="ar-EG" sz="2800" dirty="0" smtClean="0">
                <a:solidFill>
                  <a:srgbClr val="FF0000"/>
                </a:solidFill>
              </a:rPr>
              <a:t>(المبادىء الأخلاقية)</a:t>
            </a:r>
            <a:r>
              <a:rPr lang="en-US" sz="2800" dirty="0" smtClean="0">
                <a:solidFill>
                  <a:srgbClr val="FFFF00"/>
                </a:solidFill>
              </a:rPr>
              <a:t>can lead to a fully expressed ethical life, while religious prohibitions</a:t>
            </a:r>
            <a:r>
              <a:rPr lang="ar-EG" sz="2800" dirty="0" smtClean="0">
                <a:solidFill>
                  <a:srgbClr val="FF0000"/>
                </a:solidFill>
              </a:rPr>
              <a:t>(محرمات الدين)</a:t>
            </a:r>
            <a:r>
              <a:rPr lang="en-US" sz="2800" dirty="0" smtClean="0">
                <a:solidFill>
                  <a:srgbClr val="FF0000"/>
                </a:solidFill>
              </a:rPr>
              <a:t> </a:t>
            </a:r>
            <a:r>
              <a:rPr lang="en-US" sz="2800" dirty="0" smtClean="0">
                <a:solidFill>
                  <a:srgbClr val="FFFF00"/>
                </a:solidFill>
              </a:rPr>
              <a:t>are insufficient.</a:t>
            </a:r>
            <a:r>
              <a:rPr lang="en-US" sz="2800" baseline="30000" dirty="0" smtClean="0">
                <a:solidFill>
                  <a:srgbClr val="FFFF00"/>
                </a:solidFill>
              </a:rPr>
              <a:t> </a:t>
            </a:r>
            <a:r>
              <a:rPr lang="ar-EG" sz="2400" dirty="0" smtClean="0">
                <a:solidFill>
                  <a:srgbClr val="FFFF00"/>
                </a:solidFill>
              </a:rPr>
              <a:t>(</a:t>
            </a:r>
          </a:p>
          <a:p>
            <a:pPr algn="just"/>
            <a:r>
              <a:rPr lang="ar-EG" sz="2800" b="1" dirty="0" smtClean="0">
                <a:solidFill>
                  <a:schemeClr val="bg1"/>
                </a:solidFill>
              </a:rPr>
              <a:t>هناك من يرى أن العقيدة ليست ذات أهمية للسلوك الأخلاقى على الإطلاق من مثل (الدلاى لاما).</a:t>
            </a:r>
          </a:p>
          <a:p>
            <a:pPr algn="just"/>
            <a:r>
              <a:rPr lang="ar-EG" sz="2800" b="1" dirty="0" smtClean="0">
                <a:solidFill>
                  <a:schemeClr val="bg1"/>
                </a:solidFill>
              </a:rPr>
              <a:t>وهناك من يرى أن المبادىء الأخلاقية يمكن أن تؤدى إلى صياغة كلية لمبادىء الحياة بينما  محرمات الدين غير كافية.</a:t>
            </a:r>
          </a:p>
          <a:p>
            <a:pPr algn="just"/>
            <a:endParaRPr lang="en-US" sz="2400" dirty="0">
              <a:solidFill>
                <a:srgbClr val="FFFF00"/>
              </a:solidFill>
            </a:endParaRPr>
          </a:p>
        </p:txBody>
      </p:sp>
      <p:pic>
        <p:nvPicPr>
          <p:cNvPr id="8" name="صورة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244408" y="6165304"/>
            <a:ext cx="755414" cy="476672"/>
          </a:xfrm>
          <a:prstGeom prst="rect">
            <a:avLst/>
          </a:prstGeom>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a:srcRect/>
          <a:stretch>
            <a:fillRect/>
          </a:stretch>
        </p:blipFill>
        <p:spPr bwMode="auto">
          <a:xfrm>
            <a:off x="0" y="1071546"/>
            <a:ext cx="8072462" cy="5786454"/>
          </a:xfrm>
          <a:prstGeom prst="rect">
            <a:avLst/>
          </a:prstGeom>
          <a:noFill/>
          <a:ln w="9525">
            <a:noFill/>
            <a:miter lim="800000"/>
            <a:headEnd/>
            <a:tailEnd/>
          </a:ln>
        </p:spPr>
      </p:pic>
      <p:pic>
        <p:nvPicPr>
          <p:cNvPr id="212995" name="Picture 3"/>
          <p:cNvPicPr>
            <a:picLocks noChangeAspect="1" noChangeArrowheads="1"/>
          </p:cNvPicPr>
          <p:nvPr/>
        </p:nvPicPr>
        <p:blipFill>
          <a:blip r:embed="rId3"/>
          <a:srcRect/>
          <a:stretch>
            <a:fillRect/>
          </a:stretch>
        </p:blipFill>
        <p:spPr bwMode="auto">
          <a:xfrm>
            <a:off x="6000760" y="1071546"/>
            <a:ext cx="2071702" cy="1657346"/>
          </a:xfrm>
          <a:prstGeom prst="rect">
            <a:avLst/>
          </a:prstGeom>
          <a:noFill/>
          <a:ln w="9525">
            <a:noFill/>
            <a:miter lim="800000"/>
            <a:headEnd/>
            <a:tailEnd/>
          </a:ln>
          <a:effectLst/>
        </p:spPr>
      </p:pic>
      <p:sp>
        <p:nvSpPr>
          <p:cNvPr id="7" name="Rectangle 6"/>
          <p:cNvSpPr/>
          <p:nvPr/>
        </p:nvSpPr>
        <p:spPr>
          <a:xfrm>
            <a:off x="285720" y="1214422"/>
            <a:ext cx="5572164" cy="1200329"/>
          </a:xfrm>
          <a:prstGeom prst="rect">
            <a:avLst/>
          </a:prstGeom>
        </p:spPr>
        <p:txBody>
          <a:bodyPr wrap="square">
            <a:spAutoFit/>
          </a:bodyPr>
          <a:lstStyle/>
          <a:p>
            <a:pPr algn="just" rtl="0"/>
            <a:r>
              <a:rPr lang="en-US" sz="2800" b="1" dirty="0" smtClean="0">
                <a:solidFill>
                  <a:schemeClr val="bg1"/>
                </a:solidFill>
              </a:rPr>
              <a:t> </a:t>
            </a:r>
            <a:r>
              <a:rPr lang="en-US" sz="2800" dirty="0" smtClean="0">
                <a:solidFill>
                  <a:schemeClr val="bg1"/>
                </a:solidFill>
              </a:rPr>
              <a:t> Examples of secular ethical codes</a:t>
            </a:r>
          </a:p>
          <a:p>
            <a:pPr algn="ctr"/>
            <a:r>
              <a:rPr lang="ar-EG" sz="4400" b="1" dirty="0" smtClean="0">
                <a:solidFill>
                  <a:srgbClr val="FFFF00"/>
                </a:solidFill>
              </a:rPr>
              <a:t>أمثلة من مواثيق العلمانية</a:t>
            </a:r>
            <a:endParaRPr lang="en-US" sz="4400" b="1" dirty="0">
              <a:solidFill>
                <a:srgbClr val="FFFF00"/>
              </a:solidFill>
            </a:endParaRPr>
          </a:p>
        </p:txBody>
      </p:sp>
      <p:sp>
        <p:nvSpPr>
          <p:cNvPr id="11" name="Rectangle 10"/>
          <p:cNvSpPr/>
          <p:nvPr/>
        </p:nvSpPr>
        <p:spPr>
          <a:xfrm>
            <a:off x="285720" y="2643182"/>
            <a:ext cx="7786742" cy="2431435"/>
          </a:xfrm>
          <a:prstGeom prst="rect">
            <a:avLst/>
          </a:prstGeom>
        </p:spPr>
        <p:txBody>
          <a:bodyPr wrap="square">
            <a:spAutoFit/>
          </a:bodyPr>
          <a:lstStyle/>
          <a:p>
            <a:pPr algn="ctr" rtl="0"/>
            <a:r>
              <a:rPr lang="en-US" sz="3200" b="1" dirty="0" smtClean="0">
                <a:solidFill>
                  <a:srgbClr val="FF0000"/>
                </a:solidFill>
              </a:rPr>
              <a:t>Humanist Manifestos</a:t>
            </a:r>
          </a:p>
          <a:p>
            <a:pPr algn="just" rtl="0"/>
            <a:r>
              <a:rPr lang="en-US" sz="2400" b="1" dirty="0" smtClean="0">
                <a:solidFill>
                  <a:schemeClr val="bg1"/>
                </a:solidFill>
              </a:rPr>
              <a:t>The Humanist Manifestos are three manifestos, the first published in 1933, that outline the philosophical views and stances of humanists. Integral to the manifestos is a lack of supernatural guidance.</a:t>
            </a:r>
          </a:p>
          <a:p>
            <a:pPr algn="just" rtl="0"/>
            <a:endParaRPr lang="en-US" sz="2400" b="1" dirty="0">
              <a:solidFill>
                <a:schemeClr val="bg1"/>
              </a:solidFill>
            </a:endParaRPr>
          </a:p>
        </p:txBody>
      </p:sp>
      <p:sp>
        <p:nvSpPr>
          <p:cNvPr id="8" name="Rectangle 7"/>
          <p:cNvSpPr/>
          <p:nvPr/>
        </p:nvSpPr>
        <p:spPr>
          <a:xfrm>
            <a:off x="71438" y="4714884"/>
            <a:ext cx="7929586" cy="2062103"/>
          </a:xfrm>
          <a:prstGeom prst="rect">
            <a:avLst/>
          </a:prstGeom>
        </p:spPr>
        <p:txBody>
          <a:bodyPr wrap="square">
            <a:spAutoFit/>
          </a:bodyPr>
          <a:lstStyle/>
          <a:p>
            <a:pPr algn="just"/>
            <a:r>
              <a:rPr lang="ar-EG" sz="3200" b="1" dirty="0" smtClean="0">
                <a:solidFill>
                  <a:srgbClr val="FFFF00"/>
                </a:solidFill>
              </a:rPr>
              <a:t>المانفيستو الإنسانى هو ثلاثة إعلانات معا, نشر الأول منهم سنة 1933 ليمثل الإطار لوجهات النظر الفلسفية والركائز الإنسانية. وافتقدت هداية ما وراء الطبيعة فى تلك الإعلانات الثلاثة  المتكاملة</a:t>
            </a:r>
            <a:r>
              <a:rPr lang="ar-EG" b="1" dirty="0" smtClean="0">
                <a:solidFill>
                  <a:srgbClr val="FFFF00"/>
                </a:solidFill>
              </a:rPr>
              <a:t>.</a:t>
            </a:r>
            <a:endParaRPr lang="en-US" b="1" dirty="0" smtClean="0">
              <a:solidFill>
                <a:srgbClr val="FFFF00"/>
              </a:solidFill>
            </a:endParaRPr>
          </a:p>
        </p:txBody>
      </p:sp>
      <p:pic>
        <p:nvPicPr>
          <p:cNvPr id="9" name="صورة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244408" y="6300222"/>
            <a:ext cx="755414" cy="476672"/>
          </a:xfrm>
          <a:prstGeom prst="rect">
            <a:avLst/>
          </a:prstGeom>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2770" name="Rectangle 2"/>
          <p:cNvSpPr>
            <a:spLocks noGrp="1" noChangeArrowheads="1"/>
          </p:cNvSpPr>
          <p:nvPr>
            <p:ph type="ctrTitle"/>
          </p:nvPr>
        </p:nvSpPr>
        <p:spPr>
          <a:xfrm>
            <a:off x="428625" y="3336925"/>
            <a:ext cx="6480175" cy="2301875"/>
          </a:xfrm>
        </p:spPr>
        <p:txBody>
          <a:bodyPr>
            <a:normAutofit/>
          </a:bodyPr>
          <a:lstStyle/>
          <a:p>
            <a:pPr eaLnBrk="1" fontAlgn="auto" hangingPunct="1">
              <a:spcAft>
                <a:spcPts val="0"/>
              </a:spcAft>
              <a:defRPr/>
            </a:pPr>
            <a:endParaRPr/>
          </a:p>
        </p:txBody>
      </p:sp>
      <p:sp>
        <p:nvSpPr>
          <p:cNvPr id="7171" name="Rectangle 3"/>
          <p:cNvSpPr>
            <a:spLocks noGrp="1" noChangeArrowheads="1"/>
          </p:cNvSpPr>
          <p:nvPr>
            <p:ph type="subTitle" idx="1"/>
          </p:nvPr>
        </p:nvSpPr>
        <p:spPr>
          <a:xfrm>
            <a:off x="433388" y="1544638"/>
            <a:ext cx="6480175" cy="1752600"/>
          </a:xfrm>
        </p:spPr>
        <p:txBody>
          <a:bodyPr/>
          <a:lstStyle/>
          <a:p>
            <a:pPr eaLnBrk="1" hangingPunct="1"/>
            <a:endParaRPr lang="en-US" smtClean="0">
              <a:cs typeface="Tahoma" pitchFamily="34" charset="0"/>
            </a:endParaRPr>
          </a:p>
        </p:txBody>
      </p:sp>
      <p:pic>
        <p:nvPicPr>
          <p:cNvPr id="7172" name="Picture 4" descr="WATRFL03"/>
          <p:cNvPicPr>
            <a:picLocks noChangeAspect="1" noChangeArrowheads="1"/>
          </p:cNvPicPr>
          <p:nvPr/>
        </p:nvPicPr>
        <p:blipFill>
          <a:blip r:embed="rId2"/>
          <a:srcRect/>
          <a:stretch>
            <a:fillRect/>
          </a:stretch>
        </p:blipFill>
        <p:spPr bwMode="auto">
          <a:xfrm>
            <a:off x="0" y="0"/>
            <a:ext cx="9144000" cy="7010400"/>
          </a:xfrm>
          <a:prstGeom prst="rect">
            <a:avLst/>
          </a:prstGeom>
          <a:noFill/>
          <a:ln w="9525">
            <a:noFill/>
            <a:miter lim="800000"/>
            <a:headEnd/>
            <a:tailEnd/>
          </a:ln>
        </p:spPr>
      </p:pic>
      <p:sp>
        <p:nvSpPr>
          <p:cNvPr id="1312773" name="Text Box 5"/>
          <p:cNvSpPr txBox="1">
            <a:spLocks noChangeArrowheads="1"/>
          </p:cNvSpPr>
          <p:nvPr/>
        </p:nvSpPr>
        <p:spPr bwMode="auto">
          <a:xfrm>
            <a:off x="428629" y="4286256"/>
            <a:ext cx="8501089" cy="2062103"/>
          </a:xfrm>
          <a:prstGeom prst="rect">
            <a:avLst/>
          </a:prstGeom>
          <a:noFill/>
          <a:ln w="9525">
            <a:noFill/>
            <a:miter lim="800000"/>
            <a:headEnd/>
            <a:tailEnd/>
          </a:ln>
          <a:effectLst/>
        </p:spPr>
        <p:txBody>
          <a:bodyPr wrap="square">
            <a:spAutoFit/>
          </a:bodyPr>
          <a:lstStyle/>
          <a:p>
            <a:pPr algn="ctr">
              <a:tabLst>
                <a:tab pos="2238375" algn="l"/>
              </a:tabLst>
            </a:pPr>
            <a:endParaRPr lang="en-US" sz="2000" b="1" i="1" dirty="0" smtClean="0">
              <a:solidFill>
                <a:srgbClr val="FFFF00"/>
              </a:solidFill>
            </a:endParaRPr>
          </a:p>
          <a:p>
            <a:pPr algn="ctr">
              <a:tabLst>
                <a:tab pos="2238375" algn="l"/>
              </a:tabLst>
            </a:pPr>
            <a:r>
              <a:rPr lang="ar-EG" sz="2000" b="1" i="1" dirty="0" smtClean="0">
                <a:solidFill>
                  <a:srgbClr val="FF0000"/>
                </a:solidFill>
              </a:rPr>
              <a:t> </a:t>
            </a:r>
            <a:r>
              <a:rPr lang="en-US" sz="3200" b="1" i="1" dirty="0" smtClean="0">
                <a:solidFill>
                  <a:srgbClr val="FF0000"/>
                </a:solidFill>
              </a:rPr>
              <a:t>Mansura University , Faculty of Science. Geology Department</a:t>
            </a:r>
            <a:endParaRPr lang="ar-EG" sz="3200" b="1" i="1" dirty="0" smtClean="0">
              <a:solidFill>
                <a:srgbClr val="FF0000"/>
              </a:solidFill>
            </a:endParaRPr>
          </a:p>
          <a:p>
            <a:pPr algn="ctr">
              <a:tabLst>
                <a:tab pos="2238375" algn="l"/>
              </a:tabLst>
            </a:pPr>
            <a:r>
              <a:rPr lang="en-US" sz="4400" b="1" i="1" dirty="0" smtClean="0">
                <a:solidFill>
                  <a:schemeClr val="bg1"/>
                </a:solidFill>
              </a:rPr>
              <a:t>hamama@mans.edu.eg</a:t>
            </a:r>
            <a:endParaRPr lang="en-US" sz="4400" dirty="0">
              <a:solidFill>
                <a:srgbClr val="002060"/>
              </a:solidFill>
            </a:endParaRPr>
          </a:p>
        </p:txBody>
      </p:sp>
      <p:sp>
        <p:nvSpPr>
          <p:cNvPr id="1312774" name="WordArt 6"/>
          <p:cNvSpPr>
            <a:spLocks noChangeArrowheads="1" noChangeShapeType="1" noTextEdit="1"/>
          </p:cNvSpPr>
          <p:nvPr/>
        </p:nvSpPr>
        <p:spPr bwMode="auto">
          <a:xfrm>
            <a:off x="928662" y="1071546"/>
            <a:ext cx="7358114" cy="1854200"/>
          </a:xfrm>
          <a:prstGeom prst="rect">
            <a:avLst/>
          </a:prstGeom>
        </p:spPr>
        <p:txBody>
          <a:bodyPr wrap="none" fromWordArt="1">
            <a:prstTxWarp prst="textDeflate">
              <a:avLst>
                <a:gd name="adj" fmla="val 26227"/>
              </a:avLst>
            </a:prstTxWarp>
          </a:bodyPr>
          <a:lstStyle/>
          <a:p>
            <a:pPr algn="ctr" rtl="0"/>
            <a:r>
              <a:rPr lang="ar-EG" sz="3600" b="1" kern="10" dirty="0">
                <a:ln w="9525">
                  <a:solidFill>
                    <a:srgbClr val="000000"/>
                  </a:solidFill>
                  <a:round/>
                  <a:headEnd/>
                  <a:tailEnd/>
                </a:ln>
                <a:solidFill>
                  <a:srgbClr val="FFFF00"/>
                </a:solidFill>
                <a:cs typeface="(AH) Manal Black" pitchFamily="2" charset="-78"/>
              </a:rPr>
              <a:t>ا.د. حسني حمدان الدسوقي حمامة</a:t>
            </a:r>
          </a:p>
        </p:txBody>
      </p:sp>
      <p:pic>
        <p:nvPicPr>
          <p:cNvPr id="7175" name="Picture 7" descr="01"/>
          <p:cNvPicPr>
            <a:picLocks noChangeAspect="1" noChangeArrowheads="1"/>
          </p:cNvPicPr>
          <p:nvPr/>
        </p:nvPicPr>
        <p:blipFill>
          <a:blip r:embed="rId3">
            <a:lum bright="-12000" contrast="12000"/>
          </a:blip>
          <a:srcRect/>
          <a:stretch>
            <a:fillRect/>
          </a:stretch>
        </p:blipFill>
        <p:spPr bwMode="auto">
          <a:xfrm>
            <a:off x="7215206" y="2357430"/>
            <a:ext cx="1514475" cy="1981200"/>
          </a:xfrm>
          <a:prstGeom prst="rect">
            <a:avLst/>
          </a:prstGeom>
          <a:noFill/>
          <a:ln w="57150" cmpd="thinThick">
            <a:solidFill>
              <a:srgbClr val="000000"/>
            </a:solidFill>
            <a:miter lim="800000"/>
            <a:headEnd/>
            <a:tailEnd/>
          </a:ln>
        </p:spPr>
      </p:pic>
      <p:sp>
        <p:nvSpPr>
          <p:cNvPr id="9" name="Rectangle 8"/>
          <p:cNvSpPr/>
          <p:nvPr/>
        </p:nvSpPr>
        <p:spPr>
          <a:xfrm>
            <a:off x="714348" y="3286124"/>
            <a:ext cx="6500858" cy="769441"/>
          </a:xfrm>
          <a:prstGeom prst="rect">
            <a:avLst/>
          </a:prstGeom>
        </p:spPr>
        <p:txBody>
          <a:bodyPr wrap="square">
            <a:spAutoFit/>
          </a:bodyPr>
          <a:lstStyle/>
          <a:p>
            <a:pPr algn="ctr">
              <a:tabLst>
                <a:tab pos="2238375" algn="l"/>
              </a:tabLst>
            </a:pPr>
            <a:r>
              <a:rPr lang="en-US" sz="4400" b="1" i="1" dirty="0" smtClean="0">
                <a:solidFill>
                  <a:srgbClr val="FFFF00"/>
                </a:solidFill>
              </a:rPr>
              <a:t>Professor Hosni Hamdan</a:t>
            </a:r>
          </a:p>
        </p:txBody>
      </p:sp>
      <p:pic>
        <p:nvPicPr>
          <p:cNvPr id="10" name="صورة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211960" y="6384417"/>
            <a:ext cx="755414" cy="476672"/>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path" presetSubtype="0" accel="50000" decel="50000" fill="hold" grpId="0" nodeType="afterEffect">
                                  <p:stCondLst>
                                    <p:cond delay="0"/>
                                  </p:stCondLst>
                                  <p:childTnLst>
                                    <p:animMotion origin="layout" path="M -0.31667 -0.5 L -6.66667E-6 -2.59259E-6 " pathEditMode="relative" ptsTypes="AA">
                                      <p:cBhvr>
                                        <p:cTn id="6" dur="5000" fill="hold"/>
                                        <p:tgtEl>
                                          <p:spTgt spid="1312774"/>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12774"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a:srcRect/>
          <a:stretch>
            <a:fillRect/>
          </a:stretch>
        </p:blipFill>
        <p:spPr bwMode="auto">
          <a:xfrm>
            <a:off x="0" y="1071546"/>
            <a:ext cx="8072462" cy="5786454"/>
          </a:xfrm>
          <a:prstGeom prst="rect">
            <a:avLst/>
          </a:prstGeom>
          <a:noFill/>
          <a:ln w="9525">
            <a:noFill/>
            <a:miter lim="800000"/>
            <a:headEnd/>
            <a:tailEnd/>
          </a:ln>
        </p:spPr>
      </p:pic>
      <p:pic>
        <p:nvPicPr>
          <p:cNvPr id="212995" name="Picture 3"/>
          <p:cNvPicPr>
            <a:picLocks noChangeAspect="1" noChangeArrowheads="1"/>
          </p:cNvPicPr>
          <p:nvPr/>
        </p:nvPicPr>
        <p:blipFill>
          <a:blip r:embed="rId3"/>
          <a:srcRect/>
          <a:stretch>
            <a:fillRect/>
          </a:stretch>
        </p:blipFill>
        <p:spPr bwMode="auto">
          <a:xfrm>
            <a:off x="6000760" y="1071546"/>
            <a:ext cx="2071702" cy="1657346"/>
          </a:xfrm>
          <a:prstGeom prst="rect">
            <a:avLst/>
          </a:prstGeom>
          <a:noFill/>
          <a:ln w="9525">
            <a:noFill/>
            <a:miter lim="800000"/>
            <a:headEnd/>
            <a:tailEnd/>
          </a:ln>
          <a:effectLst/>
        </p:spPr>
      </p:pic>
      <p:sp>
        <p:nvSpPr>
          <p:cNvPr id="7" name="Rectangle 6"/>
          <p:cNvSpPr/>
          <p:nvPr/>
        </p:nvSpPr>
        <p:spPr>
          <a:xfrm>
            <a:off x="0" y="1085663"/>
            <a:ext cx="5857884" cy="2554545"/>
          </a:xfrm>
          <a:prstGeom prst="rect">
            <a:avLst/>
          </a:prstGeom>
        </p:spPr>
        <p:txBody>
          <a:bodyPr wrap="square">
            <a:spAutoFit/>
          </a:bodyPr>
          <a:lstStyle/>
          <a:p>
            <a:pPr algn="just" rtl="0"/>
            <a:r>
              <a:rPr lang="en-US" sz="2800" b="1" dirty="0" smtClean="0">
                <a:solidFill>
                  <a:schemeClr val="bg1"/>
                </a:solidFill>
              </a:rPr>
              <a:t> </a:t>
            </a:r>
            <a:r>
              <a:rPr lang="en-US" sz="2800" dirty="0" smtClean="0">
                <a:solidFill>
                  <a:schemeClr val="bg1"/>
                </a:solidFill>
              </a:rPr>
              <a:t> Examples of secular ethical codes</a:t>
            </a:r>
          </a:p>
          <a:p>
            <a:pPr algn="ctr"/>
            <a:r>
              <a:rPr lang="ar-EG" sz="4400" b="1" dirty="0" smtClean="0">
                <a:solidFill>
                  <a:srgbClr val="FFFF00"/>
                </a:solidFill>
              </a:rPr>
              <a:t>أمثلة على مواثيق العلمانية</a:t>
            </a:r>
            <a:endParaRPr lang="en-US" sz="4400" b="1" dirty="0" smtClean="0">
              <a:solidFill>
                <a:srgbClr val="FFFF00"/>
              </a:solidFill>
            </a:endParaRPr>
          </a:p>
          <a:p>
            <a:pPr lvl="0" algn="ctr"/>
            <a:r>
              <a:rPr lang="en-US" sz="4400" b="1" dirty="0" smtClean="0">
                <a:solidFill>
                  <a:schemeClr val="bg1"/>
                </a:solidFill>
                <a:latin typeface="Arial" charset="0"/>
                <a:cs typeface="Arial" charset="0"/>
              </a:rPr>
              <a:t>Girl Scout law</a:t>
            </a:r>
          </a:p>
          <a:p>
            <a:pPr algn="ctr"/>
            <a:endParaRPr lang="en-US" sz="4400" b="1" dirty="0">
              <a:solidFill>
                <a:srgbClr val="FFFF00"/>
              </a:solidFill>
            </a:endParaRPr>
          </a:p>
        </p:txBody>
      </p:sp>
      <p:sp>
        <p:nvSpPr>
          <p:cNvPr id="258051" name="Rectangle 3"/>
          <p:cNvSpPr>
            <a:spLocks noChangeArrowheads="1"/>
          </p:cNvSpPr>
          <p:nvPr/>
        </p:nvSpPr>
        <p:spPr bwMode="auto">
          <a:xfrm>
            <a:off x="0" y="0"/>
            <a:ext cx="256464" cy="325074"/>
          </a:xfrm>
          <a:prstGeom prst="rect">
            <a:avLst/>
          </a:prstGeom>
          <a:solidFill>
            <a:srgbClr val="FFFFFF"/>
          </a:solidFill>
          <a:ln w="9525">
            <a:noFill/>
            <a:miter lim="800000"/>
            <a:headEnd/>
            <a:tailEnd/>
          </a:ln>
          <a:effectLst/>
        </p:spPr>
        <p:txBody>
          <a:bodyPr vert="horz" wrap="none" lIns="253920" tIns="31740" rIns="0" bIns="1587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charset="0"/>
              <a:cs typeface="Arial" charset="0"/>
            </a:endParaRPr>
          </a:p>
        </p:txBody>
      </p:sp>
      <p:sp>
        <p:nvSpPr>
          <p:cNvPr id="12" name="Rectangle 11"/>
          <p:cNvSpPr/>
          <p:nvPr/>
        </p:nvSpPr>
        <p:spPr>
          <a:xfrm>
            <a:off x="0" y="2786058"/>
            <a:ext cx="8072462" cy="4093428"/>
          </a:xfrm>
          <a:prstGeom prst="rect">
            <a:avLst/>
          </a:prstGeom>
        </p:spPr>
        <p:txBody>
          <a:bodyPr wrap="square">
            <a:spAutoFit/>
          </a:bodyPr>
          <a:lstStyle/>
          <a:p>
            <a:pPr lvl="0" algn="l" rtl="0" eaLnBrk="0" fontAlgn="base" hangingPunct="0">
              <a:spcBef>
                <a:spcPct val="0"/>
              </a:spcBef>
              <a:spcAft>
                <a:spcPct val="0"/>
              </a:spcAft>
            </a:pPr>
            <a:r>
              <a:rPr lang="en-US" sz="2000" b="1" dirty="0" smtClean="0">
                <a:solidFill>
                  <a:srgbClr val="FF0000"/>
                </a:solidFill>
                <a:latin typeface="Arial" charset="0"/>
                <a:cs typeface="Arial" charset="0"/>
              </a:rPr>
              <a:t>The Girl Scout law is as follows:</a:t>
            </a:r>
            <a:r>
              <a:rPr lang="ar-EG" sz="2000" dirty="0" smtClean="0">
                <a:solidFill>
                  <a:srgbClr val="FFFF00"/>
                </a:solidFill>
                <a:latin typeface="Arial" charset="0"/>
                <a:cs typeface="Arial" charset="0"/>
              </a:rPr>
              <a:t> </a:t>
            </a:r>
            <a:endParaRPr lang="en-US" sz="2000" dirty="0" smtClean="0">
              <a:solidFill>
                <a:srgbClr val="FFFF00"/>
              </a:solidFill>
              <a:latin typeface="Arial" charset="0"/>
              <a:cs typeface="Arial" charset="0"/>
            </a:endParaRPr>
          </a:p>
          <a:p>
            <a:pPr lvl="0" algn="l" rtl="0" eaLnBrk="0" fontAlgn="base" hangingPunct="0">
              <a:spcBef>
                <a:spcPct val="0"/>
              </a:spcBef>
              <a:spcAft>
                <a:spcPct val="0"/>
              </a:spcAft>
            </a:pPr>
            <a:r>
              <a:rPr lang="ar-EG" sz="2400" dirty="0" smtClean="0">
                <a:solidFill>
                  <a:srgbClr val="FFFF00"/>
                </a:solidFill>
                <a:latin typeface="Arial" charset="0"/>
                <a:cs typeface="Arial" charset="0"/>
              </a:rPr>
              <a:t>    </a:t>
            </a:r>
            <a:r>
              <a:rPr lang="en-US" sz="2400" dirty="0" smtClean="0">
                <a:solidFill>
                  <a:srgbClr val="FFFF00"/>
                </a:solidFill>
                <a:latin typeface="Arial" charset="0"/>
                <a:cs typeface="Arial" charset="0"/>
              </a:rPr>
              <a:t>I will do my best to be</a:t>
            </a:r>
            <a:r>
              <a:rPr lang="ar-EG" sz="2400" dirty="0" smtClean="0">
                <a:solidFill>
                  <a:srgbClr val="FFFF00"/>
                </a:solidFill>
                <a:latin typeface="Arial" charset="0"/>
                <a:cs typeface="Arial" charset="0"/>
              </a:rPr>
              <a:t> </a:t>
            </a:r>
            <a:r>
              <a:rPr lang="en-US" sz="2400" dirty="0" smtClean="0">
                <a:solidFill>
                  <a:srgbClr val="FFFF00"/>
                </a:solidFill>
                <a:latin typeface="Arial" charset="0"/>
                <a:cs typeface="Arial" charset="0"/>
              </a:rPr>
              <a:t>honest and fair,</a:t>
            </a:r>
            <a:r>
              <a:rPr lang="ar-EG" sz="2400" dirty="0" smtClean="0">
                <a:solidFill>
                  <a:srgbClr val="FFFF00"/>
                </a:solidFill>
                <a:latin typeface="Arial" charset="0"/>
                <a:cs typeface="Arial" charset="0"/>
              </a:rPr>
              <a:t> </a:t>
            </a:r>
            <a:endParaRPr lang="en-US" sz="2400" dirty="0" smtClean="0">
              <a:solidFill>
                <a:srgbClr val="FFFF00"/>
              </a:solidFill>
              <a:latin typeface="Arial" charset="0"/>
              <a:cs typeface="Arial" charset="0"/>
            </a:endParaRPr>
          </a:p>
          <a:p>
            <a:pPr lvl="1" indent="-457200" algn="l" rtl="0" eaLnBrk="0" fontAlgn="base" hangingPunct="0">
              <a:spcBef>
                <a:spcPct val="0"/>
              </a:spcBef>
              <a:spcAft>
                <a:spcPct val="0"/>
              </a:spcAft>
            </a:pPr>
            <a:r>
              <a:rPr lang="en-US" sz="2400" dirty="0" smtClean="0">
                <a:solidFill>
                  <a:schemeClr val="bg1"/>
                </a:solidFill>
                <a:latin typeface="Arial" charset="0"/>
                <a:cs typeface="Arial" charset="0"/>
              </a:rPr>
              <a:t>friendly and helpful, </a:t>
            </a:r>
          </a:p>
          <a:p>
            <a:pPr lvl="1" indent="-457200" algn="l" rtl="0" eaLnBrk="0" fontAlgn="base" hangingPunct="0">
              <a:spcBef>
                <a:spcPct val="0"/>
              </a:spcBef>
              <a:spcAft>
                <a:spcPct val="0"/>
              </a:spcAft>
            </a:pPr>
            <a:r>
              <a:rPr lang="en-US" sz="2400" dirty="0" smtClean="0">
                <a:solidFill>
                  <a:srgbClr val="FFFF00"/>
                </a:solidFill>
                <a:latin typeface="Arial" charset="0"/>
                <a:cs typeface="Arial" charset="0"/>
              </a:rPr>
              <a:t>considerate and caring,</a:t>
            </a:r>
            <a:r>
              <a:rPr lang="ar-EG" sz="2400" dirty="0" smtClean="0">
                <a:solidFill>
                  <a:srgbClr val="FFFF00"/>
                </a:solidFill>
                <a:latin typeface="Arial" charset="0"/>
                <a:cs typeface="Arial" charset="0"/>
              </a:rPr>
              <a:t> </a:t>
            </a:r>
            <a:r>
              <a:rPr lang="en-US" sz="2400" dirty="0" smtClean="0">
                <a:solidFill>
                  <a:srgbClr val="FFFF00"/>
                </a:solidFill>
                <a:latin typeface="Arial" charset="0"/>
                <a:cs typeface="Arial" charset="0"/>
              </a:rPr>
              <a:t>courageous and strong</a:t>
            </a:r>
            <a:r>
              <a:rPr lang="ar-EG" sz="2400" dirty="0" smtClean="0">
                <a:solidFill>
                  <a:srgbClr val="FFFF00"/>
                </a:solidFill>
                <a:latin typeface="Arial" charset="0"/>
                <a:cs typeface="Arial" charset="0"/>
              </a:rPr>
              <a:t> </a:t>
            </a:r>
            <a:r>
              <a:rPr lang="en-US" sz="2400" dirty="0" smtClean="0">
                <a:solidFill>
                  <a:srgbClr val="FFFF00"/>
                </a:solidFill>
                <a:latin typeface="Arial" charset="0"/>
                <a:cs typeface="Arial" charset="0"/>
              </a:rPr>
              <a:t>,and</a:t>
            </a:r>
            <a:r>
              <a:rPr lang="ar-EG" sz="2400" dirty="0" smtClean="0">
                <a:solidFill>
                  <a:srgbClr val="FFFF00"/>
                </a:solidFill>
                <a:latin typeface="Arial" charset="0"/>
                <a:cs typeface="Arial" charset="0"/>
              </a:rPr>
              <a:t> </a:t>
            </a:r>
            <a:r>
              <a:rPr lang="en-US" sz="2400" dirty="0" smtClean="0">
                <a:solidFill>
                  <a:srgbClr val="FFFF00"/>
                </a:solidFill>
                <a:latin typeface="Arial" charset="0"/>
                <a:cs typeface="Arial" charset="0"/>
              </a:rPr>
              <a:t>responsible for what I say and do, </a:t>
            </a:r>
          </a:p>
          <a:p>
            <a:pPr lvl="1" indent="-457200" algn="l" rtl="0" eaLnBrk="0" fontAlgn="base" hangingPunct="0">
              <a:spcBef>
                <a:spcPct val="0"/>
              </a:spcBef>
              <a:spcAft>
                <a:spcPct val="0"/>
              </a:spcAft>
            </a:pPr>
            <a:r>
              <a:rPr lang="en-US" sz="2400" dirty="0" smtClean="0">
                <a:solidFill>
                  <a:srgbClr val="FF0000"/>
                </a:solidFill>
                <a:latin typeface="Arial" charset="0"/>
                <a:cs typeface="Arial" charset="0"/>
              </a:rPr>
              <a:t>and to</a:t>
            </a:r>
            <a:r>
              <a:rPr lang="ar-EG" sz="2400" dirty="0" smtClean="0">
                <a:solidFill>
                  <a:srgbClr val="FF0000"/>
                </a:solidFill>
                <a:latin typeface="Arial" charset="0"/>
                <a:cs typeface="Arial" charset="0"/>
              </a:rPr>
              <a:t> </a:t>
            </a:r>
            <a:endParaRPr lang="en-US" sz="2400" dirty="0" smtClean="0">
              <a:solidFill>
                <a:srgbClr val="FF0000"/>
              </a:solidFill>
              <a:latin typeface="Arial" charset="0"/>
              <a:cs typeface="Arial" charset="0"/>
            </a:endParaRPr>
          </a:p>
          <a:p>
            <a:pPr lvl="1" indent="-457200" algn="l" rtl="0" eaLnBrk="0" fontAlgn="base" hangingPunct="0">
              <a:spcBef>
                <a:spcPct val="0"/>
              </a:spcBef>
              <a:spcAft>
                <a:spcPct val="0"/>
              </a:spcAft>
            </a:pPr>
            <a:r>
              <a:rPr lang="en-US" sz="2400" dirty="0" smtClean="0">
                <a:solidFill>
                  <a:srgbClr val="FFFF00"/>
                </a:solidFill>
                <a:latin typeface="Arial" charset="0"/>
                <a:cs typeface="Arial" charset="0"/>
              </a:rPr>
              <a:t>respect myself and others,</a:t>
            </a:r>
          </a:p>
          <a:p>
            <a:pPr lvl="1" indent="-457200" algn="l" rtl="0" eaLnBrk="0" fontAlgn="base" hangingPunct="0">
              <a:spcBef>
                <a:spcPct val="0"/>
              </a:spcBef>
              <a:spcAft>
                <a:spcPct val="0"/>
              </a:spcAft>
            </a:pPr>
            <a:r>
              <a:rPr lang="ar-EG" sz="2400" dirty="0" smtClean="0">
                <a:solidFill>
                  <a:srgbClr val="FFFF00"/>
                </a:solidFill>
                <a:latin typeface="Arial" charset="0"/>
                <a:cs typeface="Arial" charset="0"/>
              </a:rPr>
              <a:t> </a:t>
            </a:r>
            <a:r>
              <a:rPr lang="en-US" sz="2400" dirty="0" smtClean="0">
                <a:solidFill>
                  <a:srgbClr val="FFFF00"/>
                </a:solidFill>
                <a:latin typeface="Arial" charset="0"/>
                <a:cs typeface="Arial" charset="0"/>
              </a:rPr>
              <a:t>respect authority,</a:t>
            </a:r>
            <a:r>
              <a:rPr lang="ar-EG" sz="2400" dirty="0" smtClean="0">
                <a:solidFill>
                  <a:srgbClr val="FFFF00"/>
                </a:solidFill>
                <a:latin typeface="Arial" charset="0"/>
                <a:cs typeface="Arial" charset="0"/>
              </a:rPr>
              <a:t> </a:t>
            </a:r>
            <a:endParaRPr lang="en-US" sz="2400" dirty="0" smtClean="0">
              <a:solidFill>
                <a:srgbClr val="FFFF00"/>
              </a:solidFill>
              <a:latin typeface="Arial" charset="0"/>
              <a:cs typeface="Arial" charset="0"/>
            </a:endParaRPr>
          </a:p>
          <a:p>
            <a:pPr lvl="1" indent="-457200" algn="l" rtl="0" eaLnBrk="0" fontAlgn="base" hangingPunct="0">
              <a:spcBef>
                <a:spcPct val="0"/>
              </a:spcBef>
              <a:spcAft>
                <a:spcPct val="0"/>
              </a:spcAft>
            </a:pPr>
            <a:r>
              <a:rPr lang="en-US" sz="2400" dirty="0" smtClean="0">
                <a:solidFill>
                  <a:srgbClr val="FFFF00"/>
                </a:solidFill>
                <a:latin typeface="Arial" charset="0"/>
                <a:cs typeface="Arial" charset="0"/>
              </a:rPr>
              <a:t>use resources wisely,</a:t>
            </a:r>
            <a:r>
              <a:rPr lang="ar-EG" sz="2400" dirty="0" smtClean="0">
                <a:solidFill>
                  <a:srgbClr val="FFFF00"/>
                </a:solidFill>
                <a:latin typeface="Arial" charset="0"/>
                <a:cs typeface="Arial" charset="0"/>
              </a:rPr>
              <a:t> </a:t>
            </a:r>
            <a:endParaRPr lang="en-US" sz="2400" dirty="0" smtClean="0">
              <a:solidFill>
                <a:srgbClr val="FFFF00"/>
              </a:solidFill>
              <a:latin typeface="Arial" charset="0"/>
              <a:cs typeface="Arial" charset="0"/>
            </a:endParaRPr>
          </a:p>
          <a:p>
            <a:pPr lvl="1" indent="-457200" algn="l" rtl="0" eaLnBrk="0" fontAlgn="base" hangingPunct="0">
              <a:spcBef>
                <a:spcPct val="0"/>
              </a:spcBef>
              <a:spcAft>
                <a:spcPct val="0"/>
              </a:spcAft>
            </a:pPr>
            <a:r>
              <a:rPr lang="en-US" sz="2400" dirty="0" smtClean="0">
                <a:solidFill>
                  <a:srgbClr val="FFFF00"/>
                </a:solidFill>
                <a:latin typeface="Arial" charset="0"/>
                <a:cs typeface="Arial" charset="0"/>
              </a:rPr>
              <a:t>make the world a </a:t>
            </a:r>
            <a:r>
              <a:rPr lang="ar-EG" sz="2400" dirty="0" smtClean="0">
                <a:solidFill>
                  <a:srgbClr val="FFFF00"/>
                </a:solidFill>
                <a:latin typeface="Arial" charset="0"/>
                <a:cs typeface="Arial" charset="0"/>
              </a:rPr>
              <a:t>      </a:t>
            </a:r>
            <a:r>
              <a:rPr lang="en-US" sz="2400" dirty="0" smtClean="0">
                <a:solidFill>
                  <a:srgbClr val="FFFF00"/>
                </a:solidFill>
                <a:latin typeface="Arial" charset="0"/>
                <a:cs typeface="Arial" charset="0"/>
              </a:rPr>
              <a:t>better place, and</a:t>
            </a:r>
            <a:r>
              <a:rPr lang="ar-EG" sz="2400" dirty="0" smtClean="0">
                <a:solidFill>
                  <a:srgbClr val="FFFF00"/>
                </a:solidFill>
                <a:latin typeface="Arial" charset="0"/>
                <a:cs typeface="Arial" charset="0"/>
              </a:rPr>
              <a:t> </a:t>
            </a:r>
            <a:endParaRPr lang="en-US" sz="2400" dirty="0" smtClean="0">
              <a:solidFill>
                <a:srgbClr val="FFFF00"/>
              </a:solidFill>
              <a:latin typeface="Arial" charset="0"/>
              <a:cs typeface="Arial" charset="0"/>
            </a:endParaRPr>
          </a:p>
          <a:p>
            <a:pPr lvl="1" indent="-457200" algn="l" rtl="0" eaLnBrk="0" fontAlgn="base" hangingPunct="0">
              <a:spcBef>
                <a:spcPct val="0"/>
              </a:spcBef>
              <a:spcAft>
                <a:spcPct val="0"/>
              </a:spcAft>
            </a:pPr>
            <a:r>
              <a:rPr lang="en-US" sz="2400" dirty="0" smtClean="0">
                <a:solidFill>
                  <a:srgbClr val="FFFF00"/>
                </a:solidFill>
                <a:latin typeface="Arial" charset="0"/>
                <a:cs typeface="Arial" charset="0"/>
              </a:rPr>
              <a:t>be a sister to every Girl Scout</a:t>
            </a:r>
          </a:p>
        </p:txBody>
      </p:sp>
      <p:pic>
        <p:nvPicPr>
          <p:cNvPr id="8" name="صورة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244408" y="6381328"/>
            <a:ext cx="755414" cy="476672"/>
          </a:xfrm>
          <a:prstGeom prst="rect">
            <a:avLst/>
          </a:prstGeom>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rtl="0"/>
            <a:r>
              <a:rPr lang="en-US" sz="2800" dirty="0" smtClean="0"/>
              <a:t/>
            </a:r>
            <a:br>
              <a:rPr lang="en-US" sz="2800" dirty="0" smtClean="0"/>
            </a:br>
            <a:r>
              <a:rPr lang="en-US" sz="2800" dirty="0" smtClean="0"/>
              <a:t/>
            </a:r>
            <a:br>
              <a:rPr lang="en-US" sz="2800" dirty="0" smtClean="0"/>
            </a:br>
            <a:r>
              <a:rPr lang="ar-EG" sz="2800" dirty="0" smtClean="0"/>
              <a:t/>
            </a:r>
            <a:br>
              <a:rPr lang="ar-EG" sz="2800" dirty="0" smtClean="0"/>
            </a:br>
            <a:r>
              <a:rPr lang="ar-EG" b="1" dirty="0" smtClean="0"/>
              <a:t>أمثلة على مواثيق العلمانية</a:t>
            </a:r>
            <a:r>
              <a:rPr lang="en-US" b="1" dirty="0" smtClean="0">
                <a:solidFill>
                  <a:srgbClr val="FFFF00"/>
                </a:solidFill>
              </a:rPr>
              <a:t/>
            </a:r>
            <a:br>
              <a:rPr lang="en-US" b="1" dirty="0" smtClean="0">
                <a:solidFill>
                  <a:srgbClr val="FFFF00"/>
                </a:solidFill>
              </a:rPr>
            </a:br>
            <a:r>
              <a:rPr lang="en-US" b="1" dirty="0" smtClean="0">
                <a:solidFill>
                  <a:schemeClr val="bg1"/>
                </a:solidFill>
                <a:latin typeface="Arial" charset="0"/>
                <a:cs typeface="Arial" charset="0"/>
              </a:rPr>
              <a:t>Girl </a:t>
            </a:r>
            <a:r>
              <a:rPr lang="en-US" b="1" dirty="0" err="1" smtClean="0">
                <a:solidFill>
                  <a:srgbClr val="000066"/>
                </a:solidFill>
              </a:rPr>
              <a:t>Girl</a:t>
            </a:r>
            <a:r>
              <a:rPr lang="en-US" b="1" dirty="0" smtClean="0">
                <a:solidFill>
                  <a:srgbClr val="000066"/>
                </a:solidFill>
              </a:rPr>
              <a:t> Scout law</a:t>
            </a:r>
            <a:r>
              <a:rPr lang="en-US" b="1" dirty="0" smtClean="0"/>
              <a:t/>
            </a:r>
            <a:br>
              <a:rPr lang="en-US" b="1" dirty="0" smtClean="0"/>
            </a:br>
            <a:r>
              <a:rPr lang="en-US" b="1" dirty="0" err="1" smtClean="0">
                <a:solidFill>
                  <a:schemeClr val="bg1"/>
                </a:solidFill>
                <a:latin typeface="Arial" charset="0"/>
                <a:cs typeface="Arial" charset="0"/>
              </a:rPr>
              <a:t>ut</a:t>
            </a:r>
            <a:r>
              <a:rPr lang="en-US" b="1" dirty="0" smtClean="0">
                <a:solidFill>
                  <a:schemeClr val="bg1"/>
                </a:solidFill>
                <a:latin typeface="Arial" charset="0"/>
                <a:cs typeface="Arial" charset="0"/>
              </a:rPr>
              <a:t> law</a:t>
            </a:r>
            <a:br>
              <a:rPr lang="en-US" b="1" dirty="0" smtClean="0">
                <a:solidFill>
                  <a:schemeClr val="bg1"/>
                </a:solidFill>
                <a:latin typeface="Arial" charset="0"/>
                <a:cs typeface="Arial" charset="0"/>
              </a:rPr>
            </a:br>
            <a:endParaRPr lang="en-US" dirty="0"/>
          </a:p>
        </p:txBody>
      </p:sp>
      <p:pic>
        <p:nvPicPr>
          <p:cNvPr id="5" name="Picture 2"/>
          <p:cNvPicPr>
            <a:picLocks noGrp="1" noChangeAspect="1" noChangeArrowheads="1"/>
          </p:cNvPicPr>
          <p:nvPr>
            <p:ph sz="half" idx="2"/>
          </p:nvPr>
        </p:nvPicPr>
        <p:blipFill>
          <a:blip r:embed="rId2"/>
          <a:srcRect/>
          <a:stretch>
            <a:fillRect/>
          </a:stretch>
        </p:blipFill>
        <p:spPr bwMode="auto">
          <a:xfrm>
            <a:off x="4648200" y="1428736"/>
            <a:ext cx="4038600" cy="4714907"/>
          </a:xfrm>
          <a:prstGeom prst="rect">
            <a:avLst/>
          </a:prstGeom>
          <a:noFill/>
          <a:ln w="9525">
            <a:noFill/>
            <a:miter lim="800000"/>
            <a:headEnd/>
            <a:tailEnd/>
          </a:ln>
        </p:spPr>
      </p:pic>
      <p:pic>
        <p:nvPicPr>
          <p:cNvPr id="6" name="Picture 2"/>
          <p:cNvPicPr>
            <a:picLocks noGrp="1" noChangeAspect="1" noChangeArrowheads="1"/>
          </p:cNvPicPr>
          <p:nvPr>
            <p:ph sz="half" idx="1"/>
          </p:nvPr>
        </p:nvPicPr>
        <p:blipFill>
          <a:blip r:embed="rId2"/>
          <a:srcRect/>
          <a:stretch>
            <a:fillRect/>
          </a:stretch>
        </p:blipFill>
        <p:spPr bwMode="auto">
          <a:xfrm>
            <a:off x="571472" y="1428736"/>
            <a:ext cx="4038600" cy="4714908"/>
          </a:xfrm>
          <a:prstGeom prst="rect">
            <a:avLst/>
          </a:prstGeom>
          <a:noFill/>
          <a:ln w="9525">
            <a:noFill/>
            <a:miter lim="800000"/>
            <a:headEnd/>
            <a:tailEnd/>
          </a:ln>
        </p:spPr>
      </p:pic>
      <p:sp>
        <p:nvSpPr>
          <p:cNvPr id="8" name="Rectangle 7"/>
          <p:cNvSpPr/>
          <p:nvPr/>
        </p:nvSpPr>
        <p:spPr>
          <a:xfrm>
            <a:off x="642910" y="1571612"/>
            <a:ext cx="4071966" cy="4401205"/>
          </a:xfrm>
          <a:prstGeom prst="rect">
            <a:avLst/>
          </a:prstGeom>
        </p:spPr>
        <p:txBody>
          <a:bodyPr wrap="square">
            <a:spAutoFit/>
          </a:bodyPr>
          <a:lstStyle/>
          <a:p>
            <a:pPr lvl="0" algn="just" rtl="0" fontAlgn="base">
              <a:spcBef>
                <a:spcPct val="0"/>
              </a:spcBef>
              <a:spcAft>
                <a:spcPct val="0"/>
              </a:spcAft>
            </a:pPr>
            <a:r>
              <a:rPr lang="en-US" sz="2000" b="1" dirty="0" smtClean="0">
                <a:solidFill>
                  <a:srgbClr val="FF00FF"/>
                </a:solidFill>
                <a:latin typeface="Arial" charset="0"/>
                <a:cs typeface="Arial" charset="0"/>
              </a:rPr>
              <a:t>The Girl Scout law is as follows</a:t>
            </a:r>
            <a:r>
              <a:rPr lang="en-US" sz="2000" dirty="0" smtClean="0">
                <a:solidFill>
                  <a:schemeClr val="bg1"/>
                </a:solidFill>
                <a:latin typeface="Arial" charset="0"/>
                <a:cs typeface="Arial" charset="0"/>
              </a:rPr>
              <a:t>:</a:t>
            </a:r>
          </a:p>
          <a:p>
            <a:pPr lvl="1" indent="-457200" algn="just" rtl="0" eaLnBrk="0" fontAlgn="base" hangingPunct="0">
              <a:spcBef>
                <a:spcPct val="0"/>
              </a:spcBef>
              <a:spcAft>
                <a:spcPct val="0"/>
              </a:spcAft>
            </a:pPr>
            <a:r>
              <a:rPr lang="en-US" sz="2000" dirty="0" smtClean="0">
                <a:solidFill>
                  <a:schemeClr val="bg1"/>
                </a:solidFill>
                <a:latin typeface="Arial" charset="0"/>
                <a:cs typeface="Arial" charset="0"/>
              </a:rPr>
              <a:t>I will do my best to be</a:t>
            </a:r>
          </a:p>
          <a:p>
            <a:pPr lvl="3" indent="-1371600" algn="just" rtl="0" eaLnBrk="0" fontAlgn="base" hangingPunct="0">
              <a:spcBef>
                <a:spcPct val="0"/>
              </a:spcBef>
              <a:spcAft>
                <a:spcPct val="0"/>
              </a:spcAft>
            </a:pPr>
            <a:r>
              <a:rPr lang="en-US" sz="2000" dirty="0" smtClean="0">
                <a:solidFill>
                  <a:schemeClr val="bg1"/>
                </a:solidFill>
                <a:latin typeface="Arial" charset="0"/>
                <a:cs typeface="Arial" charset="0"/>
              </a:rPr>
              <a:t>honest and fair,</a:t>
            </a:r>
          </a:p>
          <a:p>
            <a:pPr lvl="3" indent="-1371600" algn="just" rtl="0" eaLnBrk="0" fontAlgn="base" hangingPunct="0">
              <a:spcBef>
                <a:spcPct val="0"/>
              </a:spcBef>
              <a:spcAft>
                <a:spcPct val="0"/>
              </a:spcAft>
            </a:pPr>
            <a:r>
              <a:rPr lang="en-US" sz="2000" dirty="0" smtClean="0">
                <a:solidFill>
                  <a:schemeClr val="bg1"/>
                </a:solidFill>
                <a:latin typeface="Arial" charset="0"/>
                <a:cs typeface="Arial" charset="0"/>
              </a:rPr>
              <a:t>friendly and helpful,</a:t>
            </a:r>
          </a:p>
          <a:p>
            <a:pPr lvl="3" indent="-1371600" algn="just" rtl="0" eaLnBrk="0" fontAlgn="base" hangingPunct="0">
              <a:spcBef>
                <a:spcPct val="0"/>
              </a:spcBef>
              <a:spcAft>
                <a:spcPct val="0"/>
              </a:spcAft>
            </a:pPr>
            <a:r>
              <a:rPr lang="en-US" sz="2000" dirty="0" smtClean="0">
                <a:solidFill>
                  <a:schemeClr val="bg1"/>
                </a:solidFill>
                <a:latin typeface="Arial" charset="0"/>
                <a:cs typeface="Arial" charset="0"/>
              </a:rPr>
              <a:t>considerate and caring,</a:t>
            </a:r>
          </a:p>
          <a:p>
            <a:pPr lvl="3" indent="-1371600" algn="just" rtl="0" eaLnBrk="0" fontAlgn="base" hangingPunct="0">
              <a:spcBef>
                <a:spcPct val="0"/>
              </a:spcBef>
              <a:spcAft>
                <a:spcPct val="0"/>
              </a:spcAft>
            </a:pPr>
            <a:r>
              <a:rPr lang="en-US" sz="2000" dirty="0" smtClean="0">
                <a:solidFill>
                  <a:schemeClr val="bg1"/>
                </a:solidFill>
                <a:latin typeface="Arial" charset="0"/>
                <a:cs typeface="Arial" charset="0"/>
              </a:rPr>
              <a:t>courageous and strong, and</a:t>
            </a:r>
          </a:p>
          <a:p>
            <a:pPr lvl="3" indent="-1371600" algn="just" rtl="0" eaLnBrk="0" fontAlgn="base" hangingPunct="0">
              <a:spcBef>
                <a:spcPct val="0"/>
              </a:spcBef>
              <a:spcAft>
                <a:spcPct val="0"/>
              </a:spcAft>
            </a:pPr>
            <a:r>
              <a:rPr lang="en-US" sz="2000" dirty="0" smtClean="0">
                <a:solidFill>
                  <a:schemeClr val="bg1"/>
                </a:solidFill>
                <a:latin typeface="Arial" charset="0"/>
                <a:cs typeface="Arial" charset="0"/>
              </a:rPr>
              <a:t>responsible for what I say and do,</a:t>
            </a:r>
          </a:p>
          <a:p>
            <a:pPr lvl="1" indent="-457200" algn="just" rtl="0" eaLnBrk="0" fontAlgn="base" hangingPunct="0">
              <a:spcBef>
                <a:spcPct val="0"/>
              </a:spcBef>
              <a:spcAft>
                <a:spcPct val="0"/>
              </a:spcAft>
            </a:pPr>
            <a:r>
              <a:rPr lang="en-US" sz="2000" dirty="0" smtClean="0">
                <a:solidFill>
                  <a:schemeClr val="bg1"/>
                </a:solidFill>
                <a:latin typeface="Arial" charset="0"/>
                <a:cs typeface="Arial" charset="0"/>
              </a:rPr>
              <a:t>and to</a:t>
            </a:r>
          </a:p>
          <a:p>
            <a:pPr lvl="3" indent="-1371600" algn="just" rtl="0" eaLnBrk="0" fontAlgn="base" hangingPunct="0">
              <a:spcBef>
                <a:spcPct val="0"/>
              </a:spcBef>
              <a:spcAft>
                <a:spcPct val="0"/>
              </a:spcAft>
            </a:pPr>
            <a:r>
              <a:rPr lang="en-US" sz="2000" dirty="0" smtClean="0">
                <a:solidFill>
                  <a:schemeClr val="bg1"/>
                </a:solidFill>
                <a:latin typeface="Arial" charset="0"/>
                <a:cs typeface="Arial" charset="0"/>
              </a:rPr>
              <a:t>respect myself and others,</a:t>
            </a:r>
          </a:p>
          <a:p>
            <a:pPr lvl="3" indent="-1371600" algn="just" rtl="0" eaLnBrk="0" fontAlgn="base" hangingPunct="0">
              <a:spcBef>
                <a:spcPct val="0"/>
              </a:spcBef>
              <a:spcAft>
                <a:spcPct val="0"/>
              </a:spcAft>
            </a:pPr>
            <a:r>
              <a:rPr lang="en-US" sz="2000" dirty="0" smtClean="0">
                <a:solidFill>
                  <a:schemeClr val="bg1"/>
                </a:solidFill>
                <a:latin typeface="Arial" charset="0"/>
                <a:cs typeface="Arial" charset="0"/>
              </a:rPr>
              <a:t>respect authority,</a:t>
            </a:r>
          </a:p>
          <a:p>
            <a:pPr lvl="3" indent="-1371600" algn="just" rtl="0" eaLnBrk="0" fontAlgn="base" hangingPunct="0">
              <a:spcBef>
                <a:spcPct val="0"/>
              </a:spcBef>
              <a:spcAft>
                <a:spcPct val="0"/>
              </a:spcAft>
            </a:pPr>
            <a:r>
              <a:rPr lang="en-US" sz="2000" dirty="0" smtClean="0">
                <a:solidFill>
                  <a:schemeClr val="bg1"/>
                </a:solidFill>
                <a:latin typeface="Arial" charset="0"/>
                <a:cs typeface="Arial" charset="0"/>
              </a:rPr>
              <a:t>use resources wisely,</a:t>
            </a:r>
          </a:p>
          <a:p>
            <a:pPr lvl="3" indent="-1371600" algn="just" rtl="0" eaLnBrk="0" fontAlgn="base" hangingPunct="0">
              <a:spcBef>
                <a:spcPct val="0"/>
              </a:spcBef>
              <a:spcAft>
                <a:spcPct val="0"/>
              </a:spcAft>
            </a:pPr>
            <a:r>
              <a:rPr lang="en-US" sz="2000" dirty="0" smtClean="0">
                <a:solidFill>
                  <a:schemeClr val="bg1"/>
                </a:solidFill>
                <a:latin typeface="Arial" charset="0"/>
                <a:cs typeface="Arial" charset="0"/>
              </a:rPr>
              <a:t>make the world a better place, and</a:t>
            </a:r>
          </a:p>
          <a:p>
            <a:pPr lvl="3" indent="-1371600" algn="just" rtl="0" eaLnBrk="0" fontAlgn="base" hangingPunct="0">
              <a:spcBef>
                <a:spcPct val="0"/>
              </a:spcBef>
              <a:spcAft>
                <a:spcPct val="0"/>
              </a:spcAft>
            </a:pPr>
            <a:r>
              <a:rPr lang="en-US" sz="2000" dirty="0" smtClean="0">
                <a:solidFill>
                  <a:schemeClr val="bg1"/>
                </a:solidFill>
                <a:latin typeface="Arial" charset="0"/>
                <a:cs typeface="Arial" charset="0"/>
              </a:rPr>
              <a:t>be a sister to every Girl Scout</a:t>
            </a:r>
          </a:p>
        </p:txBody>
      </p:sp>
      <p:sp>
        <p:nvSpPr>
          <p:cNvPr id="9" name="Rectangle 8"/>
          <p:cNvSpPr/>
          <p:nvPr/>
        </p:nvSpPr>
        <p:spPr>
          <a:xfrm>
            <a:off x="4572000" y="1500175"/>
            <a:ext cx="4071966" cy="5262979"/>
          </a:xfrm>
          <a:prstGeom prst="rect">
            <a:avLst/>
          </a:prstGeom>
        </p:spPr>
        <p:txBody>
          <a:bodyPr wrap="square">
            <a:spAutoFit/>
          </a:bodyPr>
          <a:lstStyle/>
          <a:p>
            <a:pPr algn="ctr"/>
            <a:r>
              <a:rPr lang="ar-EG" sz="2800" b="1" dirty="0" smtClean="0">
                <a:solidFill>
                  <a:srgbClr val="FF00FF"/>
                </a:solidFill>
                <a:latin typeface="Arial" charset="0"/>
                <a:cs typeface="Arial" charset="0"/>
              </a:rPr>
              <a:t>قانون جيرل سكوت</a:t>
            </a:r>
          </a:p>
          <a:p>
            <a:pPr algn="just"/>
            <a:r>
              <a:rPr lang="ar-EG" sz="2800" b="1" dirty="0" smtClean="0">
                <a:solidFill>
                  <a:srgbClr val="FFFF00"/>
                </a:solidFill>
                <a:latin typeface="Arial" charset="0"/>
                <a:cs typeface="Arial" charset="0"/>
              </a:rPr>
              <a:t>سأبذل قصارى جهدى لأكون: شريفا وعادلا </a:t>
            </a:r>
          </a:p>
          <a:p>
            <a:pPr algn="just"/>
            <a:r>
              <a:rPr lang="ar-EG" sz="2800" b="1" dirty="0" smtClean="0">
                <a:solidFill>
                  <a:srgbClr val="FFFF00"/>
                </a:solidFill>
                <a:latin typeface="Arial" charset="0"/>
                <a:cs typeface="Arial" charset="0"/>
              </a:rPr>
              <a:t>صديقا ومعاونا</a:t>
            </a:r>
          </a:p>
          <a:p>
            <a:pPr algn="just"/>
            <a:r>
              <a:rPr lang="ar-EG" sz="2800" b="1" dirty="0" smtClean="0">
                <a:solidFill>
                  <a:srgbClr val="FFFF00"/>
                </a:solidFill>
                <a:latin typeface="Arial" charset="0"/>
                <a:cs typeface="Arial" charset="0"/>
              </a:rPr>
              <a:t>معتبرا ومسئولا</a:t>
            </a:r>
          </a:p>
          <a:p>
            <a:pPr algn="just"/>
            <a:r>
              <a:rPr lang="ar-EG" sz="2800" b="1" dirty="0" smtClean="0">
                <a:solidFill>
                  <a:srgbClr val="FFFF00"/>
                </a:solidFill>
                <a:latin typeface="Arial" charset="0"/>
                <a:cs typeface="Arial" charset="0"/>
              </a:rPr>
              <a:t>شجاعا وجسورا</a:t>
            </a:r>
          </a:p>
          <a:p>
            <a:pPr algn="just"/>
            <a:r>
              <a:rPr lang="ar-EG" sz="2800" b="1" dirty="0" smtClean="0">
                <a:solidFill>
                  <a:srgbClr val="FFFF00"/>
                </a:solidFill>
                <a:latin typeface="Arial" charset="0"/>
                <a:cs typeface="Arial" charset="0"/>
              </a:rPr>
              <a:t>مسئولا عن قولى وعملى</a:t>
            </a:r>
          </a:p>
          <a:p>
            <a:pPr algn="just"/>
            <a:r>
              <a:rPr lang="ar-EG" sz="2800" b="1" dirty="0" smtClean="0">
                <a:solidFill>
                  <a:srgbClr val="FFFF00"/>
                </a:solidFill>
                <a:latin typeface="Arial" charset="0"/>
                <a:cs typeface="Arial" charset="0"/>
              </a:rPr>
              <a:t>وأن أحترم نفسى والآخرين, وأستخدم الموارد بحكمة, وأجعل العالم مكانا حسنا, وأن أكون أختا لكل جيرل سكوت </a:t>
            </a:r>
          </a:p>
          <a:p>
            <a:endParaRPr lang="en-US" sz="2800" dirty="0">
              <a:solidFill>
                <a:srgbClr val="FFFF00"/>
              </a:solidFill>
            </a:endParaRPr>
          </a:p>
        </p:txBody>
      </p:sp>
      <p:pic>
        <p:nvPicPr>
          <p:cNvPr id="7" name="صورة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211960" y="6384417"/>
            <a:ext cx="755414" cy="476672"/>
          </a:xfrm>
          <a:prstGeom prst="rect">
            <a:avLst/>
          </a:prstGeom>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428604"/>
            <a:ext cx="9144000" cy="6001643"/>
          </a:xfrm>
          <a:prstGeom prst="rect">
            <a:avLst/>
          </a:prstGeom>
        </p:spPr>
        <p:txBody>
          <a:bodyPr wrap="square">
            <a:spAutoFit/>
          </a:bodyPr>
          <a:lstStyle/>
          <a:p>
            <a:pPr algn="just"/>
            <a:r>
              <a:rPr lang="ar-EG" sz="2400" dirty="0" smtClean="0"/>
              <a:t>{لا تَجْعَل مَعَ اللّهِ إِلَـهاً آخَرَ فَتَقْعُدَ مَذْمُوماً مَّخْذُولاً{22} وَقَضَى رَبُّكَ أَلاَّ تَعْبُدُواْ إِلاَّ إِيَّاهُ وَبِالْوَالِدَيْنِ إِحْسَاناً إِمَّا يَبْلُغَنَّ عِندَكَ الْكِبَرَ أَحَدُهُمَا أَوْ كِلاَهُمَا فَلاَ تَقُل لَّهُمَا أُفٍّ وَلاَ تَنْهَرْهُمَا وَقُل لَّهُمَا قَوْلاً كَرِيماً{23} وَاخْفِضْ لَهُمَا جَنَاحَ الذُّلِّ مِنَ الرَّحْمَةِ وَقُل رَّبِّ ارْحَمْهُمَا كَمَا رَبَّيَانِي صَغِيراً{24} رَّبُّكُمْ أَعْلَمُ بِمَا فِي نُفُوسِكُمْ إِن تَكُونُواْ صَالِحِينَ فَإِنَّهُ كَانَ لِلأَوَّابِينَ غَفُوراً{25} وَآتِ ذَا الْقُرْبَى حَقَّهُ وَالْمِسْكِينَ وَابْنَ السَّبِيلِ وَلاَ تُبَذِّرْ تَبْذِيراً{26} إِنَّ الْمُبَذِّرِينَ كَانُواْ إِخْوَانَ الشَّيَاطِينِ وَكَانَ الشَّيْطَانُ لِرَبِّهِ كَفُوراً{27} وَإِمَّا تُعْرِضَنَّ عَنْهُمُ ابْتِغَاء رَحْمَةٍ مِّن رَّبِّكَ تَرْجُوهَا فَقُل لَّهُمْ قَوْلاً مَّيْسُوراً{28} وَلاَ تَجْعَلْ يَدَكَ مَغْلُولَةً إِلَى عُنُقِكَ وَلاَ تَبْسُطْهَا كُلَّ الْبَسْطِ فَتَقْعُدَ مَلُوماً مَّحْسُوراً{29} إِنَّ رَبَّكَ يَبْسُطُ الرِّزْقَ لِمَن يَشَاءُ وَيَقْدِرُ إِنَّهُ كَانَ بِعِبَادِهِ خَبِيراً بَصِيراً{30} وَلاَ تَقْتُلُواْ أَوْلادَكُمْ خَشْيَةَ إِمْلاقٍ نَّحْنُ نَرْزُقُهُمْ وَإِيَّاكُم إنَّ قَتْلَهُمْ كَانَ خِطْءاً كَبِيراً{31} وَلاَ تَقْرَبُواْ الزِّنَى إِنَّهُ كَانَ فَاحِشَةً وَسَاء سَبِيلاً{32} وَلاَ تَقْتُلُواْ النَّفْسَ الَّتِي حَرَّمَ اللّهُ إِلاَّ بِالحَقِّ وَمَن قُتِلَ مَظْلُوماً فَقَدْ جَعَلْنَا لِوَلِيِّهِ سُلْطَاناً فَلاَ يُسْرِف فِّي الْقَتْلِ إِنَّهُ كَانَ مَنْصُوراً{33} وَلاَ تَقْرَبُواْ مَالَ الْيَتِيمِ إِلاَّ بِالَّتِي هِيَ أَحْسَنُ حَتَّى يَبْلُغَ أَشُدَّهُ وَأَوْفُواْ بِالْعَهْدِ إِنَّ الْعَهْدَ كَانَ مَسْؤُولاً{34} وَأَوْفُوا الْكَيْلَ إِذا كِلْتُمْ وَزِنُواْ بِالقِسْطَاسِ الْمُسْتَقِيمِ ذَلِكَ خَيْرٌ وَأَحْسَنُ تَأْوِيلاً{35} وَلاَ تَقْفُ مَا لَيْسَ لَكَ بِهِ عِلْمٌ إِنَّ السَّمْعَ وَالْبَصَرَ وَالْفُؤَادَ كُلُّ أُولـئِكَ كَانَ عَنْهُ مَسْؤُولاً{36} وَلاَ تَمْشِ فِي الأَرْضِ مَرَحاً إِنَّكَ لَن تَخْرِقَ الأَرْضَ وَلَن تَبْلُغَ الْجِبَالَ طُولاً{37} كُلُّ ذَلِكَ كَانَ سَيٍّئُهُ عِنْدَ رَبِّكَ مَكْرُوهاً{38} ذَلِكَ مِمَّا أَوْحَى إِلَيْكَ رَبُّكَ مِنَ الْحِكْمَةِ وَلاَ تَجْعَلْ مَعَ اللّهِ إِلَهاً آخَرَ فَتُلْقَى فِي جَهَنَّمَ مَلُوماً مَّدْحُوراً{39} </a:t>
            </a:r>
            <a:endParaRPr lang="en-US" sz="2400" dirty="0"/>
          </a:p>
        </p:txBody>
      </p:sp>
      <p:pic>
        <p:nvPicPr>
          <p:cNvPr id="3" name="صورة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211960" y="6384417"/>
            <a:ext cx="755414" cy="476672"/>
          </a:xfrm>
          <a:prstGeom prst="rect">
            <a:avLst/>
          </a:prstGeom>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3"/>
          <a:srcRect/>
          <a:stretch>
            <a:fillRect/>
          </a:stretch>
        </p:blipFill>
        <p:spPr bwMode="auto">
          <a:xfrm>
            <a:off x="0" y="1071546"/>
            <a:ext cx="8072462" cy="5786454"/>
          </a:xfrm>
          <a:prstGeom prst="rect">
            <a:avLst/>
          </a:prstGeom>
          <a:noFill/>
          <a:ln w="9525">
            <a:noFill/>
            <a:miter lim="800000"/>
            <a:headEnd/>
            <a:tailEnd/>
          </a:ln>
        </p:spPr>
      </p:pic>
      <p:sp>
        <p:nvSpPr>
          <p:cNvPr id="10" name="Rectangle 9"/>
          <p:cNvSpPr/>
          <p:nvPr/>
        </p:nvSpPr>
        <p:spPr>
          <a:xfrm>
            <a:off x="214282" y="1571612"/>
            <a:ext cx="7715304" cy="5016758"/>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algn="just"/>
            <a:r>
              <a:rPr lang="ar-EG" sz="3200" dirty="0" smtClean="0">
                <a:solidFill>
                  <a:schemeClr val="tx1"/>
                </a:solidFill>
              </a:rPr>
              <a:t>قُلْ تَعَالَوْاْ أَتْلُ مَا حَرَّمَ رَبُّكُمْ عَلَيْكُمْ أَلاَّ تُشْرِكُواْ بِهِ شَيْئاً وَبِالْوَالِدَيْنِ إِحْسَاناً وَلاَ تَقْتُلُواْ أَوْلاَدَكُم مِّنْ إمْلاَقٍ نَّحْنُ نَرْزُقُكُمْ وَإِيَّاهُمْ وَلاَ تَقْرَبُواْ الْفَوَاحِشَ مَا ظَهَرَ مِنْهَا وَمَا بَطَنَ وَلاَ تَقْتُلُواْ النَّفْسَ الَّتِي حَرَّمَ اللّهُ إِلاَّ بِالْحَقِّ ذَلِكُمْ وَصَّاكُمْ بِهِ لَعَلَّكُمْ تَعْقِلُونَ{151} وَلاَ تَقْرَبُواْ مَالَ الْيَتِيمِ إِلاَّ بِالَّتِي هِيَ أَحْسَنُ حَتَّى يَبْلُغَ أَشُدَّهُ وَأَوْفُواْ الْكَيْلَ وَالْمِيزَانَ بِالْقِسْطِ لاَ نُكَلِّفُ نَفْساً إِلاَّ وُسْعَهَا وَإِذَا قُلْتُمْ فَاعْدِلُواْ وَلَوْ كَانَ ذَا قُرْبَى وَبِعَهْدِ اللّهِ أَوْفُواْ ذَلِكُمْ وَصَّاكُم بِهِ لَعَلَّكُمْ تَذَكَّرُونَ{152} وَأَنَّ هَـذَا صِرَاطِي مُسْتَقِيماً فَاتَّبِعُوهُ وَلاَ تَتَّبِعُواْ السُّبُلَ فَتَفَرَّقَ بِكُمْ عَن سَبِيلِهِ ذَلِكُمْ وَصَّاكُم بِهِ لَعَلَّكُمْ تَتَّقُونَ{153}</a:t>
            </a:r>
            <a:endParaRPr lang="en-US" sz="3200" dirty="0">
              <a:solidFill>
                <a:schemeClr val="tx1"/>
              </a:solidFill>
            </a:endParaRPr>
          </a:p>
        </p:txBody>
      </p:sp>
      <p:pic>
        <p:nvPicPr>
          <p:cNvPr id="4" name="صورة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211960" y="6384417"/>
            <a:ext cx="755414" cy="476672"/>
          </a:xfrm>
          <a:prstGeom prst="rect">
            <a:avLst/>
          </a:prstGeom>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a:srcRect/>
          <a:stretch>
            <a:fillRect/>
          </a:stretch>
        </p:blipFill>
        <p:spPr bwMode="auto">
          <a:xfrm>
            <a:off x="0" y="1071546"/>
            <a:ext cx="8072462" cy="5786454"/>
          </a:xfrm>
          <a:prstGeom prst="rect">
            <a:avLst/>
          </a:prstGeom>
          <a:noFill/>
          <a:ln w="9525">
            <a:noFill/>
            <a:miter lim="800000"/>
            <a:headEnd/>
            <a:tailEnd/>
          </a:ln>
        </p:spPr>
      </p:pic>
      <p:pic>
        <p:nvPicPr>
          <p:cNvPr id="212995" name="Picture 3"/>
          <p:cNvPicPr>
            <a:picLocks noChangeAspect="1" noChangeArrowheads="1"/>
          </p:cNvPicPr>
          <p:nvPr/>
        </p:nvPicPr>
        <p:blipFill>
          <a:blip r:embed="rId3"/>
          <a:srcRect/>
          <a:stretch>
            <a:fillRect/>
          </a:stretch>
        </p:blipFill>
        <p:spPr bwMode="auto">
          <a:xfrm>
            <a:off x="4857752" y="1071546"/>
            <a:ext cx="3214710" cy="2571744"/>
          </a:xfrm>
          <a:prstGeom prst="rect">
            <a:avLst/>
          </a:prstGeom>
          <a:noFill/>
          <a:ln w="9525">
            <a:noFill/>
            <a:miter lim="800000"/>
            <a:headEnd/>
            <a:tailEnd/>
          </a:ln>
          <a:effectLst/>
        </p:spPr>
      </p:pic>
      <p:sp>
        <p:nvSpPr>
          <p:cNvPr id="7" name="Rectangle 6"/>
          <p:cNvSpPr/>
          <p:nvPr/>
        </p:nvSpPr>
        <p:spPr>
          <a:xfrm>
            <a:off x="214282" y="1714488"/>
            <a:ext cx="4572000" cy="1384995"/>
          </a:xfrm>
          <a:prstGeom prst="rect">
            <a:avLst/>
          </a:prstGeom>
        </p:spPr>
        <p:txBody>
          <a:bodyPr>
            <a:spAutoFit/>
          </a:bodyPr>
          <a:lstStyle/>
          <a:p>
            <a:pPr algn="just" rtl="0"/>
            <a:r>
              <a:rPr lang="en-US" sz="2800" b="1" dirty="0" smtClean="0">
                <a:solidFill>
                  <a:schemeClr val="bg1"/>
                </a:solidFill>
              </a:rPr>
              <a:t> Some scholars are now arguing that the very idea of secularism will change</a:t>
            </a:r>
            <a:r>
              <a:rPr lang="ar-EG" sz="2800" b="1" dirty="0" smtClean="0">
                <a:solidFill>
                  <a:schemeClr val="bg1"/>
                </a:solidFill>
              </a:rPr>
              <a:t>.</a:t>
            </a:r>
            <a:r>
              <a:rPr lang="en-US" dirty="0" smtClean="0"/>
              <a:t>.</a:t>
            </a:r>
            <a:endParaRPr lang="en-US" dirty="0"/>
          </a:p>
        </p:txBody>
      </p:sp>
      <p:sp>
        <p:nvSpPr>
          <p:cNvPr id="8" name="Rectangle 7"/>
          <p:cNvSpPr/>
          <p:nvPr/>
        </p:nvSpPr>
        <p:spPr>
          <a:xfrm>
            <a:off x="142844" y="4320139"/>
            <a:ext cx="7777218" cy="1323439"/>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algn="just"/>
            <a:r>
              <a:rPr lang="ar-EG" sz="4000" b="1" dirty="0" smtClean="0">
                <a:solidFill>
                  <a:srgbClr val="000000"/>
                </a:solidFill>
              </a:rPr>
              <a:t>والآن يجادل بعض المنظرين للعولمة   بتغيير الفكرة العلمانية</a:t>
            </a:r>
            <a:r>
              <a:rPr lang="en-US" sz="4000" dirty="0" smtClean="0">
                <a:solidFill>
                  <a:srgbClr val="000000"/>
                </a:solidFill>
              </a:rPr>
              <a:t>.</a:t>
            </a:r>
            <a:endParaRPr lang="en-US" sz="4000" dirty="0">
              <a:solidFill>
                <a:srgbClr val="000000"/>
              </a:solidFill>
            </a:endParaRPr>
          </a:p>
        </p:txBody>
      </p:sp>
      <p:sp>
        <p:nvSpPr>
          <p:cNvPr id="9" name="Rectangle 8"/>
          <p:cNvSpPr/>
          <p:nvPr/>
        </p:nvSpPr>
        <p:spPr>
          <a:xfrm>
            <a:off x="142844" y="5929330"/>
            <a:ext cx="7929586" cy="646331"/>
          </a:xfrm>
          <a:prstGeom prst="rect">
            <a:avLst/>
          </a:prstGeom>
        </p:spPr>
        <p:txBody>
          <a:bodyPr wrap="square">
            <a:spAutoFit/>
          </a:bodyPr>
          <a:lstStyle/>
          <a:p>
            <a:pPr algn="just"/>
            <a:r>
              <a:rPr lang="en-US" dirty="0" smtClean="0">
                <a:solidFill>
                  <a:srgbClr val="FFFF00"/>
                </a:solidFill>
              </a:rPr>
              <a:t> </a:t>
            </a:r>
            <a:r>
              <a:rPr lang="en-US" dirty="0" err="1" smtClean="0">
                <a:solidFill>
                  <a:srgbClr val="FFFF00"/>
                </a:solidFill>
              </a:rPr>
              <a:t>Poddar</a:t>
            </a:r>
            <a:r>
              <a:rPr lang="en-US" dirty="0" smtClean="0">
                <a:solidFill>
                  <a:srgbClr val="FFFF00"/>
                </a:solidFill>
              </a:rPr>
              <a:t>, </a:t>
            </a:r>
            <a:r>
              <a:rPr lang="en-US" dirty="0" err="1" smtClean="0">
                <a:solidFill>
                  <a:srgbClr val="FFFF00"/>
                </a:solidFill>
              </a:rPr>
              <a:t>Prem</a:t>
            </a:r>
            <a:r>
              <a:rPr lang="en-US" dirty="0" smtClean="0">
                <a:solidFill>
                  <a:srgbClr val="FFFF00"/>
                </a:solidFill>
              </a:rPr>
              <a:t> and </a:t>
            </a:r>
            <a:r>
              <a:rPr lang="en-US" dirty="0" err="1" smtClean="0">
                <a:solidFill>
                  <a:srgbClr val="FFFF00"/>
                </a:solidFill>
              </a:rPr>
              <a:t>Srinivasan</a:t>
            </a:r>
            <a:r>
              <a:rPr lang="en-US" dirty="0" smtClean="0">
                <a:solidFill>
                  <a:srgbClr val="FFFF00"/>
                </a:solidFill>
              </a:rPr>
              <a:t> Jain. ‘Secularism as an Idea Will Change: Interview with </a:t>
            </a:r>
            <a:r>
              <a:rPr lang="en-US" dirty="0" err="1" smtClean="0">
                <a:solidFill>
                  <a:srgbClr val="FFFF00"/>
                </a:solidFill>
              </a:rPr>
              <a:t>Homi</a:t>
            </a:r>
            <a:r>
              <a:rPr lang="en-US" dirty="0" smtClean="0">
                <a:solidFill>
                  <a:srgbClr val="FFFF00"/>
                </a:solidFill>
              </a:rPr>
              <a:t> </a:t>
            </a:r>
            <a:r>
              <a:rPr lang="en-US" dirty="0" err="1" smtClean="0">
                <a:solidFill>
                  <a:srgbClr val="FFFF00"/>
                </a:solidFill>
              </a:rPr>
              <a:t>Bhabha’,</a:t>
            </a:r>
            <a:r>
              <a:rPr lang="en-US" i="1" dirty="0" err="1" smtClean="0">
                <a:solidFill>
                  <a:srgbClr val="FFFF00"/>
                </a:solidFill>
              </a:rPr>
              <a:t>The</a:t>
            </a:r>
            <a:r>
              <a:rPr lang="en-US" i="1" dirty="0" smtClean="0">
                <a:solidFill>
                  <a:srgbClr val="FFFF00"/>
                </a:solidFill>
              </a:rPr>
              <a:t> Book Review</a:t>
            </a:r>
            <a:r>
              <a:rPr lang="en-US" dirty="0" smtClean="0">
                <a:solidFill>
                  <a:srgbClr val="FFFF00"/>
                </a:solidFill>
              </a:rPr>
              <a:t>, January 1995. Republished in </a:t>
            </a:r>
            <a:r>
              <a:rPr lang="en-US" i="1" dirty="0" smtClean="0">
                <a:solidFill>
                  <a:srgbClr val="FFFF00"/>
                </a:solidFill>
              </a:rPr>
              <a:t>The Hindu</a:t>
            </a:r>
            <a:r>
              <a:rPr lang="en-US" dirty="0" smtClean="0">
                <a:solidFill>
                  <a:srgbClr val="FFFF00"/>
                </a:solidFill>
              </a:rPr>
              <a:t>1995</a:t>
            </a:r>
            <a:r>
              <a:rPr lang="en-US" dirty="0" smtClean="0"/>
              <a:t>.</a:t>
            </a:r>
            <a:endParaRPr lang="en-US" dirty="0"/>
          </a:p>
        </p:txBody>
      </p:sp>
      <p:pic>
        <p:nvPicPr>
          <p:cNvPr id="10" name="صورة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211960" y="6384417"/>
            <a:ext cx="755414" cy="476672"/>
          </a:xfrm>
          <a:prstGeom prst="rect">
            <a:avLst/>
          </a:prstGeom>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8" descr="M31"/>
          <p:cNvPicPr>
            <a:picLocks noChangeAspect="1" noChangeArrowheads="1"/>
          </p:cNvPicPr>
          <p:nvPr/>
        </p:nvPicPr>
        <p:blipFill>
          <a:blip r:embed="rId3"/>
          <a:srcRect/>
          <a:stretch>
            <a:fillRect/>
          </a:stretch>
        </p:blipFill>
        <p:spPr bwMode="auto">
          <a:xfrm>
            <a:off x="214282" y="1071546"/>
            <a:ext cx="7715272" cy="5467064"/>
          </a:xfrm>
          <a:prstGeom prst="rect">
            <a:avLst/>
          </a:prstGeom>
          <a:noFill/>
        </p:spPr>
      </p:pic>
      <p:sp>
        <p:nvSpPr>
          <p:cNvPr id="447489" name="Rectangle 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ar-EG"/>
          </a:p>
        </p:txBody>
      </p:sp>
      <p:sp>
        <p:nvSpPr>
          <p:cNvPr id="6" name="Rectangle 5"/>
          <p:cNvSpPr/>
          <p:nvPr/>
        </p:nvSpPr>
        <p:spPr>
          <a:xfrm>
            <a:off x="1000100" y="4000504"/>
            <a:ext cx="6145581" cy="461665"/>
          </a:xfrm>
          <a:prstGeom prst="rect">
            <a:avLst/>
          </a:prstGeom>
        </p:spPr>
        <p:txBody>
          <a:bodyPr wrap="square">
            <a:spAutoFit/>
          </a:bodyPr>
          <a:lstStyle/>
          <a:p>
            <a:pPr algn="just" rtl="0"/>
            <a:r>
              <a:rPr lang="en-US" dirty="0" smtClean="0"/>
              <a:t> </a:t>
            </a:r>
            <a:r>
              <a:rPr lang="en-US" sz="2400" dirty="0" smtClean="0">
                <a:solidFill>
                  <a:schemeClr val="bg1"/>
                </a:solidFill>
              </a:rPr>
              <a:t>  </a:t>
            </a:r>
            <a:endParaRPr lang="ar-EG" sz="2400" b="1" dirty="0" smtClean="0">
              <a:solidFill>
                <a:srgbClr val="FF0000"/>
              </a:solidFill>
            </a:endParaRPr>
          </a:p>
        </p:txBody>
      </p:sp>
      <p:sp>
        <p:nvSpPr>
          <p:cNvPr id="7" name="Rectangle 6"/>
          <p:cNvSpPr/>
          <p:nvPr/>
        </p:nvSpPr>
        <p:spPr>
          <a:xfrm>
            <a:off x="214282" y="1164440"/>
            <a:ext cx="7715304" cy="4832092"/>
          </a:xfrm>
          <a:prstGeom prst="rect">
            <a:avLst/>
          </a:prstGeom>
        </p:spPr>
        <p:txBody>
          <a:bodyPr wrap="square">
            <a:spAutoFit/>
          </a:bodyPr>
          <a:lstStyle/>
          <a:p>
            <a:pPr algn="just" rtl="0"/>
            <a:r>
              <a:rPr lang="en-US" sz="2200" dirty="0" smtClean="0">
                <a:solidFill>
                  <a:schemeClr val="bg1"/>
                </a:solidFill>
              </a:rPr>
              <a:t>A secular society could characterize a secular society as one which</a:t>
            </a:r>
          </a:p>
          <a:p>
            <a:pPr algn="just" rtl="0"/>
            <a:r>
              <a:rPr lang="en-US" sz="2200" dirty="0" smtClean="0">
                <a:solidFill>
                  <a:schemeClr val="accent6">
                    <a:lumMod val="75000"/>
                  </a:schemeClr>
                </a:solidFill>
              </a:rPr>
              <a:t>1-Refuses to commit itself as a whole to any one view of the nature of the universe and the role of man in it</a:t>
            </a:r>
            <a:r>
              <a:rPr lang="en-US" sz="2200" dirty="0" smtClean="0">
                <a:solidFill>
                  <a:schemeClr val="bg1"/>
                </a:solidFill>
              </a:rPr>
              <a:t>.</a:t>
            </a:r>
          </a:p>
          <a:p>
            <a:pPr algn="just" rtl="0"/>
            <a:r>
              <a:rPr lang="en-US" sz="2200" dirty="0" smtClean="0">
                <a:solidFill>
                  <a:srgbClr val="00B050"/>
                </a:solidFill>
              </a:rPr>
              <a:t>2- Is not homogenous, but is pluralistic.</a:t>
            </a:r>
          </a:p>
          <a:p>
            <a:pPr algn="just" rtl="0"/>
            <a:r>
              <a:rPr lang="en-US" sz="2200" dirty="0" smtClean="0">
                <a:solidFill>
                  <a:srgbClr val="FF0000"/>
                </a:solidFill>
              </a:rPr>
              <a:t>3- Is tolerant. It widens the sphere of private decision-making.</a:t>
            </a:r>
          </a:p>
          <a:p>
            <a:pPr algn="just" rtl="0"/>
            <a:r>
              <a:rPr lang="en-US" sz="2200" dirty="0" smtClean="0">
                <a:solidFill>
                  <a:schemeClr val="bg1"/>
                </a:solidFill>
              </a:rPr>
              <a:t>4- </a:t>
            </a:r>
            <a:r>
              <a:rPr lang="en-US" sz="2200" dirty="0" smtClean="0">
                <a:solidFill>
                  <a:srgbClr val="FFFF00"/>
                </a:solidFill>
              </a:rPr>
              <a:t>While every society must have some common aims, which implies there must be agreed on methods of problem-solving, and a common framework of law; in a secular society these are as limited as possible</a:t>
            </a:r>
            <a:r>
              <a:rPr lang="en-US" sz="2200" dirty="0" smtClean="0">
                <a:solidFill>
                  <a:schemeClr val="bg1"/>
                </a:solidFill>
              </a:rPr>
              <a:t>.</a:t>
            </a:r>
          </a:p>
          <a:p>
            <a:pPr algn="just" rtl="0"/>
            <a:r>
              <a:rPr lang="en-US" sz="2200" dirty="0" smtClean="0">
                <a:solidFill>
                  <a:schemeClr val="bg1"/>
                </a:solidFill>
              </a:rPr>
              <a:t>5- Problem solving is approached rationally, through examination of the facts. While the secular society does not set any overall aim, it helps its members realize their aims.</a:t>
            </a:r>
          </a:p>
          <a:p>
            <a:pPr algn="just" rtl="0"/>
            <a:r>
              <a:rPr lang="en-US" sz="2200" dirty="0" smtClean="0">
                <a:solidFill>
                  <a:srgbClr val="FF0000"/>
                </a:solidFill>
              </a:rPr>
              <a:t>6- Is a society without any official images. Nor is there a common ideal type off behavior with universal application</a:t>
            </a:r>
            <a:endParaRPr lang="en-US" sz="2200" dirty="0">
              <a:solidFill>
                <a:srgbClr val="FF0000"/>
              </a:solidFill>
            </a:endParaRPr>
          </a:p>
        </p:txBody>
      </p:sp>
      <p:pic>
        <p:nvPicPr>
          <p:cNvPr id="8" name="صورة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211960" y="6384417"/>
            <a:ext cx="755414" cy="476672"/>
          </a:xfrm>
          <a:prstGeom prst="rect">
            <a:avLst/>
          </a:prstGeom>
        </p:spPr>
      </p:pic>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8" descr="M31"/>
          <p:cNvPicPr>
            <a:picLocks noChangeAspect="1" noChangeArrowheads="1"/>
          </p:cNvPicPr>
          <p:nvPr/>
        </p:nvPicPr>
        <p:blipFill>
          <a:blip r:embed="rId3"/>
          <a:srcRect/>
          <a:stretch>
            <a:fillRect/>
          </a:stretch>
        </p:blipFill>
        <p:spPr bwMode="auto">
          <a:xfrm>
            <a:off x="214282" y="1071546"/>
            <a:ext cx="7715272" cy="5467064"/>
          </a:xfrm>
          <a:prstGeom prst="rect">
            <a:avLst/>
          </a:prstGeom>
          <a:noFill/>
        </p:spPr>
      </p:pic>
      <p:sp>
        <p:nvSpPr>
          <p:cNvPr id="447489" name="Rectangle 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ar-EG"/>
          </a:p>
        </p:txBody>
      </p:sp>
      <p:sp>
        <p:nvSpPr>
          <p:cNvPr id="6" name="Rectangle 5"/>
          <p:cNvSpPr/>
          <p:nvPr/>
        </p:nvSpPr>
        <p:spPr>
          <a:xfrm>
            <a:off x="1000100" y="4000504"/>
            <a:ext cx="6145581" cy="461665"/>
          </a:xfrm>
          <a:prstGeom prst="rect">
            <a:avLst/>
          </a:prstGeom>
        </p:spPr>
        <p:txBody>
          <a:bodyPr wrap="square">
            <a:spAutoFit/>
          </a:bodyPr>
          <a:lstStyle/>
          <a:p>
            <a:pPr algn="just" rtl="0"/>
            <a:r>
              <a:rPr lang="en-US" dirty="0" smtClean="0"/>
              <a:t> </a:t>
            </a:r>
            <a:r>
              <a:rPr lang="en-US" sz="2400" dirty="0" smtClean="0">
                <a:solidFill>
                  <a:schemeClr val="bg1"/>
                </a:solidFill>
              </a:rPr>
              <a:t>  </a:t>
            </a:r>
            <a:endParaRPr lang="ar-EG" sz="2400" b="1" dirty="0" smtClean="0">
              <a:solidFill>
                <a:srgbClr val="FF0000"/>
              </a:solidFill>
            </a:endParaRPr>
          </a:p>
        </p:txBody>
      </p:sp>
      <p:sp>
        <p:nvSpPr>
          <p:cNvPr id="7" name="Rectangle 6"/>
          <p:cNvSpPr/>
          <p:nvPr/>
        </p:nvSpPr>
        <p:spPr>
          <a:xfrm>
            <a:off x="0" y="1164440"/>
            <a:ext cx="7929586" cy="6370975"/>
          </a:xfrm>
          <a:prstGeom prst="rect">
            <a:avLst/>
          </a:prstGeom>
        </p:spPr>
        <p:txBody>
          <a:bodyPr wrap="square">
            <a:spAutoFit/>
          </a:bodyPr>
          <a:lstStyle/>
          <a:p>
            <a:pPr algn="ctr"/>
            <a:r>
              <a:rPr lang="ar-EG" sz="4400" b="1" dirty="0" smtClean="0">
                <a:solidFill>
                  <a:srgbClr val="FF0000"/>
                </a:solidFill>
              </a:rPr>
              <a:t>صفات المجتمع العلمانى</a:t>
            </a:r>
            <a:endParaRPr lang="en-US" sz="4400" b="1" dirty="0" smtClean="0">
              <a:solidFill>
                <a:srgbClr val="FF0000"/>
              </a:solidFill>
            </a:endParaRPr>
          </a:p>
          <a:p>
            <a:pPr algn="just"/>
            <a:r>
              <a:rPr lang="ar-EG" sz="2800" b="1" dirty="0" smtClean="0">
                <a:solidFill>
                  <a:schemeClr val="bg1"/>
                </a:solidFill>
              </a:rPr>
              <a:t>1- رفض الحكم على نفسه بالتعصب لأى وجهة نظرعن الطبيعة أو الكون ودور الإنسان فيها.</a:t>
            </a:r>
          </a:p>
          <a:p>
            <a:pPr algn="just"/>
            <a:r>
              <a:rPr lang="ar-EG" sz="2800" b="1" dirty="0" smtClean="0">
                <a:solidFill>
                  <a:srgbClr val="FFFF00"/>
                </a:solidFill>
              </a:rPr>
              <a:t>2- مجتمع غير متجانس, متعدد الطوائف.</a:t>
            </a:r>
          </a:p>
          <a:p>
            <a:pPr algn="just"/>
            <a:r>
              <a:rPr lang="ar-EG" sz="2800" b="1" dirty="0" smtClean="0">
                <a:solidFill>
                  <a:schemeClr val="accent6">
                    <a:lumMod val="75000"/>
                  </a:schemeClr>
                </a:solidFill>
              </a:rPr>
              <a:t>3</a:t>
            </a:r>
            <a:r>
              <a:rPr lang="ar-EG" sz="2800" b="1" dirty="0" smtClean="0">
                <a:solidFill>
                  <a:srgbClr val="FF0000"/>
                </a:solidFill>
              </a:rPr>
              <a:t>- مجتمع متسامح تتسع فيه دائرة صنع القرارات. </a:t>
            </a:r>
          </a:p>
          <a:p>
            <a:pPr algn="just"/>
            <a:r>
              <a:rPr lang="ar-EG" sz="2800" b="1" dirty="0" smtClean="0">
                <a:solidFill>
                  <a:srgbClr val="00B0F0"/>
                </a:solidFill>
              </a:rPr>
              <a:t>4- فى حين أن لكل مجتمع أهدافه العامة إلا أنه يجب الاتفاق على طرق حل المشاكل فى ضوء إطار عام محدد.</a:t>
            </a:r>
          </a:p>
          <a:p>
            <a:pPr algn="just"/>
            <a:r>
              <a:rPr lang="ar-EG" sz="2800" b="1" dirty="0" smtClean="0">
                <a:solidFill>
                  <a:srgbClr val="FFFF00"/>
                </a:solidFill>
              </a:rPr>
              <a:t>5- يتميز المدخل لحل المشاكل بالنسبية, خلال فحص الحقائق. ويساعد عدم وجود هدف عام للمجتمع العلمانى أفراد المجتمع على تبصر أهدافه.</a:t>
            </a:r>
          </a:p>
          <a:p>
            <a:pPr algn="just"/>
            <a:r>
              <a:rPr lang="ar-EG" sz="2800" b="1" dirty="0" smtClean="0">
                <a:solidFill>
                  <a:srgbClr val="FF0000"/>
                </a:solidFill>
              </a:rPr>
              <a:t>7- مجتمع ليس به صور رسمية وليس به نموذج مثالى للسلوك مع التطبيق العام:</a:t>
            </a:r>
            <a:endParaRPr lang="en-US" sz="2800" b="1" dirty="0" smtClean="0">
              <a:solidFill>
                <a:srgbClr val="FF0000"/>
              </a:solidFill>
            </a:endParaRPr>
          </a:p>
          <a:p>
            <a:pPr algn="just"/>
            <a:r>
              <a:rPr lang="en-US" sz="2800" b="1" dirty="0" smtClean="0">
                <a:solidFill>
                  <a:srgbClr val="00B050"/>
                </a:solidFill>
              </a:rPr>
              <a:t>.</a:t>
            </a:r>
          </a:p>
          <a:p>
            <a:pPr algn="just" rtl="0"/>
            <a:r>
              <a:rPr lang="en-US" sz="2800" b="1" dirty="0" smtClean="0">
                <a:solidFill>
                  <a:schemeClr val="bg1"/>
                </a:solidFill>
              </a:rPr>
              <a:t>.</a:t>
            </a:r>
          </a:p>
        </p:txBody>
      </p:sp>
      <p:pic>
        <p:nvPicPr>
          <p:cNvPr id="8" name="صورة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143836" y="6052264"/>
            <a:ext cx="755414" cy="476672"/>
          </a:xfrm>
          <a:prstGeom prst="rect">
            <a:avLst/>
          </a:prstGeom>
        </p:spPr>
      </p:pic>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3"/>
          <a:srcRect/>
          <a:stretch>
            <a:fillRect/>
          </a:stretch>
        </p:blipFill>
        <p:spPr bwMode="auto">
          <a:xfrm>
            <a:off x="0" y="1071546"/>
            <a:ext cx="8001024" cy="5679297"/>
          </a:xfrm>
          <a:prstGeom prst="rect">
            <a:avLst/>
          </a:prstGeom>
          <a:noFill/>
          <a:ln w="9525">
            <a:noFill/>
            <a:miter lim="800000"/>
            <a:headEnd/>
            <a:tailEnd/>
          </a:ln>
        </p:spPr>
      </p:pic>
      <p:pic>
        <p:nvPicPr>
          <p:cNvPr id="212994" name="Picture 2"/>
          <p:cNvPicPr>
            <a:picLocks noChangeAspect="1" noChangeArrowheads="1"/>
          </p:cNvPicPr>
          <p:nvPr/>
        </p:nvPicPr>
        <p:blipFill>
          <a:blip r:embed="rId4"/>
          <a:srcRect/>
          <a:stretch>
            <a:fillRect/>
          </a:stretch>
        </p:blipFill>
        <p:spPr bwMode="auto">
          <a:xfrm>
            <a:off x="5786446" y="1214422"/>
            <a:ext cx="2162175" cy="2114550"/>
          </a:xfrm>
          <a:prstGeom prst="rect">
            <a:avLst/>
          </a:prstGeom>
          <a:noFill/>
          <a:ln w="9525">
            <a:noFill/>
            <a:miter lim="800000"/>
            <a:headEnd/>
            <a:tailEnd/>
          </a:ln>
          <a:effectLst/>
        </p:spPr>
      </p:pic>
      <p:sp>
        <p:nvSpPr>
          <p:cNvPr id="7" name="Rectangle 6"/>
          <p:cNvSpPr/>
          <p:nvPr/>
        </p:nvSpPr>
        <p:spPr>
          <a:xfrm>
            <a:off x="0" y="1508643"/>
            <a:ext cx="7786710" cy="2277547"/>
          </a:xfrm>
          <a:prstGeom prst="rect">
            <a:avLst/>
          </a:prstGeom>
        </p:spPr>
        <p:txBody>
          <a:bodyPr wrap="square">
            <a:spAutoFit/>
          </a:bodyPr>
          <a:lstStyle/>
          <a:p>
            <a:pPr algn="ctr"/>
            <a:r>
              <a:rPr lang="en-US" sz="2400" b="1" dirty="0" smtClean="0">
                <a:solidFill>
                  <a:srgbClr val="FF0000"/>
                </a:solidFill>
              </a:rPr>
              <a:t>Positive Ideals behind the secular society</a:t>
            </a:r>
            <a:r>
              <a:rPr lang="en-US" sz="2000" b="1" dirty="0" smtClean="0">
                <a:solidFill>
                  <a:schemeClr val="bg1"/>
                </a:solidFill>
              </a:rPr>
              <a:t>:</a:t>
            </a:r>
          </a:p>
          <a:p>
            <a:pPr algn="just" rtl="0"/>
            <a:r>
              <a:rPr lang="en-US" sz="2000" b="1" dirty="0" smtClean="0">
                <a:solidFill>
                  <a:schemeClr val="bg1"/>
                </a:solidFill>
              </a:rPr>
              <a:t>1- Deep respect for individuals and the small groups of which they are a part.</a:t>
            </a:r>
          </a:p>
          <a:p>
            <a:pPr algn="just" rtl="0"/>
            <a:r>
              <a:rPr lang="en-US" sz="2000" b="1" dirty="0" smtClean="0">
                <a:solidFill>
                  <a:schemeClr val="bg1"/>
                </a:solidFill>
              </a:rPr>
              <a:t>1- Equality of all people.</a:t>
            </a:r>
          </a:p>
          <a:p>
            <a:pPr algn="just" rtl="0"/>
            <a:r>
              <a:rPr lang="en-US" sz="2000" b="1" dirty="0" smtClean="0">
                <a:solidFill>
                  <a:schemeClr val="bg1"/>
                </a:solidFill>
              </a:rPr>
              <a:t>2- Each person should be helped to realize their particular excellence.</a:t>
            </a:r>
          </a:p>
          <a:p>
            <a:pPr algn="just" rtl="0"/>
            <a:r>
              <a:rPr lang="en-US" sz="2000" b="1" dirty="0" smtClean="0">
                <a:solidFill>
                  <a:schemeClr val="bg1"/>
                </a:solidFill>
              </a:rPr>
              <a:t>4- Breaking down of the barriers of class and caste</a:t>
            </a:r>
            <a:r>
              <a:rPr lang="ar-EG" sz="2000" b="1" dirty="0" smtClean="0">
                <a:solidFill>
                  <a:schemeClr val="bg1"/>
                </a:solidFill>
              </a:rPr>
              <a:t>.</a:t>
            </a:r>
          </a:p>
          <a:p>
            <a:pPr algn="ctr"/>
            <a:endParaRPr lang="en-US" dirty="0"/>
          </a:p>
        </p:txBody>
      </p:sp>
      <p:sp>
        <p:nvSpPr>
          <p:cNvPr id="8" name="Rectangle 7"/>
          <p:cNvSpPr/>
          <p:nvPr/>
        </p:nvSpPr>
        <p:spPr>
          <a:xfrm>
            <a:off x="0" y="3687901"/>
            <a:ext cx="7929586" cy="3170099"/>
          </a:xfrm>
          <a:prstGeom prst="rect">
            <a:avLst/>
          </a:prstGeom>
        </p:spPr>
        <p:txBody>
          <a:bodyPr wrap="square">
            <a:spAutoFit/>
          </a:bodyPr>
          <a:lstStyle/>
          <a:p>
            <a:pPr algn="ctr"/>
            <a:r>
              <a:rPr lang="ar-EG" sz="4000" b="1" dirty="0" smtClean="0">
                <a:solidFill>
                  <a:srgbClr val="FF0000"/>
                </a:solidFill>
              </a:rPr>
              <a:t>إجابيات مزعومة للمجتمع العلمانى</a:t>
            </a:r>
            <a:endParaRPr lang="en-US" sz="4000" b="1" dirty="0" smtClean="0">
              <a:solidFill>
                <a:srgbClr val="FF0000"/>
              </a:solidFill>
            </a:endParaRPr>
          </a:p>
          <a:p>
            <a:r>
              <a:rPr lang="ar-EG" sz="3200" dirty="0" smtClean="0">
                <a:solidFill>
                  <a:schemeClr val="bg1"/>
                </a:solidFill>
              </a:rPr>
              <a:t>1- الاحترام العميق للأفراد والتجمعات الصغيرة فى المجتمع.</a:t>
            </a:r>
          </a:p>
          <a:p>
            <a:r>
              <a:rPr lang="ar-EG" sz="3200" dirty="0" smtClean="0">
                <a:solidFill>
                  <a:schemeClr val="bg1"/>
                </a:solidFill>
              </a:rPr>
              <a:t>2- المساواة بين الناس.</a:t>
            </a:r>
          </a:p>
          <a:p>
            <a:r>
              <a:rPr lang="ar-EG" sz="3200" dirty="0" smtClean="0">
                <a:solidFill>
                  <a:schemeClr val="bg1"/>
                </a:solidFill>
              </a:rPr>
              <a:t>3- مساعدة كل فرد ليتبصر قدراته.</a:t>
            </a:r>
          </a:p>
          <a:p>
            <a:r>
              <a:rPr lang="ar-EG" sz="3200" dirty="0" smtClean="0">
                <a:solidFill>
                  <a:schemeClr val="bg1"/>
                </a:solidFill>
              </a:rPr>
              <a:t>4- كسر الحواجز من  الطبقات والقوالب</a:t>
            </a:r>
            <a:r>
              <a:rPr lang="ar-EG" sz="2800" dirty="0" smtClean="0">
                <a:solidFill>
                  <a:schemeClr val="bg1"/>
                </a:solidFill>
              </a:rPr>
              <a:t>.</a:t>
            </a:r>
          </a:p>
        </p:txBody>
      </p:sp>
      <p:pic>
        <p:nvPicPr>
          <p:cNvPr id="6" name="صورة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388586" y="6274171"/>
            <a:ext cx="755414" cy="476672"/>
          </a:xfrm>
          <a:prstGeom prst="rect">
            <a:avLst/>
          </a:prstGeom>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bg>
      <p:bgPr>
        <a:blipFill>
          <a:blip r:embed="rId3"/>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4"/>
          <a:srcRect/>
          <a:stretch>
            <a:fillRect/>
          </a:stretch>
        </p:blipFill>
        <p:spPr bwMode="auto">
          <a:xfrm>
            <a:off x="0" y="1071546"/>
            <a:ext cx="8001024" cy="5679297"/>
          </a:xfrm>
          <a:prstGeom prst="rect">
            <a:avLst/>
          </a:prstGeom>
          <a:noFill/>
          <a:ln w="9525">
            <a:noFill/>
            <a:miter lim="800000"/>
            <a:headEnd/>
            <a:tailEnd/>
          </a:ln>
        </p:spPr>
      </p:pic>
      <p:sp>
        <p:nvSpPr>
          <p:cNvPr id="3" name="Rectangle 2"/>
          <p:cNvSpPr/>
          <p:nvPr/>
        </p:nvSpPr>
        <p:spPr>
          <a:xfrm>
            <a:off x="0" y="1071546"/>
            <a:ext cx="8001024" cy="5632311"/>
          </a:xfrm>
          <a:prstGeom prst="rect">
            <a:avLst/>
          </a:prstGeom>
        </p:spPr>
        <p:style>
          <a:lnRef idx="2">
            <a:schemeClr val="dk1">
              <a:shade val="50000"/>
            </a:schemeClr>
          </a:lnRef>
          <a:fillRef idx="1">
            <a:schemeClr val="dk1"/>
          </a:fillRef>
          <a:effectRef idx="0">
            <a:schemeClr val="dk1"/>
          </a:effectRef>
          <a:fontRef idx="minor">
            <a:schemeClr val="lt1"/>
          </a:fontRef>
        </p:style>
        <p:txBody>
          <a:bodyPr wrap="square">
            <a:spAutoFit/>
          </a:bodyPr>
          <a:lstStyle/>
          <a:p>
            <a:pPr algn="just"/>
            <a:r>
              <a:rPr lang="en-US" i="1" dirty="0" smtClean="0">
                <a:solidFill>
                  <a:schemeClr val="bg1"/>
                </a:solidFill>
              </a:rPr>
              <a:t>Encyclopedia Britannica</a:t>
            </a:r>
          </a:p>
          <a:p>
            <a:pPr algn="ctr"/>
            <a:r>
              <a:rPr lang="en-US" b="1" dirty="0" smtClean="0">
                <a:solidFill>
                  <a:srgbClr val="FFFF00"/>
                </a:solidFill>
              </a:rPr>
              <a:t>secularism</a:t>
            </a:r>
            <a:endParaRPr lang="en-US" dirty="0" smtClean="0">
              <a:solidFill>
                <a:srgbClr val="FFFF00"/>
              </a:solidFill>
            </a:endParaRPr>
          </a:p>
          <a:p>
            <a:pPr algn="just" rtl="0"/>
            <a:r>
              <a:rPr lang="en-US" dirty="0" smtClean="0">
                <a:solidFill>
                  <a:schemeClr val="bg1"/>
                </a:solidFill>
              </a:rPr>
              <a:t>any movement in society directed away from otherworldliness to</a:t>
            </a:r>
            <a:r>
              <a:rPr lang="ar-EG" dirty="0" smtClean="0">
                <a:solidFill>
                  <a:schemeClr val="bg1"/>
                </a:solidFill>
              </a:rPr>
              <a:t> </a:t>
            </a:r>
            <a:r>
              <a:rPr lang="en-US" dirty="0" smtClean="0">
                <a:solidFill>
                  <a:schemeClr val="bg1"/>
                </a:solidFill>
              </a:rPr>
              <a:t>life on earth. In the European </a:t>
            </a:r>
            <a:r>
              <a:rPr lang="en-US" dirty="0" smtClean="0">
                <a:solidFill>
                  <a:schemeClr val="bg1"/>
                </a:solidFill>
                <a:hlinkClick r:id="rId5"/>
              </a:rPr>
              <a:t>Middle Ages</a:t>
            </a:r>
            <a:r>
              <a:rPr lang="en-US" dirty="0" smtClean="0">
                <a:solidFill>
                  <a:schemeClr val="bg1"/>
                </a:solidFill>
              </a:rPr>
              <a:t> there was a strong tendency for religious persons to despise human affairs and to meditate on God and the afterlife. As a reaction to this medieval tendency, secularism, at the time of the Renaissance, exhibited itself in the development of humanism, when people began to show more interest in human cultural achievements and the possibilities of their fulfillment in this world. The movement toward secularism has been in progress during the entire course of modern history and has often been viewed as being </a:t>
            </a:r>
            <a:r>
              <a:rPr lang="en-US" dirty="0" smtClean="0">
                <a:solidFill>
                  <a:srgbClr val="FFFF00"/>
                </a:solidFill>
              </a:rPr>
              <a:t>anti-Christian</a:t>
            </a:r>
            <a:r>
              <a:rPr lang="en-US" dirty="0" smtClean="0">
                <a:solidFill>
                  <a:schemeClr val="bg1"/>
                </a:solidFill>
              </a:rPr>
              <a:t> and </a:t>
            </a:r>
            <a:r>
              <a:rPr lang="en-US" dirty="0" smtClean="0">
                <a:solidFill>
                  <a:srgbClr val="FFFF00"/>
                </a:solidFill>
              </a:rPr>
              <a:t>antireligious</a:t>
            </a:r>
            <a:r>
              <a:rPr lang="en-US" dirty="0" smtClean="0">
                <a:solidFill>
                  <a:schemeClr val="bg1"/>
                </a:solidFill>
              </a:rPr>
              <a:t>. In the latter half of the 20th century, however, some theologians began advocating </a:t>
            </a:r>
            <a:r>
              <a:rPr lang="en-US" dirty="0" smtClean="0">
                <a:solidFill>
                  <a:srgbClr val="FFFF00"/>
                </a:solidFill>
              </a:rPr>
              <a:t>secular Christianity</a:t>
            </a:r>
            <a:r>
              <a:rPr lang="en-US" dirty="0" smtClean="0">
                <a:solidFill>
                  <a:schemeClr val="bg1"/>
                </a:solidFill>
              </a:rPr>
              <a:t>. </a:t>
            </a:r>
            <a:r>
              <a:rPr lang="en-US" dirty="0" smtClean="0">
                <a:solidFill>
                  <a:srgbClr val="00B0F0"/>
                </a:solidFill>
              </a:rPr>
              <a:t>They suggested that Christianity should not be concerned only with the sacred and the otherworldly, but that people should find in the world the opportunity to promote Christian values</a:t>
            </a:r>
            <a:r>
              <a:rPr lang="en-US" dirty="0" smtClean="0">
                <a:solidFill>
                  <a:schemeClr val="bg1"/>
                </a:solidFill>
              </a:rPr>
              <a:t>. These theologians maintain that the real meaning of the message of Jesus can be discovered and fulfilled in the everyday affairs of secular urban living</a:t>
            </a:r>
            <a:endParaRPr lang="en-US" dirty="0">
              <a:solidFill>
                <a:schemeClr val="bg1"/>
              </a:solidFill>
            </a:endParaRPr>
          </a:p>
        </p:txBody>
      </p:sp>
      <p:pic>
        <p:nvPicPr>
          <p:cNvPr id="4" name="صورة 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172400" y="6274171"/>
            <a:ext cx="755414" cy="476672"/>
          </a:xfrm>
          <a:prstGeom prst="rect">
            <a:avLst/>
          </a:prstGeom>
        </p:spPr>
      </p:pic>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bg>
      <p:bgPr>
        <a:blipFill>
          <a:blip r:embed="rId3"/>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4"/>
          <a:srcRect/>
          <a:stretch>
            <a:fillRect/>
          </a:stretch>
        </p:blipFill>
        <p:spPr bwMode="auto">
          <a:xfrm>
            <a:off x="0" y="1071546"/>
            <a:ext cx="8001024" cy="5679297"/>
          </a:xfrm>
          <a:prstGeom prst="rect">
            <a:avLst/>
          </a:prstGeom>
          <a:noFill/>
          <a:ln w="9525">
            <a:noFill/>
            <a:miter lim="800000"/>
            <a:headEnd/>
            <a:tailEnd/>
          </a:ln>
        </p:spPr>
      </p:pic>
      <p:sp>
        <p:nvSpPr>
          <p:cNvPr id="3" name="Rectangle 2"/>
          <p:cNvSpPr/>
          <p:nvPr/>
        </p:nvSpPr>
        <p:spPr>
          <a:xfrm>
            <a:off x="0" y="1071546"/>
            <a:ext cx="8001024" cy="5293757"/>
          </a:xfrm>
          <a:prstGeom prst="rect">
            <a:avLst/>
          </a:prstGeom>
        </p:spPr>
        <p:style>
          <a:lnRef idx="2">
            <a:schemeClr val="dk1">
              <a:shade val="50000"/>
            </a:schemeClr>
          </a:lnRef>
          <a:fillRef idx="1">
            <a:schemeClr val="dk1"/>
          </a:fillRef>
          <a:effectRef idx="0">
            <a:schemeClr val="dk1"/>
          </a:effectRef>
          <a:fontRef idx="minor">
            <a:schemeClr val="lt1"/>
          </a:fontRef>
        </p:style>
        <p:txBody>
          <a:bodyPr wrap="square">
            <a:spAutoFit/>
          </a:bodyPr>
          <a:lstStyle/>
          <a:p>
            <a:pPr algn="just"/>
            <a:r>
              <a:rPr lang="en-US" i="1" dirty="0" smtClean="0">
                <a:solidFill>
                  <a:schemeClr val="bg1"/>
                </a:solidFill>
              </a:rPr>
              <a:t>Encyclopedia Britannica</a:t>
            </a:r>
          </a:p>
          <a:p>
            <a:pPr algn="ctr"/>
            <a:r>
              <a:rPr lang="en-US" sz="4000" b="1" dirty="0" smtClean="0">
                <a:solidFill>
                  <a:srgbClr val="0070C0"/>
                </a:solidFill>
              </a:rPr>
              <a:t>Secularism</a:t>
            </a:r>
            <a:endParaRPr lang="en-US" sz="4000" dirty="0" smtClean="0">
              <a:solidFill>
                <a:srgbClr val="0070C0"/>
              </a:solidFill>
            </a:endParaRPr>
          </a:p>
          <a:p>
            <a:pPr algn="just"/>
            <a:r>
              <a:rPr lang="ar-EG" dirty="0" smtClean="0">
                <a:solidFill>
                  <a:schemeClr val="bg1"/>
                </a:solidFill>
              </a:rPr>
              <a:t>     </a:t>
            </a:r>
            <a:r>
              <a:rPr lang="ar-EG" sz="2800" b="1" dirty="0" smtClean="0">
                <a:solidFill>
                  <a:schemeClr val="bg1"/>
                </a:solidFill>
              </a:rPr>
              <a:t>حركة شعبية تتجه بعيدا بلا حدود </a:t>
            </a:r>
            <a:r>
              <a:rPr lang="ar-EG" sz="2800" b="1" dirty="0" smtClean="0">
                <a:solidFill>
                  <a:srgbClr val="FFFF00"/>
                </a:solidFill>
              </a:rPr>
              <a:t> للعيش على كوكب الأرض. ففى القرون الوسطى فى أوروبا سعت للتحكم فى شئون الإنسان والإيمان بالله واليوم الآخر. وحينما ازدادت ميول البشر بالإنجازات الثقافية وامكانيات الحياة نمت الحركة باتجاه العلمانية. فى مواجهة الكنيسة والدين. وفى منتصف القرن العشرين بدأ البعض ينتهج نحو علمانية المسيحية. بمعنى ألا يقتصر دور الكنيسة على أسرارها والعالم الآخر, بل  يجب أن يجد الناس فى هذا العالم لتحقيق قيم المسيحية. ونادى هؤلاء المصلحون بأن رسالة المسيح الحقيقية يمكن اكتشافها فى شئون الناس الحياتية.</a:t>
            </a:r>
            <a:endParaRPr lang="en-US" sz="2800" b="1" dirty="0" smtClean="0">
              <a:solidFill>
                <a:schemeClr val="bg1"/>
              </a:solidFill>
            </a:endParaRPr>
          </a:p>
          <a:p>
            <a:pPr algn="just" rtl="0"/>
            <a:r>
              <a:rPr lang="en-US" sz="2800" b="1" dirty="0" smtClean="0">
                <a:solidFill>
                  <a:schemeClr val="bg1"/>
                </a:solidFill>
              </a:rPr>
              <a:t> </a:t>
            </a:r>
            <a:endParaRPr lang="en-US" sz="2800" b="1" dirty="0">
              <a:solidFill>
                <a:schemeClr val="bg1"/>
              </a:solidFill>
            </a:endParaRPr>
          </a:p>
        </p:txBody>
      </p:sp>
      <p:pic>
        <p:nvPicPr>
          <p:cNvPr id="4" name="صورة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211960" y="6384417"/>
            <a:ext cx="755414" cy="476672"/>
          </a:xfrm>
          <a:prstGeom prst="rect">
            <a:avLst/>
          </a:prstGeom>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 descr="ci030912ut203757c"/>
          <p:cNvPicPr>
            <a:picLocks noChangeAspect="1" noChangeArrowheads="1"/>
          </p:cNvPicPr>
          <p:nvPr/>
        </p:nvPicPr>
        <p:blipFill>
          <a:blip r:embed="rId2"/>
          <a:srcRect/>
          <a:stretch>
            <a:fillRect/>
          </a:stretch>
        </p:blipFill>
        <p:spPr bwMode="auto">
          <a:xfrm>
            <a:off x="1285852" y="0"/>
            <a:ext cx="6781800" cy="6781800"/>
          </a:xfrm>
          <a:prstGeom prst="rect">
            <a:avLst/>
          </a:prstGeom>
          <a:noFill/>
          <a:ln w="9525">
            <a:noFill/>
            <a:miter lim="800000"/>
            <a:headEnd/>
            <a:tailEnd/>
          </a:ln>
        </p:spPr>
      </p:pic>
      <p:pic>
        <p:nvPicPr>
          <p:cNvPr id="3" name="صورة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211960" y="6384417"/>
            <a:ext cx="755414" cy="476672"/>
          </a:xfrm>
          <a:prstGeom prst="rect">
            <a:avLst/>
          </a:prstGeom>
        </p:spPr>
      </p:pic>
    </p:spTree>
  </p:cSld>
  <p:clrMapOvr>
    <a:masterClrMapping/>
  </p:clrMapOv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3"/>
          <a:srcRect/>
          <a:stretch>
            <a:fillRect/>
          </a:stretch>
        </p:blipFill>
        <p:spPr bwMode="auto">
          <a:xfrm>
            <a:off x="0" y="1071546"/>
            <a:ext cx="8001024" cy="5679297"/>
          </a:xfrm>
          <a:prstGeom prst="rect">
            <a:avLst/>
          </a:prstGeom>
          <a:noFill/>
          <a:ln w="9525">
            <a:noFill/>
            <a:miter lim="800000"/>
            <a:headEnd/>
            <a:tailEnd/>
          </a:ln>
        </p:spPr>
      </p:pic>
      <p:sp>
        <p:nvSpPr>
          <p:cNvPr id="4" name="Rectangle 3"/>
          <p:cNvSpPr/>
          <p:nvPr/>
        </p:nvSpPr>
        <p:spPr>
          <a:xfrm>
            <a:off x="142844" y="889844"/>
            <a:ext cx="9001156" cy="5293757"/>
          </a:xfrm>
          <a:prstGeom prst="rect">
            <a:avLst/>
          </a:prstGeom>
        </p:spPr>
        <p:txBody>
          <a:bodyPr wrap="square">
            <a:spAutoFit/>
          </a:bodyPr>
          <a:lstStyle/>
          <a:p>
            <a:pPr algn="ctr"/>
            <a:r>
              <a:rPr lang="en-US" sz="3200" b="1" dirty="0" smtClean="0">
                <a:solidFill>
                  <a:srgbClr val="FFFF00"/>
                </a:solidFill>
              </a:rPr>
              <a:t>Secularism Defined</a:t>
            </a:r>
            <a:endParaRPr lang="ar-EG" sz="3200" b="1" dirty="0" smtClean="0">
              <a:solidFill>
                <a:srgbClr val="FFFF00"/>
              </a:solidFill>
            </a:endParaRPr>
          </a:p>
          <a:p>
            <a:pPr algn="ctr"/>
            <a:endParaRPr lang="en-US" b="1" dirty="0" smtClean="0">
              <a:solidFill>
                <a:srgbClr val="FFFF00"/>
              </a:solidFill>
            </a:endParaRPr>
          </a:p>
          <a:p>
            <a:pPr algn="just" rtl="0"/>
            <a:r>
              <a:rPr lang="en-US" sz="3600" dirty="0" smtClean="0">
                <a:solidFill>
                  <a:schemeClr val="bg1"/>
                </a:solidFill>
              </a:rPr>
              <a:t>What is secularism? Secularism as a modern political and constitutional principle involves two </a:t>
            </a:r>
            <a:r>
              <a:rPr lang="en-US" sz="3600" b="1" dirty="0" smtClean="0">
                <a:solidFill>
                  <a:srgbClr val="FFFF00"/>
                </a:solidFill>
              </a:rPr>
              <a:t>basic propositions</a:t>
            </a:r>
            <a:r>
              <a:rPr lang="en-US" sz="3600" dirty="0" smtClean="0">
                <a:solidFill>
                  <a:schemeClr val="bg1"/>
                </a:solidFill>
              </a:rPr>
              <a:t>. The first is that people belonging to different faiths and sections of society are equal before the law, the Constitution and government policy. The second requirement is that there can be no </a:t>
            </a:r>
            <a:r>
              <a:rPr lang="en-US" sz="3600" dirty="0" smtClean="0">
                <a:solidFill>
                  <a:srgbClr val="FFFF00"/>
                </a:solidFill>
              </a:rPr>
              <a:t>mixing up of religion and politics</a:t>
            </a:r>
            <a:r>
              <a:rPr lang="en-US" sz="3600" dirty="0" smtClean="0">
                <a:solidFill>
                  <a:schemeClr val="bg1"/>
                </a:solidFill>
              </a:rPr>
              <a:t>. </a:t>
            </a:r>
            <a:endParaRPr lang="en-US" sz="3600" dirty="0">
              <a:solidFill>
                <a:schemeClr val="bg1"/>
              </a:solidFill>
            </a:endParaRPr>
          </a:p>
        </p:txBody>
      </p:sp>
      <p:pic>
        <p:nvPicPr>
          <p:cNvPr id="5" name="صورة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211960" y="6384417"/>
            <a:ext cx="755414" cy="476672"/>
          </a:xfrm>
          <a:prstGeom prst="rect">
            <a:avLst/>
          </a:prstGeom>
        </p:spPr>
      </p:pic>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3"/>
          <a:srcRect/>
          <a:stretch>
            <a:fillRect/>
          </a:stretch>
        </p:blipFill>
        <p:spPr bwMode="auto">
          <a:xfrm>
            <a:off x="0" y="1071546"/>
            <a:ext cx="8001024" cy="5679297"/>
          </a:xfrm>
          <a:prstGeom prst="rect">
            <a:avLst/>
          </a:prstGeom>
          <a:noFill/>
          <a:ln w="9525">
            <a:noFill/>
            <a:miter lim="800000"/>
            <a:headEnd/>
            <a:tailEnd/>
          </a:ln>
        </p:spPr>
      </p:pic>
      <p:sp>
        <p:nvSpPr>
          <p:cNvPr id="3" name="Rectangle 2"/>
          <p:cNvSpPr/>
          <p:nvPr/>
        </p:nvSpPr>
        <p:spPr>
          <a:xfrm>
            <a:off x="785786" y="1744698"/>
            <a:ext cx="6643734" cy="3170099"/>
          </a:xfrm>
          <a:prstGeom prst="rect">
            <a:avLst/>
          </a:prstGeom>
        </p:spPr>
        <p:txBody>
          <a:bodyPr wrap="square">
            <a:spAutoFit/>
          </a:bodyPr>
          <a:lstStyle/>
          <a:p>
            <a:pPr algn="just" rtl="0"/>
            <a:r>
              <a:rPr lang="en-US" sz="4000" b="1" dirty="0" smtClean="0">
                <a:solidFill>
                  <a:schemeClr val="bg1"/>
                </a:solidFill>
              </a:rPr>
              <a:t>. Religion, being above all a matter of personal faith, cannot be used as the basis of settling questions of the real world, or of man in society. </a:t>
            </a:r>
            <a:endParaRPr lang="en-US" sz="4000" b="1" dirty="0">
              <a:solidFill>
                <a:schemeClr val="bg1"/>
              </a:solidFill>
            </a:endParaRPr>
          </a:p>
        </p:txBody>
      </p:sp>
      <p:sp>
        <p:nvSpPr>
          <p:cNvPr id="4" name="Rectangle 3"/>
          <p:cNvSpPr/>
          <p:nvPr/>
        </p:nvSpPr>
        <p:spPr>
          <a:xfrm>
            <a:off x="3357554" y="1214422"/>
            <a:ext cx="3055516" cy="369332"/>
          </a:xfrm>
          <a:prstGeom prst="rect">
            <a:avLst/>
          </a:prstGeom>
        </p:spPr>
        <p:txBody>
          <a:bodyPr wrap="none">
            <a:spAutoFit/>
          </a:bodyPr>
          <a:lstStyle/>
          <a:p>
            <a:pPr algn="ctr"/>
            <a:r>
              <a:rPr lang="en-US" b="1" dirty="0" smtClean="0">
                <a:solidFill>
                  <a:srgbClr val="FFFF00"/>
                </a:solidFill>
              </a:rPr>
              <a:t>Secularism Defined (continue)</a:t>
            </a:r>
          </a:p>
        </p:txBody>
      </p:sp>
      <p:pic>
        <p:nvPicPr>
          <p:cNvPr id="5" name="صورة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211960" y="6384417"/>
            <a:ext cx="755414" cy="476672"/>
          </a:xfrm>
          <a:prstGeom prst="rect">
            <a:avLst/>
          </a:prstGeom>
        </p:spPr>
      </p:pic>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3"/>
          <a:srcRect/>
          <a:stretch>
            <a:fillRect/>
          </a:stretch>
        </p:blipFill>
        <p:spPr bwMode="auto">
          <a:xfrm>
            <a:off x="214282" y="1000108"/>
            <a:ext cx="8001024" cy="5679297"/>
          </a:xfrm>
          <a:prstGeom prst="rect">
            <a:avLst/>
          </a:prstGeom>
          <a:noFill/>
          <a:ln w="9525">
            <a:noFill/>
            <a:miter lim="800000"/>
            <a:headEnd/>
            <a:tailEnd/>
          </a:ln>
        </p:spPr>
      </p:pic>
      <p:sp>
        <p:nvSpPr>
          <p:cNvPr id="258049" name="Rectangle 1"/>
          <p:cNvSpPr>
            <a:spLocks noChangeArrowheads="1"/>
          </p:cNvSpPr>
          <p:nvPr/>
        </p:nvSpPr>
        <p:spPr bwMode="auto">
          <a:xfrm>
            <a:off x="0" y="0"/>
            <a:ext cx="9144000" cy="457200"/>
          </a:xfrm>
          <a:prstGeom prst="rect">
            <a:avLst/>
          </a:prstGeom>
          <a:solidFill>
            <a:srgbClr val="FFFFFF"/>
          </a:solidFill>
          <a:ln w="9525">
            <a:noFill/>
            <a:miter lim="800000"/>
            <a:headEnd/>
            <a:tailEnd/>
          </a:ln>
          <a:effectLst/>
        </p:spPr>
        <p:txBody>
          <a:bodyPr vert="horz" wrap="none" lIns="47610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rgbClr val="000000"/>
                </a:solidFill>
                <a:effectLst/>
                <a:latin typeface="Arial Unicode MS" pitchFamily="34" charset="-128"/>
                <a:cs typeface="Arial" pitchFamily="34" charset="0"/>
              </a:rPr>
              <a:t/>
            </a:r>
            <a:br>
              <a:rPr kumimoji="0" lang="en-US" sz="1000" b="0" i="0" u="none" strike="noStrike" cap="none" normalizeH="0" baseline="0" smtClean="0">
                <a:ln>
                  <a:noFill/>
                </a:ln>
                <a:solidFill>
                  <a:srgbClr val="000000"/>
                </a:solidFill>
                <a:effectLst/>
                <a:latin typeface="Arial Unicode MS" pitchFamily="34" charset="-128"/>
                <a:cs typeface="Arial" pitchFamily="34" charset="0"/>
              </a:rPr>
            </a:br>
            <a:r>
              <a:rPr kumimoji="0" lang="en-US" sz="1000" b="0" i="0" u="none" strike="noStrike" cap="none" normalizeH="0" baseline="0" smtClean="0">
                <a:ln>
                  <a:noFill/>
                </a:ln>
                <a:solidFill>
                  <a:srgbClr val="000000"/>
                </a:solidFill>
                <a:effectLst/>
                <a:latin typeface="Arial Unicode MS" pitchFamily="34" charset="-128"/>
                <a:cs typeface="Arial" pitchFamily="34" charset="0"/>
              </a:rPr>
              <a:t>SEVERAL people have asked me the meaning of this term. Secularism is the religion of humanity; it embraces the affairs of this world; it is interested in everything that touches the welfare of a sentient being; it advocates attention to the particular planet in which we happen to live; it means that each individual counts for something; it is a declaration of intellectual independence; it means that the pew is superior to the pulpit, that those who bear the burdens shall have the profits and that they who fill the purse shall hold the strings. It is a protest against theological oppression, against ecclesiastical Bank of Wisdom Box 926, Louisville, KY 40201</a:t>
            </a:r>
            <a:r>
              <a:rPr kumimoji="0" lang="en-US" sz="800" b="0" i="0" u="none" strike="noStrike" cap="none" normalizeH="0" baseline="0" smtClean="0">
                <a:ln>
                  <a:noFill/>
                </a:ln>
                <a:solidFill>
                  <a:schemeClr val="tx1"/>
                </a:solidFill>
                <a:effectLst/>
                <a:latin typeface="Arial" pitchFamily="34" charset="0"/>
                <a:cs typeface="Arial" pitchFamily="34" charset="0"/>
              </a:rPr>
              <a:t> </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58050" name="Rectangle 2"/>
          <p:cNvSpPr>
            <a:spLocks noChangeArrowheads="1"/>
          </p:cNvSpPr>
          <p:nvPr/>
        </p:nvSpPr>
        <p:spPr bwMode="auto">
          <a:xfrm>
            <a:off x="0" y="0"/>
            <a:ext cx="9144000" cy="457200"/>
          </a:xfrm>
          <a:prstGeom prst="rect">
            <a:avLst/>
          </a:prstGeom>
          <a:solidFill>
            <a:srgbClr val="FFFFFF"/>
          </a:solidFill>
          <a:ln w="9525">
            <a:noFill/>
            <a:miter lim="800000"/>
            <a:headEnd/>
            <a:tailEnd/>
          </a:ln>
          <a:effectLst/>
        </p:spPr>
        <p:txBody>
          <a:bodyPr vert="horz" wrap="none" lIns="47610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rgbClr val="000000"/>
                </a:solidFill>
                <a:effectLst/>
                <a:latin typeface="Arial Unicode MS" pitchFamily="34" charset="-128"/>
                <a:cs typeface="Arial" pitchFamily="34" charset="0"/>
              </a:rPr>
              <a:t/>
            </a:r>
            <a:br>
              <a:rPr kumimoji="0" lang="en-US" sz="1000" b="0" i="0" u="none" strike="noStrike" cap="none" normalizeH="0" baseline="0" smtClean="0">
                <a:ln>
                  <a:noFill/>
                </a:ln>
                <a:solidFill>
                  <a:srgbClr val="000000"/>
                </a:solidFill>
                <a:effectLst/>
                <a:latin typeface="Arial Unicode MS" pitchFamily="34" charset="-128"/>
                <a:cs typeface="Arial" pitchFamily="34" charset="0"/>
              </a:rPr>
            </a:br>
            <a:r>
              <a:rPr kumimoji="0" lang="en-US" sz="1000" b="0" i="0" u="none" strike="noStrike" cap="none" normalizeH="0" baseline="0" smtClean="0">
                <a:ln>
                  <a:noFill/>
                </a:ln>
                <a:solidFill>
                  <a:srgbClr val="000000"/>
                </a:solidFill>
                <a:effectLst/>
                <a:latin typeface="Arial Unicode MS" pitchFamily="34" charset="-128"/>
                <a:cs typeface="Arial" pitchFamily="34" charset="0"/>
              </a:rPr>
              <a:t>SEVERAL people have asked me the meaning of this term. Secularism is the religion of humanity; it embraces the affairs of this world; it is interested in everything that touches the welfare of a sentient being; it advocates attention to the particular planet in which we happen to live; it means that each individual counts for something; it is a declaration of intellectual independence; it means that the pew is superior to the pulpit, that those who bear the burdens shall have the profits and that they who fill the purse shall hold the strings. It is a protest against theological oppression, against ecclesiastical Bank of Wisdom Box 926, Louisville, KY 40201</a:t>
            </a:r>
            <a:r>
              <a:rPr kumimoji="0" lang="en-US" sz="800" b="0" i="0" u="none" strike="noStrike" cap="none" normalizeH="0" baseline="0" smtClean="0">
                <a:ln>
                  <a:noFill/>
                </a:ln>
                <a:solidFill>
                  <a:schemeClr val="tx1"/>
                </a:solidFill>
                <a:effectLst/>
                <a:latin typeface="Arial" pitchFamily="34" charset="0"/>
                <a:cs typeface="Arial" pitchFamily="34" charset="0"/>
              </a:rPr>
              <a:t> </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58051" name="Rectangle 3"/>
          <p:cNvSpPr>
            <a:spLocks noChangeArrowheads="1"/>
          </p:cNvSpPr>
          <p:nvPr/>
        </p:nvSpPr>
        <p:spPr bwMode="auto">
          <a:xfrm>
            <a:off x="357158" y="1848044"/>
            <a:ext cx="7358114" cy="3724096"/>
          </a:xfrm>
          <a:prstGeom prst="rect">
            <a:avLst/>
          </a:prstGeom>
          <a:solidFill>
            <a:srgbClr val="FFFFFF"/>
          </a:solidFill>
          <a:ln w="9525">
            <a:noFill/>
            <a:miter lim="800000"/>
            <a:headEnd/>
            <a:tailEnd/>
          </a:ln>
          <a:effectLst/>
        </p:spPr>
        <p:txBody>
          <a:bodyPr vert="horz" wrap="square" lIns="47610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4000" b="0" i="0" u="none" strike="noStrike" cap="none" normalizeH="0" baseline="0" dirty="0" smtClean="0">
                <a:ln>
                  <a:noFill/>
                </a:ln>
                <a:solidFill>
                  <a:srgbClr val="000000"/>
                </a:solidFill>
                <a:effectLst/>
                <a:latin typeface="Arial Unicode MS" pitchFamily="34" charset="-128"/>
                <a:cs typeface="Arial" pitchFamily="34" charset="0"/>
              </a:rPr>
              <a:t>SECULARISM</a:t>
            </a:r>
            <a:r>
              <a:rPr kumimoji="0" lang="en-US" sz="2000" b="0" i="0" u="none" strike="noStrike" cap="none" normalizeH="0" baseline="0" dirty="0" smtClean="0">
                <a:ln>
                  <a:noFill/>
                </a:ln>
                <a:solidFill>
                  <a:srgbClr val="000000"/>
                </a:solidFill>
                <a:effectLst/>
                <a:latin typeface="Arial Unicode MS" pitchFamily="34" charset="-128"/>
                <a:cs typeface="Arial" pitchFamily="34" charset="0"/>
              </a:rPr>
              <a:t>.</a:t>
            </a:r>
          </a:p>
          <a:p>
            <a:pPr marL="0" marR="0" lvl="0" indent="0" algn="just" defTabSz="914400" rtl="0" eaLnBrk="1" fontAlgn="base" latinLnBrk="0" hangingPunct="1">
              <a:lnSpc>
                <a:spcPct val="100000"/>
              </a:lnSpc>
              <a:spcBef>
                <a:spcPct val="0"/>
              </a:spcBef>
              <a:spcAft>
                <a:spcPct val="0"/>
              </a:spcAft>
              <a:buClrTx/>
              <a:buSzTx/>
              <a:buFontTx/>
              <a:buNone/>
              <a:tabLst/>
            </a:pPr>
            <a:r>
              <a:rPr kumimoji="0" lang="en-US" sz="2800" b="0" i="0" u="none" strike="noStrike" cap="none" normalizeH="0" baseline="0" dirty="0" smtClean="0">
                <a:ln>
                  <a:noFill/>
                </a:ln>
                <a:solidFill>
                  <a:srgbClr val="000000"/>
                </a:solidFill>
                <a:effectLst/>
                <a:latin typeface="Arial Unicode MS" pitchFamily="34" charset="-128"/>
                <a:cs typeface="Arial" pitchFamily="34" charset="0"/>
              </a:rPr>
              <a:t>Secularism is the religion of humanity; it embraces the affairs of this world; it is interested in everything that touches the welfare of a sentient being; it advocates attention to the particular planet in which we happen to live</a:t>
            </a:r>
            <a:r>
              <a:rPr lang="ar-EG" sz="2800" dirty="0" smtClean="0">
                <a:solidFill>
                  <a:srgbClr val="000000"/>
                </a:solidFill>
                <a:latin typeface="Arial Unicode MS" pitchFamily="34" charset="-128"/>
                <a:cs typeface="Arial" pitchFamily="34" charset="0"/>
              </a:rPr>
              <a:t>.</a:t>
            </a:r>
            <a:r>
              <a:rPr kumimoji="0" lang="en-US" sz="2800" b="0" i="0" u="none" strike="noStrike" cap="none" normalizeH="0" baseline="0" dirty="0" smtClean="0">
                <a:ln>
                  <a:noFill/>
                </a:ln>
                <a:solidFill>
                  <a:srgbClr val="000000"/>
                </a:solidFill>
                <a:effectLst/>
                <a:latin typeface="Arial Unicode MS" pitchFamily="34" charset="-128"/>
                <a:cs typeface="Arial" pitchFamily="34" charset="0"/>
              </a:rPr>
              <a:t> Bank of Wisdom Box 926, Louisville, KY 4020</a:t>
            </a:r>
            <a:r>
              <a:rPr kumimoji="0" lang="en-US" sz="2800" b="0" i="0" u="none" strike="noStrike" cap="none" normalizeH="0" baseline="0" dirty="0" smtClean="0">
                <a:ln>
                  <a:noFill/>
                </a:ln>
                <a:solidFill>
                  <a:schemeClr val="tx1"/>
                </a:solidFill>
                <a:effectLst/>
                <a:latin typeface="Arial" pitchFamily="34" charset="0"/>
                <a:cs typeface="Arial" pitchFamily="34" charset="0"/>
              </a:rPr>
              <a:t> </a:t>
            </a:r>
          </a:p>
        </p:txBody>
      </p:sp>
      <p:pic>
        <p:nvPicPr>
          <p:cNvPr id="6" name="صورة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211960" y="6384417"/>
            <a:ext cx="755414" cy="476672"/>
          </a:xfrm>
          <a:prstGeom prst="rect">
            <a:avLst/>
          </a:prstGeom>
        </p:spPr>
      </p:pic>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3"/>
          <a:srcRect/>
          <a:stretch>
            <a:fillRect/>
          </a:stretch>
        </p:blipFill>
        <p:spPr bwMode="auto">
          <a:xfrm>
            <a:off x="214282" y="1000108"/>
            <a:ext cx="8001024" cy="5679297"/>
          </a:xfrm>
          <a:prstGeom prst="rect">
            <a:avLst/>
          </a:prstGeom>
          <a:noFill/>
          <a:ln w="9525">
            <a:noFill/>
            <a:miter lim="800000"/>
            <a:headEnd/>
            <a:tailEnd/>
          </a:ln>
        </p:spPr>
      </p:pic>
      <p:sp>
        <p:nvSpPr>
          <p:cNvPr id="258049" name="Rectangle 1"/>
          <p:cNvSpPr>
            <a:spLocks noChangeArrowheads="1"/>
          </p:cNvSpPr>
          <p:nvPr/>
        </p:nvSpPr>
        <p:spPr bwMode="auto">
          <a:xfrm>
            <a:off x="0" y="0"/>
            <a:ext cx="9144000" cy="457200"/>
          </a:xfrm>
          <a:prstGeom prst="rect">
            <a:avLst/>
          </a:prstGeom>
          <a:solidFill>
            <a:srgbClr val="FFFFFF"/>
          </a:solidFill>
          <a:ln w="9525">
            <a:noFill/>
            <a:miter lim="800000"/>
            <a:headEnd/>
            <a:tailEnd/>
          </a:ln>
          <a:effectLst/>
        </p:spPr>
        <p:txBody>
          <a:bodyPr vert="horz" wrap="none" lIns="47610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rgbClr val="000000"/>
                </a:solidFill>
                <a:effectLst/>
                <a:latin typeface="Arial Unicode MS" pitchFamily="34" charset="-128"/>
                <a:cs typeface="Arial" pitchFamily="34" charset="0"/>
              </a:rPr>
              <a:t/>
            </a:r>
            <a:br>
              <a:rPr kumimoji="0" lang="en-US" sz="1000" b="0" i="0" u="none" strike="noStrike" cap="none" normalizeH="0" baseline="0" smtClean="0">
                <a:ln>
                  <a:noFill/>
                </a:ln>
                <a:solidFill>
                  <a:srgbClr val="000000"/>
                </a:solidFill>
                <a:effectLst/>
                <a:latin typeface="Arial Unicode MS" pitchFamily="34" charset="-128"/>
                <a:cs typeface="Arial" pitchFamily="34" charset="0"/>
              </a:rPr>
            </a:br>
            <a:r>
              <a:rPr kumimoji="0" lang="en-US" sz="1000" b="0" i="0" u="none" strike="noStrike" cap="none" normalizeH="0" baseline="0" smtClean="0">
                <a:ln>
                  <a:noFill/>
                </a:ln>
                <a:solidFill>
                  <a:srgbClr val="000000"/>
                </a:solidFill>
                <a:effectLst/>
                <a:latin typeface="Arial Unicode MS" pitchFamily="34" charset="-128"/>
                <a:cs typeface="Arial" pitchFamily="34" charset="0"/>
              </a:rPr>
              <a:t>SEVERAL people have asked me the meaning of this term. Secularism is the religion of humanity; it embraces the affairs of this world; it is interested in everything that touches the welfare of a sentient being; it advocates attention to the particular planet in which we happen to live; it means that each individual counts for something; it is a declaration of intellectual independence; it means that the pew is superior to the pulpit, that those who bear the burdens shall have the profits and that they who fill the purse shall hold the strings. It is a protest against theological oppression, against ecclesiastical Bank of Wisdom Box 926, Louisville, KY 40201</a:t>
            </a:r>
            <a:r>
              <a:rPr kumimoji="0" lang="en-US" sz="800" b="0" i="0" u="none" strike="noStrike" cap="none" normalizeH="0" baseline="0" smtClean="0">
                <a:ln>
                  <a:noFill/>
                </a:ln>
                <a:solidFill>
                  <a:schemeClr val="tx1"/>
                </a:solidFill>
                <a:effectLst/>
                <a:latin typeface="Arial" pitchFamily="34" charset="0"/>
                <a:cs typeface="Arial" pitchFamily="34" charset="0"/>
              </a:rPr>
              <a:t> </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58050" name="Rectangle 2"/>
          <p:cNvSpPr>
            <a:spLocks noChangeArrowheads="1"/>
          </p:cNvSpPr>
          <p:nvPr/>
        </p:nvSpPr>
        <p:spPr bwMode="auto">
          <a:xfrm>
            <a:off x="0" y="0"/>
            <a:ext cx="9144000" cy="457200"/>
          </a:xfrm>
          <a:prstGeom prst="rect">
            <a:avLst/>
          </a:prstGeom>
          <a:solidFill>
            <a:srgbClr val="FFFFFF"/>
          </a:solidFill>
          <a:ln w="9525">
            <a:noFill/>
            <a:miter lim="800000"/>
            <a:headEnd/>
            <a:tailEnd/>
          </a:ln>
          <a:effectLst/>
        </p:spPr>
        <p:txBody>
          <a:bodyPr vert="horz" wrap="none" lIns="47610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rgbClr val="000000"/>
                </a:solidFill>
                <a:effectLst/>
                <a:latin typeface="Arial Unicode MS" pitchFamily="34" charset="-128"/>
                <a:cs typeface="Arial" pitchFamily="34" charset="0"/>
              </a:rPr>
              <a:t/>
            </a:r>
            <a:br>
              <a:rPr kumimoji="0" lang="en-US" sz="1000" b="0" i="0" u="none" strike="noStrike" cap="none" normalizeH="0" baseline="0" smtClean="0">
                <a:ln>
                  <a:noFill/>
                </a:ln>
                <a:solidFill>
                  <a:srgbClr val="000000"/>
                </a:solidFill>
                <a:effectLst/>
                <a:latin typeface="Arial Unicode MS" pitchFamily="34" charset="-128"/>
                <a:cs typeface="Arial" pitchFamily="34" charset="0"/>
              </a:rPr>
            </a:br>
            <a:r>
              <a:rPr kumimoji="0" lang="en-US" sz="1000" b="0" i="0" u="none" strike="noStrike" cap="none" normalizeH="0" baseline="0" smtClean="0">
                <a:ln>
                  <a:noFill/>
                </a:ln>
                <a:solidFill>
                  <a:srgbClr val="000000"/>
                </a:solidFill>
                <a:effectLst/>
                <a:latin typeface="Arial Unicode MS" pitchFamily="34" charset="-128"/>
                <a:cs typeface="Arial" pitchFamily="34" charset="0"/>
              </a:rPr>
              <a:t>SEVERAL people have asked me the meaning of this term. Secularism is the religion of humanity; it embraces the affairs of this world; it is interested in everything that touches the welfare of a sentient being; it advocates attention to the particular planet in which we happen to live; it means that each individual counts for something; it is a declaration of intellectual independence; it means that the pew is superior to the pulpit, that those who bear the burdens shall have the profits and that they who fill the purse shall hold the strings. It is a protest against theological oppression, against ecclesiastical Bank of Wisdom Box 926, Louisville, KY 40201</a:t>
            </a:r>
            <a:r>
              <a:rPr kumimoji="0" lang="en-US" sz="800" b="0" i="0" u="none" strike="noStrike" cap="none" normalizeH="0" baseline="0" smtClean="0">
                <a:ln>
                  <a:noFill/>
                </a:ln>
                <a:solidFill>
                  <a:schemeClr val="tx1"/>
                </a:solidFill>
                <a:effectLst/>
                <a:latin typeface="Arial" pitchFamily="34" charset="0"/>
                <a:cs typeface="Arial" pitchFamily="34" charset="0"/>
              </a:rPr>
              <a:t> </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71361" name="Rectangle 1"/>
          <p:cNvSpPr>
            <a:spLocks noChangeArrowheads="1"/>
          </p:cNvSpPr>
          <p:nvPr/>
        </p:nvSpPr>
        <p:spPr bwMode="auto">
          <a:xfrm>
            <a:off x="1285852" y="1714488"/>
            <a:ext cx="6286544" cy="3539430"/>
          </a:xfrm>
          <a:prstGeom prst="rect">
            <a:avLst/>
          </a:prstGeom>
          <a:solidFill>
            <a:srgbClr val="FFFFFF"/>
          </a:solidFill>
          <a:ln w="9525">
            <a:noFill/>
            <a:miter lim="800000"/>
            <a:headEnd/>
            <a:tailEnd/>
          </a:ln>
          <a:effectLst/>
        </p:spPr>
        <p:txBody>
          <a:bodyPr vert="horz" wrap="square" lIns="47610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US" sz="2800" b="0" i="0" u="none" strike="noStrike" cap="none" normalizeH="0" baseline="0" dirty="0" smtClean="0">
                <a:ln>
                  <a:noFill/>
                </a:ln>
                <a:solidFill>
                  <a:srgbClr val="000000"/>
                </a:solidFill>
                <a:effectLst/>
                <a:latin typeface="Arial Unicode MS" pitchFamily="34" charset="-128"/>
                <a:cs typeface="Arial" pitchFamily="34" charset="0"/>
              </a:rPr>
              <a:t>Secularism believes in building a home here, in this world. It trusts to individual effort, to energy, to intelligence, to observation and experience rather than </a:t>
            </a:r>
            <a:r>
              <a:rPr kumimoji="0" lang="en-US" sz="2800" b="0" i="0" u="none" strike="noStrike" cap="none" normalizeH="0" baseline="0" dirty="0" smtClean="0">
                <a:ln>
                  <a:noFill/>
                </a:ln>
                <a:solidFill>
                  <a:srgbClr val="FF0000"/>
                </a:solidFill>
                <a:effectLst/>
                <a:latin typeface="Arial Unicode MS" pitchFamily="34" charset="-128"/>
                <a:cs typeface="Arial" pitchFamily="34" charset="0"/>
              </a:rPr>
              <a:t>to the unknown and the supernatural.</a:t>
            </a:r>
            <a:r>
              <a:rPr kumimoji="0" lang="en-US" sz="2800" b="0" i="0" u="none" strike="noStrike" cap="none" normalizeH="0" baseline="0" dirty="0" smtClean="0">
                <a:ln>
                  <a:noFill/>
                </a:ln>
                <a:solidFill>
                  <a:srgbClr val="000000"/>
                </a:solidFill>
                <a:effectLst/>
                <a:latin typeface="Arial Unicode MS" pitchFamily="34" charset="-128"/>
                <a:cs typeface="Arial" pitchFamily="34" charset="0"/>
              </a:rPr>
              <a:t> It desires to be happy on this side of the grave.</a:t>
            </a:r>
            <a:endParaRPr kumimoji="0" lang="en-US" sz="2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6" name="صورة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214794" y="6220081"/>
            <a:ext cx="755414" cy="476672"/>
          </a:xfrm>
          <a:prstGeom prst="rect">
            <a:avLst/>
          </a:prstGeom>
        </p:spPr>
      </p:pic>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3"/>
          <a:srcRect/>
          <a:stretch>
            <a:fillRect/>
          </a:stretch>
        </p:blipFill>
        <p:spPr bwMode="auto">
          <a:xfrm>
            <a:off x="214282" y="1000108"/>
            <a:ext cx="8001024" cy="5679297"/>
          </a:xfrm>
          <a:prstGeom prst="rect">
            <a:avLst/>
          </a:prstGeom>
          <a:noFill/>
          <a:ln w="9525">
            <a:noFill/>
            <a:miter lim="800000"/>
            <a:headEnd/>
            <a:tailEnd/>
          </a:ln>
        </p:spPr>
      </p:pic>
      <p:sp>
        <p:nvSpPr>
          <p:cNvPr id="267265" name="Rectangle 1"/>
          <p:cNvSpPr>
            <a:spLocks noChangeArrowheads="1"/>
          </p:cNvSpPr>
          <p:nvPr/>
        </p:nvSpPr>
        <p:spPr bwMode="auto">
          <a:xfrm>
            <a:off x="285720" y="714356"/>
            <a:ext cx="7929618" cy="6001643"/>
          </a:xfrm>
          <a:prstGeom prst="rect">
            <a:avLst/>
          </a:prstGeom>
          <a:solidFill>
            <a:srgbClr val="FFFFFF"/>
          </a:solidFill>
          <a:ln w="9525">
            <a:noFill/>
            <a:miter lim="800000"/>
            <a:headEnd/>
            <a:tailEnd/>
          </a:ln>
          <a:effectLst/>
        </p:spPr>
        <p:txBody>
          <a:bodyPr vert="horz" wrap="square" lIns="47610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rgbClr val="000000"/>
                </a:solidFill>
                <a:effectLst/>
                <a:latin typeface="Arial Unicode MS" pitchFamily="34" charset="-128"/>
                <a:cs typeface="Arial" pitchFamily="34" charset="0"/>
              </a:rPr>
              <a:t>Secularism means food and fireside, roof and raiment, reasonable work and reasonable leisure, the cultivation of the tastes, the acquisition of knowledge, the enjoyment of the arts, and it promises for the human race comfort, independence, intelligence, and above all liberty. It means the cultivation of friendship and intellectual hospitality. It means the living for ourselves and each other; for the present instead of the past, for this world rather than for another. It means the right to express your thought in spite of popes, priests, and gods. It regards work as worship, labor as prayer</a:t>
            </a:r>
            <a:r>
              <a:rPr lang="ar-EG" sz="2400" dirty="0" smtClean="0">
                <a:solidFill>
                  <a:srgbClr val="000000"/>
                </a:solidFill>
                <a:latin typeface="Arial Unicode MS" pitchFamily="34" charset="-128"/>
                <a:cs typeface="Arial" pitchFamily="34" charset="0"/>
              </a:rPr>
              <a:t>.</a:t>
            </a:r>
            <a:r>
              <a:rPr kumimoji="0" lang="en-US" sz="2400" b="0" i="0" u="none" strike="noStrike" cap="none" normalizeH="0" baseline="0" dirty="0" smtClean="0">
                <a:ln>
                  <a:noFill/>
                </a:ln>
                <a:solidFill>
                  <a:srgbClr val="000000"/>
                </a:solidFill>
                <a:effectLst/>
                <a:latin typeface="Arial Unicode MS" pitchFamily="34" charset="-128"/>
                <a:cs typeface="Arial" pitchFamily="34" charset="0"/>
              </a:rPr>
              <a:t> It says to every human being, Take care of yourself so that you may be able to help others; adorn your life with the gems called good deeds; illumine your path with the sunlight called friendship and love.</a:t>
            </a:r>
            <a:r>
              <a:rPr kumimoji="0" lang="en-US" sz="2400" b="0" i="0" u="none" strike="noStrike" cap="none" normalizeH="0" baseline="0" dirty="0" smtClean="0">
                <a:ln>
                  <a:noFill/>
                </a:ln>
                <a:solidFill>
                  <a:schemeClr val="tx1"/>
                </a:solidFill>
                <a:effectLst/>
                <a:latin typeface="Arial" pitchFamily="34" charset="0"/>
                <a:cs typeface="Arial" pitchFamily="34" charset="0"/>
              </a:rPr>
              <a:t> </a:t>
            </a:r>
          </a:p>
        </p:txBody>
      </p:sp>
      <p:pic>
        <p:nvPicPr>
          <p:cNvPr id="4" name="صورة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211960" y="6384417"/>
            <a:ext cx="755414" cy="476672"/>
          </a:xfrm>
          <a:prstGeom prst="rect">
            <a:avLst/>
          </a:prstGeom>
        </p:spPr>
      </p:pic>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3"/>
          <a:srcRect/>
          <a:stretch>
            <a:fillRect/>
          </a:stretch>
        </p:blipFill>
        <p:spPr bwMode="auto">
          <a:xfrm>
            <a:off x="214282" y="1000108"/>
            <a:ext cx="8001024" cy="5679297"/>
          </a:xfrm>
          <a:prstGeom prst="rect">
            <a:avLst/>
          </a:prstGeom>
          <a:noFill/>
          <a:ln w="9525">
            <a:noFill/>
            <a:miter lim="800000"/>
            <a:headEnd/>
            <a:tailEnd/>
          </a:ln>
        </p:spPr>
      </p:pic>
      <p:sp>
        <p:nvSpPr>
          <p:cNvPr id="258049" name="Rectangle 1"/>
          <p:cNvSpPr>
            <a:spLocks noChangeArrowheads="1"/>
          </p:cNvSpPr>
          <p:nvPr/>
        </p:nvSpPr>
        <p:spPr bwMode="auto">
          <a:xfrm>
            <a:off x="0" y="0"/>
            <a:ext cx="9144000" cy="457200"/>
          </a:xfrm>
          <a:prstGeom prst="rect">
            <a:avLst/>
          </a:prstGeom>
          <a:solidFill>
            <a:srgbClr val="FFFFFF"/>
          </a:solidFill>
          <a:ln w="9525">
            <a:noFill/>
            <a:miter lim="800000"/>
            <a:headEnd/>
            <a:tailEnd/>
          </a:ln>
          <a:effectLst/>
        </p:spPr>
        <p:txBody>
          <a:bodyPr vert="horz" wrap="none" lIns="47610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rgbClr val="000000"/>
                </a:solidFill>
                <a:effectLst/>
                <a:latin typeface="Arial Unicode MS" pitchFamily="34" charset="-128"/>
                <a:cs typeface="Arial" pitchFamily="34" charset="0"/>
              </a:rPr>
              <a:t/>
            </a:r>
            <a:br>
              <a:rPr kumimoji="0" lang="en-US" sz="1000" b="0" i="0" u="none" strike="noStrike" cap="none" normalizeH="0" baseline="0" smtClean="0">
                <a:ln>
                  <a:noFill/>
                </a:ln>
                <a:solidFill>
                  <a:srgbClr val="000000"/>
                </a:solidFill>
                <a:effectLst/>
                <a:latin typeface="Arial Unicode MS" pitchFamily="34" charset="-128"/>
                <a:cs typeface="Arial" pitchFamily="34" charset="0"/>
              </a:rPr>
            </a:br>
            <a:r>
              <a:rPr kumimoji="0" lang="en-US" sz="1000" b="0" i="0" u="none" strike="noStrike" cap="none" normalizeH="0" baseline="0" smtClean="0">
                <a:ln>
                  <a:noFill/>
                </a:ln>
                <a:solidFill>
                  <a:srgbClr val="000000"/>
                </a:solidFill>
                <a:effectLst/>
                <a:latin typeface="Arial Unicode MS" pitchFamily="34" charset="-128"/>
                <a:cs typeface="Arial" pitchFamily="34" charset="0"/>
              </a:rPr>
              <a:t>SEVERAL people have asked me the meaning of this term. Secularism is the religion of humanity; it embraces the affairs of this world; it is interested in everything that touches the welfare of a sentient being; it advocates attention to the particular planet in which we happen to live; it means that each individual counts for something; it is a declaration of intellectual independence; it means that the pew is superior to the pulpit, that those who bear the burdens shall have the profits and that they who fill the purse shall hold the strings. It is a protest against theological oppression, against ecclesiastical Bank of Wisdom Box 926, Louisville, KY 40201</a:t>
            </a:r>
            <a:r>
              <a:rPr kumimoji="0" lang="en-US" sz="800" b="0" i="0" u="none" strike="noStrike" cap="none" normalizeH="0" baseline="0" smtClean="0">
                <a:ln>
                  <a:noFill/>
                </a:ln>
                <a:solidFill>
                  <a:schemeClr val="tx1"/>
                </a:solidFill>
                <a:effectLst/>
                <a:latin typeface="Arial" pitchFamily="34" charset="0"/>
                <a:cs typeface="Arial" pitchFamily="34" charset="0"/>
              </a:rPr>
              <a:t> </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58050" name="Rectangle 2"/>
          <p:cNvSpPr>
            <a:spLocks noChangeArrowheads="1"/>
          </p:cNvSpPr>
          <p:nvPr/>
        </p:nvSpPr>
        <p:spPr bwMode="auto">
          <a:xfrm>
            <a:off x="0" y="0"/>
            <a:ext cx="9144000" cy="457200"/>
          </a:xfrm>
          <a:prstGeom prst="rect">
            <a:avLst/>
          </a:prstGeom>
          <a:solidFill>
            <a:srgbClr val="FFFFFF"/>
          </a:solidFill>
          <a:ln w="9525">
            <a:noFill/>
            <a:miter lim="800000"/>
            <a:headEnd/>
            <a:tailEnd/>
          </a:ln>
          <a:effectLst/>
        </p:spPr>
        <p:txBody>
          <a:bodyPr vert="horz" wrap="none" lIns="47610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rgbClr val="000000"/>
                </a:solidFill>
                <a:effectLst/>
                <a:latin typeface="Arial Unicode MS" pitchFamily="34" charset="-128"/>
                <a:cs typeface="Arial" pitchFamily="34" charset="0"/>
              </a:rPr>
              <a:t/>
            </a:r>
            <a:br>
              <a:rPr kumimoji="0" lang="en-US" sz="1000" b="0" i="0" u="none" strike="noStrike" cap="none" normalizeH="0" baseline="0" smtClean="0">
                <a:ln>
                  <a:noFill/>
                </a:ln>
                <a:solidFill>
                  <a:srgbClr val="000000"/>
                </a:solidFill>
                <a:effectLst/>
                <a:latin typeface="Arial Unicode MS" pitchFamily="34" charset="-128"/>
                <a:cs typeface="Arial" pitchFamily="34" charset="0"/>
              </a:rPr>
            </a:br>
            <a:r>
              <a:rPr kumimoji="0" lang="en-US" sz="1000" b="0" i="0" u="none" strike="noStrike" cap="none" normalizeH="0" baseline="0" smtClean="0">
                <a:ln>
                  <a:noFill/>
                </a:ln>
                <a:solidFill>
                  <a:srgbClr val="000000"/>
                </a:solidFill>
                <a:effectLst/>
                <a:latin typeface="Arial Unicode MS" pitchFamily="34" charset="-128"/>
                <a:cs typeface="Arial" pitchFamily="34" charset="0"/>
              </a:rPr>
              <a:t>SEVERAL people have asked me the meaning of this term. Secularism is the religion of humanity; it embraces the affairs of this world; it is interested in everything that touches the welfare of a sentient being; it advocates attention to the particular planet in which we happen to live; it means that each individual counts for something; it is a declaration of intellectual independence; it means that the pew is superior to the pulpit, that those who bear the burdens shall have the profits and that they who fill the purse shall hold the strings. It is a protest against theological oppression, against ecclesiastical Bank of Wisdom Box 926, Louisville, KY 40201</a:t>
            </a:r>
            <a:r>
              <a:rPr kumimoji="0" lang="en-US" sz="800" b="0" i="0" u="none" strike="noStrike" cap="none" normalizeH="0" baseline="0" smtClean="0">
                <a:ln>
                  <a:noFill/>
                </a:ln>
                <a:solidFill>
                  <a:schemeClr val="tx1"/>
                </a:solidFill>
                <a:effectLst/>
                <a:latin typeface="Arial" pitchFamily="34" charset="0"/>
                <a:cs typeface="Arial" pitchFamily="34" charset="0"/>
              </a:rPr>
              <a:t> </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73409" name="Rectangle 1"/>
          <p:cNvSpPr>
            <a:spLocks noChangeArrowheads="1"/>
          </p:cNvSpPr>
          <p:nvPr/>
        </p:nvSpPr>
        <p:spPr bwMode="auto">
          <a:xfrm>
            <a:off x="0" y="1071546"/>
            <a:ext cx="8143900" cy="6001643"/>
          </a:xfrm>
          <a:prstGeom prst="rect">
            <a:avLst/>
          </a:prstGeom>
          <a:solidFill>
            <a:srgbClr val="FFFFFF"/>
          </a:solidFill>
          <a:ln w="9525">
            <a:noFill/>
            <a:miter lim="800000"/>
            <a:headEnd/>
            <a:tailEnd/>
          </a:ln>
          <a:effectLst/>
        </p:spPr>
        <p:txBody>
          <a:bodyPr vert="horz" wrap="square" lIns="47610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US" sz="3200" b="0" i="0" u="none" strike="noStrike" cap="none" normalizeH="0" baseline="0" dirty="0" smtClean="0">
                <a:ln>
                  <a:noFill/>
                </a:ln>
                <a:solidFill>
                  <a:srgbClr val="000000"/>
                </a:solidFill>
                <a:effectLst/>
                <a:latin typeface="Arial Unicode MS" pitchFamily="34" charset="-128"/>
                <a:cs typeface="Arial" pitchFamily="34" charset="0"/>
              </a:rPr>
              <a:t>Secularism is a religion, a religion that is understood. It has no mysteries, no mumblings, no priests, no ceremonies, no falsehoods, no miracles, and no persecutions. It considers the lilies of the field, and takes thought for the morrow. It says to the whole world, Work that you may eat, drink, and be clothed; work that you may enjoy; work that you may not want; work that you may give and never need. The Independent Pulpit, Waco, Texas, 1887.</a:t>
            </a:r>
            <a:r>
              <a:rPr kumimoji="0" lang="en-US" sz="3200" b="0" i="0" u="none" strike="noStrike" cap="none" normalizeH="0" baseline="0" dirty="0" smtClean="0">
                <a:ln>
                  <a:noFill/>
                </a:ln>
                <a:solidFill>
                  <a:schemeClr val="tx1"/>
                </a:solidFill>
                <a:effectLst/>
                <a:latin typeface="Arial" pitchFamily="34" charset="0"/>
                <a:cs typeface="Arial" pitchFamily="34" charset="0"/>
              </a:rPr>
              <a:t> </a:t>
            </a:r>
          </a:p>
        </p:txBody>
      </p:sp>
      <p:sp>
        <p:nvSpPr>
          <p:cNvPr id="6" name="Rectangle 5"/>
          <p:cNvSpPr/>
          <p:nvPr/>
        </p:nvSpPr>
        <p:spPr>
          <a:xfrm>
            <a:off x="2143108" y="3000372"/>
            <a:ext cx="4572000" cy="923330"/>
          </a:xfrm>
          <a:prstGeom prst="rect">
            <a:avLst/>
          </a:prstGeom>
        </p:spPr>
        <p:txBody>
          <a:bodyPr>
            <a:spAutoFit/>
          </a:bodyPr>
          <a:lstStyle/>
          <a:p>
            <a:pPr algn="ctr"/>
            <a:r>
              <a:rPr lang="en-US" b="1" dirty="0" smtClean="0">
                <a:solidFill>
                  <a:schemeClr val="bg1"/>
                </a:solidFill>
              </a:rPr>
              <a:t>Bank of Wisdom</a:t>
            </a:r>
            <a:r>
              <a:rPr lang="en-US" dirty="0" smtClean="0">
                <a:solidFill>
                  <a:schemeClr val="bg1"/>
                </a:solidFill>
              </a:rPr>
              <a:t>,</a:t>
            </a:r>
            <a:br>
              <a:rPr lang="en-US" dirty="0" smtClean="0">
                <a:solidFill>
                  <a:schemeClr val="bg1"/>
                </a:solidFill>
              </a:rPr>
            </a:br>
            <a:r>
              <a:rPr lang="en-US" dirty="0" smtClean="0">
                <a:solidFill>
                  <a:schemeClr val="bg1"/>
                </a:solidFill>
              </a:rPr>
              <a:t>Box 926,</a:t>
            </a:r>
            <a:br>
              <a:rPr lang="en-US" dirty="0" smtClean="0">
                <a:solidFill>
                  <a:schemeClr val="bg1"/>
                </a:solidFill>
              </a:rPr>
            </a:br>
            <a:r>
              <a:rPr lang="en-US" dirty="0" smtClean="0">
                <a:solidFill>
                  <a:schemeClr val="bg1"/>
                </a:solidFill>
              </a:rPr>
              <a:t>Louisville, KY 40201</a:t>
            </a:r>
            <a:endParaRPr lang="en-US" dirty="0">
              <a:solidFill>
                <a:schemeClr val="bg1"/>
              </a:solidFill>
            </a:endParaRPr>
          </a:p>
        </p:txBody>
      </p:sp>
      <p:pic>
        <p:nvPicPr>
          <p:cNvPr id="7" name="صورة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214794" y="6441069"/>
            <a:ext cx="755414" cy="476672"/>
          </a:xfrm>
          <a:prstGeom prst="rect">
            <a:avLst/>
          </a:prstGeom>
        </p:spPr>
      </p:pic>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a:srcRect/>
          <a:stretch>
            <a:fillRect/>
          </a:stretch>
        </p:blipFill>
        <p:spPr bwMode="auto">
          <a:xfrm>
            <a:off x="0" y="1060812"/>
            <a:ext cx="8072462" cy="5797188"/>
          </a:xfrm>
          <a:prstGeom prst="rect">
            <a:avLst/>
          </a:prstGeom>
          <a:noFill/>
          <a:ln w="9525">
            <a:noFill/>
            <a:miter lim="800000"/>
            <a:headEnd/>
            <a:tailEnd/>
          </a:ln>
        </p:spPr>
      </p:pic>
      <p:sp>
        <p:nvSpPr>
          <p:cNvPr id="3" name="Rectangle 2"/>
          <p:cNvSpPr/>
          <p:nvPr/>
        </p:nvSpPr>
        <p:spPr>
          <a:xfrm>
            <a:off x="714348" y="3748635"/>
            <a:ext cx="6858048" cy="1938992"/>
          </a:xfrm>
          <a:prstGeom prst="rect">
            <a:avLst/>
          </a:prstGeom>
        </p:spPr>
        <p:style>
          <a:lnRef idx="2">
            <a:schemeClr val="dk1">
              <a:shade val="50000"/>
            </a:schemeClr>
          </a:lnRef>
          <a:fillRef idx="1">
            <a:schemeClr val="dk1"/>
          </a:fillRef>
          <a:effectRef idx="0">
            <a:schemeClr val="dk1"/>
          </a:effectRef>
          <a:fontRef idx="minor">
            <a:schemeClr val="lt1"/>
          </a:fontRef>
        </p:style>
        <p:txBody>
          <a:bodyPr wrap="square">
            <a:spAutoFit/>
          </a:bodyPr>
          <a:lstStyle/>
          <a:p>
            <a:pPr algn="just" rtl="0"/>
            <a:r>
              <a:rPr lang="en-US" sz="4000" dirty="0" smtClean="0"/>
              <a:t>Praise be to Allah, the Cherisher and Sustainer of the worlds. </a:t>
            </a:r>
            <a:r>
              <a:rPr lang="en-US" sz="4000" dirty="0" smtClean="0">
                <a:solidFill>
                  <a:srgbClr val="FFFF00"/>
                </a:solidFill>
              </a:rPr>
              <a:t>(Fatiha2)</a:t>
            </a:r>
            <a:endParaRPr lang="ar-EG" sz="4000" dirty="0">
              <a:solidFill>
                <a:srgbClr val="FFFF00"/>
              </a:solidFill>
            </a:endParaRPr>
          </a:p>
        </p:txBody>
      </p:sp>
      <p:sp>
        <p:nvSpPr>
          <p:cNvPr id="4" name="Rectangle 3"/>
          <p:cNvSpPr/>
          <p:nvPr/>
        </p:nvSpPr>
        <p:spPr>
          <a:xfrm>
            <a:off x="1000100" y="2078172"/>
            <a:ext cx="6572296" cy="769441"/>
          </a:xfrm>
          <a:prstGeom prst="rect">
            <a:avLst/>
          </a:prstGeom>
        </p:spPr>
        <p:txBody>
          <a:bodyPr wrap="square">
            <a:spAutoFit/>
          </a:bodyPr>
          <a:lstStyle/>
          <a:p>
            <a:r>
              <a:rPr lang="ar-EG" dirty="0" smtClean="0"/>
              <a:t> </a:t>
            </a:r>
            <a:r>
              <a:rPr lang="ar-EG" sz="4400" b="1" dirty="0" smtClean="0">
                <a:solidFill>
                  <a:srgbClr val="FF0000"/>
                </a:solidFill>
              </a:rPr>
              <a:t>{الْحَمْدُ للّهِ رَبِّ الْعَالَمِينَ }الفاتحة2</a:t>
            </a:r>
            <a:endParaRPr lang="ar-EG" sz="4400" b="1" dirty="0">
              <a:solidFill>
                <a:srgbClr val="FF0000"/>
              </a:solidFill>
            </a:endParaRPr>
          </a:p>
        </p:txBody>
      </p:sp>
      <p:pic>
        <p:nvPicPr>
          <p:cNvPr id="5" name="صورة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652120" y="6381328"/>
            <a:ext cx="755414" cy="476672"/>
          </a:xfrm>
          <a:prstGeom prst="rect">
            <a:avLst/>
          </a:prstGeom>
        </p:spPr>
      </p:pic>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show="0">
  <p:cSld>
    <p:bg>
      <p:bgPr>
        <a:blipFill>
          <a:blip r:embed="rId3"/>
          <a:stretch>
            <a:fillRect/>
          </a:stretch>
        </a:blipFill>
        <a:effectLst/>
      </p:bgPr>
    </p:bg>
    <p:spTree>
      <p:nvGrpSpPr>
        <p:cNvPr id="1" name=""/>
        <p:cNvGrpSpPr/>
        <p:nvPr/>
      </p:nvGrpSpPr>
      <p:grpSpPr>
        <a:xfrm>
          <a:off x="0" y="0"/>
          <a:ext cx="0" cy="0"/>
          <a:chOff x="0" y="0"/>
          <a:chExt cx="0" cy="0"/>
        </a:xfrm>
      </p:grpSpPr>
      <p:grpSp>
        <p:nvGrpSpPr>
          <p:cNvPr id="4" name="Group 28"/>
          <p:cNvGrpSpPr>
            <a:grpSpLocks/>
          </p:cNvGrpSpPr>
          <p:nvPr/>
        </p:nvGrpSpPr>
        <p:grpSpPr bwMode="auto">
          <a:xfrm>
            <a:off x="-1" y="1509701"/>
            <a:ext cx="8212101" cy="3341586"/>
            <a:chOff x="336" y="668"/>
            <a:chExt cx="5424" cy="2304"/>
          </a:xfrm>
        </p:grpSpPr>
        <p:grpSp>
          <p:nvGrpSpPr>
            <p:cNvPr id="5" name="Group 3"/>
            <p:cNvGrpSpPr>
              <a:grpSpLocks/>
            </p:cNvGrpSpPr>
            <p:nvPr/>
          </p:nvGrpSpPr>
          <p:grpSpPr bwMode="auto">
            <a:xfrm>
              <a:off x="336" y="668"/>
              <a:ext cx="3647" cy="2304"/>
              <a:chOff x="336" y="672"/>
              <a:chExt cx="4656" cy="2880"/>
            </a:xfrm>
          </p:grpSpPr>
          <p:sp>
            <p:nvSpPr>
              <p:cNvPr id="11" name="Oval 4"/>
              <p:cNvSpPr>
                <a:spLocks noChangeArrowheads="1"/>
              </p:cNvSpPr>
              <p:nvPr/>
            </p:nvSpPr>
            <p:spPr bwMode="auto">
              <a:xfrm>
                <a:off x="864" y="865"/>
                <a:ext cx="1056" cy="1055"/>
              </a:xfrm>
              <a:prstGeom prst="ellipse">
                <a:avLst/>
              </a:prstGeom>
              <a:gradFill rotWithShape="0">
                <a:gsLst>
                  <a:gs pos="0">
                    <a:srgbClr val="CCFFFF"/>
                  </a:gs>
                  <a:gs pos="100000">
                    <a:srgbClr val="CCFFFF">
                      <a:gamma/>
                      <a:shade val="36471"/>
                      <a:invGamma/>
                    </a:srgbClr>
                  </a:gs>
                </a:gsLst>
                <a:path path="shape">
                  <a:fillToRect l="50000" t="50000" r="50000" b="50000"/>
                </a:path>
              </a:gradFill>
              <a:ln w="9525">
                <a:noFill/>
                <a:round/>
                <a:headEnd/>
                <a:tailEnd/>
              </a:ln>
              <a:effectLst>
                <a:outerShdw dist="53882" dir="2700000" algn="ctr" rotWithShape="0">
                  <a:schemeClr val="bg2"/>
                </a:outerShdw>
              </a:effectLst>
            </p:spPr>
            <p:txBody>
              <a:bodyPr wrap="none" anchor="ctr">
                <a:spAutoFit/>
              </a:bodyPr>
              <a:lstStyle/>
              <a:p>
                <a:pPr>
                  <a:defRPr/>
                </a:pPr>
                <a:endParaRPr lang="en-US" b="0"/>
              </a:p>
            </p:txBody>
          </p:sp>
          <p:sp>
            <p:nvSpPr>
              <p:cNvPr id="12" name="Oval 5"/>
              <p:cNvSpPr>
                <a:spLocks noChangeArrowheads="1"/>
              </p:cNvSpPr>
              <p:nvPr/>
            </p:nvSpPr>
            <p:spPr bwMode="auto">
              <a:xfrm>
                <a:off x="3408" y="1033"/>
                <a:ext cx="1584" cy="1584"/>
              </a:xfrm>
              <a:prstGeom prst="ellipse">
                <a:avLst/>
              </a:prstGeom>
              <a:gradFill rotWithShape="0">
                <a:gsLst>
                  <a:gs pos="0">
                    <a:srgbClr val="CCFFFF"/>
                  </a:gs>
                  <a:gs pos="100000">
                    <a:srgbClr val="CCFFFF">
                      <a:gamma/>
                      <a:shade val="36471"/>
                      <a:invGamma/>
                    </a:srgbClr>
                  </a:gs>
                </a:gsLst>
                <a:path path="shape">
                  <a:fillToRect l="50000" t="50000" r="50000" b="50000"/>
                </a:path>
              </a:gradFill>
              <a:ln w="9525">
                <a:noFill/>
                <a:round/>
                <a:headEnd/>
                <a:tailEnd/>
              </a:ln>
              <a:effectLst>
                <a:outerShdw dist="53882" dir="2700000" algn="ctr" rotWithShape="0">
                  <a:schemeClr val="bg2"/>
                </a:outerShdw>
              </a:effectLst>
            </p:spPr>
            <p:txBody>
              <a:bodyPr anchor="ctr">
                <a:spAutoFit/>
              </a:bodyPr>
              <a:lstStyle/>
              <a:p>
                <a:pPr>
                  <a:defRPr/>
                </a:pPr>
                <a:endParaRPr lang="en-US" b="0"/>
              </a:p>
            </p:txBody>
          </p:sp>
          <p:sp>
            <p:nvSpPr>
              <p:cNvPr id="13" name="Oval 6"/>
              <p:cNvSpPr>
                <a:spLocks noChangeArrowheads="1"/>
              </p:cNvSpPr>
              <p:nvPr/>
            </p:nvSpPr>
            <p:spPr bwMode="auto">
              <a:xfrm>
                <a:off x="2304" y="2112"/>
                <a:ext cx="1008" cy="960"/>
              </a:xfrm>
              <a:prstGeom prst="ellipse">
                <a:avLst/>
              </a:prstGeom>
              <a:gradFill rotWithShape="0">
                <a:gsLst>
                  <a:gs pos="0">
                    <a:srgbClr val="CCFFFF"/>
                  </a:gs>
                  <a:gs pos="100000">
                    <a:srgbClr val="CCFFFF">
                      <a:gamma/>
                      <a:shade val="36471"/>
                      <a:invGamma/>
                    </a:srgbClr>
                  </a:gs>
                </a:gsLst>
                <a:path path="shape">
                  <a:fillToRect l="50000" t="50000" r="50000" b="50000"/>
                </a:path>
              </a:gradFill>
              <a:ln w="9525">
                <a:noFill/>
                <a:round/>
                <a:headEnd/>
                <a:tailEnd/>
              </a:ln>
              <a:effectLst>
                <a:outerShdw dist="53882" dir="2700000" algn="ctr" rotWithShape="0">
                  <a:schemeClr val="bg2"/>
                </a:outerShdw>
              </a:effectLst>
            </p:spPr>
            <p:txBody>
              <a:bodyPr anchor="ctr">
                <a:spAutoFit/>
              </a:bodyPr>
              <a:lstStyle/>
              <a:p>
                <a:pPr>
                  <a:defRPr/>
                </a:pPr>
                <a:endParaRPr lang="en-US" b="0"/>
              </a:p>
            </p:txBody>
          </p:sp>
          <p:sp>
            <p:nvSpPr>
              <p:cNvPr id="14" name="Oval 7"/>
              <p:cNvSpPr>
                <a:spLocks noChangeArrowheads="1"/>
              </p:cNvSpPr>
              <p:nvPr/>
            </p:nvSpPr>
            <p:spPr bwMode="auto">
              <a:xfrm>
                <a:off x="2544" y="912"/>
                <a:ext cx="671" cy="673"/>
              </a:xfrm>
              <a:prstGeom prst="ellipse">
                <a:avLst/>
              </a:prstGeom>
              <a:gradFill rotWithShape="0">
                <a:gsLst>
                  <a:gs pos="0">
                    <a:srgbClr val="CCFFFF"/>
                  </a:gs>
                  <a:gs pos="100000">
                    <a:srgbClr val="CCFFFF">
                      <a:gamma/>
                      <a:shade val="36471"/>
                      <a:invGamma/>
                    </a:srgbClr>
                  </a:gs>
                </a:gsLst>
                <a:path path="shape">
                  <a:fillToRect l="50000" t="50000" r="50000" b="50000"/>
                </a:path>
              </a:gradFill>
              <a:ln w="9525">
                <a:noFill/>
                <a:round/>
                <a:headEnd/>
                <a:tailEnd/>
              </a:ln>
              <a:effectLst>
                <a:outerShdw dist="53882" dir="2700000" algn="ctr" rotWithShape="0">
                  <a:schemeClr val="bg2"/>
                </a:outerShdw>
              </a:effectLst>
            </p:spPr>
            <p:txBody>
              <a:bodyPr anchor="ctr">
                <a:spAutoFit/>
              </a:bodyPr>
              <a:lstStyle/>
              <a:p>
                <a:pPr>
                  <a:defRPr/>
                </a:pPr>
                <a:endParaRPr lang="en-US" b="0"/>
              </a:p>
            </p:txBody>
          </p:sp>
          <p:sp>
            <p:nvSpPr>
              <p:cNvPr id="15" name="Oval 8"/>
              <p:cNvSpPr>
                <a:spLocks noChangeArrowheads="1"/>
              </p:cNvSpPr>
              <p:nvPr/>
            </p:nvSpPr>
            <p:spPr bwMode="auto">
              <a:xfrm>
                <a:off x="336" y="2112"/>
                <a:ext cx="1440" cy="1440"/>
              </a:xfrm>
              <a:prstGeom prst="ellipse">
                <a:avLst/>
              </a:prstGeom>
              <a:gradFill rotWithShape="0">
                <a:gsLst>
                  <a:gs pos="0">
                    <a:srgbClr val="CCFFFF"/>
                  </a:gs>
                  <a:gs pos="100000">
                    <a:srgbClr val="CCFFFF">
                      <a:gamma/>
                      <a:shade val="36471"/>
                      <a:invGamma/>
                    </a:srgbClr>
                  </a:gs>
                </a:gsLst>
                <a:path path="shape">
                  <a:fillToRect l="50000" t="50000" r="50000" b="50000"/>
                </a:path>
              </a:gradFill>
              <a:ln w="9525">
                <a:noFill/>
                <a:round/>
                <a:headEnd/>
                <a:tailEnd/>
              </a:ln>
              <a:effectLst>
                <a:outerShdw dist="53882" dir="2700000" algn="ctr" rotWithShape="0">
                  <a:schemeClr val="bg2"/>
                </a:outerShdw>
              </a:effectLst>
            </p:spPr>
            <p:txBody>
              <a:bodyPr anchor="ctr">
                <a:spAutoFit/>
              </a:bodyPr>
              <a:lstStyle/>
              <a:p>
                <a:pPr>
                  <a:defRPr/>
                </a:pPr>
                <a:endParaRPr lang="en-US" b="0"/>
              </a:p>
            </p:txBody>
          </p:sp>
          <p:sp>
            <p:nvSpPr>
              <p:cNvPr id="16" name="AutoShape 9"/>
              <p:cNvSpPr>
                <a:spLocks noChangeArrowheads="1"/>
              </p:cNvSpPr>
              <p:nvPr/>
            </p:nvSpPr>
            <p:spPr bwMode="auto">
              <a:xfrm>
                <a:off x="1488" y="672"/>
                <a:ext cx="1392" cy="912"/>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0 w 21600"/>
                  <a:gd name="T13" fmla="*/ 0 h 21600"/>
                  <a:gd name="T14" fmla="*/ 21600 w 21600"/>
                  <a:gd name="T15" fmla="*/ 7721 h 21600"/>
                </a:gdLst>
                <a:ahLst/>
                <a:cxnLst>
                  <a:cxn ang="T8">
                    <a:pos x="T0" y="T1"/>
                  </a:cxn>
                  <a:cxn ang="T9">
                    <a:pos x="T2" y="T3"/>
                  </a:cxn>
                  <a:cxn ang="T10">
                    <a:pos x="T4" y="T5"/>
                  </a:cxn>
                  <a:cxn ang="T11">
                    <a:pos x="T6" y="T7"/>
                  </a:cxn>
                </a:cxnLst>
                <a:rect l="T12" t="T13" r="T14" b="T15"/>
                <a:pathLst>
                  <a:path w="21600" h="21600">
                    <a:moveTo>
                      <a:pt x="1575" y="10800"/>
                    </a:moveTo>
                    <a:cubicBezTo>
                      <a:pt x="1575" y="5705"/>
                      <a:pt x="5705" y="1575"/>
                      <a:pt x="10800" y="1575"/>
                    </a:cubicBezTo>
                    <a:cubicBezTo>
                      <a:pt x="15894" y="1574"/>
                      <a:pt x="20024" y="5705"/>
                      <a:pt x="20025" y="10799"/>
                    </a:cubicBezTo>
                    <a:lnTo>
                      <a:pt x="21600" y="10800"/>
                    </a:lnTo>
                    <a:cubicBezTo>
                      <a:pt x="21600" y="4835"/>
                      <a:pt x="16764" y="0"/>
                      <a:pt x="10800" y="0"/>
                    </a:cubicBezTo>
                    <a:cubicBezTo>
                      <a:pt x="4835" y="0"/>
                      <a:pt x="0" y="4835"/>
                      <a:pt x="0" y="10800"/>
                    </a:cubicBezTo>
                    <a:close/>
                  </a:path>
                </a:pathLst>
              </a:custGeom>
              <a:gradFill rotWithShape="0">
                <a:gsLst>
                  <a:gs pos="0">
                    <a:srgbClr val="5E7676"/>
                  </a:gs>
                  <a:gs pos="50000">
                    <a:srgbClr val="CCFFFF"/>
                  </a:gs>
                  <a:gs pos="100000">
                    <a:srgbClr val="5E7676"/>
                  </a:gs>
                </a:gsLst>
                <a:lin ang="5400000" scaled="1"/>
              </a:gradFill>
              <a:ln w="9525">
                <a:noFill/>
                <a:miter lim="800000"/>
                <a:headEnd/>
                <a:tailEnd/>
              </a:ln>
            </p:spPr>
            <p:txBody>
              <a:bodyPr anchor="ctr">
                <a:spAutoFit/>
              </a:bodyPr>
              <a:lstStyle/>
              <a:p>
                <a:endParaRPr lang="en-US" b="0"/>
              </a:p>
            </p:txBody>
          </p:sp>
          <p:sp>
            <p:nvSpPr>
              <p:cNvPr id="17" name="AutoShape 10"/>
              <p:cNvSpPr>
                <a:spLocks noChangeArrowheads="1"/>
              </p:cNvSpPr>
              <p:nvPr/>
            </p:nvSpPr>
            <p:spPr bwMode="auto">
              <a:xfrm rot="-5116333">
                <a:off x="840" y="888"/>
                <a:ext cx="384" cy="912"/>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0 w 21600"/>
                  <a:gd name="T13" fmla="*/ 0 h 21600"/>
                  <a:gd name="T14" fmla="*/ 21600 w 21600"/>
                  <a:gd name="T15" fmla="*/ 7721 h 21600"/>
                </a:gdLst>
                <a:ahLst/>
                <a:cxnLst>
                  <a:cxn ang="T8">
                    <a:pos x="T0" y="T1"/>
                  </a:cxn>
                  <a:cxn ang="T9">
                    <a:pos x="T2" y="T3"/>
                  </a:cxn>
                  <a:cxn ang="T10">
                    <a:pos x="T4" y="T5"/>
                  </a:cxn>
                  <a:cxn ang="T11">
                    <a:pos x="T6" y="T7"/>
                  </a:cxn>
                </a:cxnLst>
                <a:rect l="T12" t="T13" r="T14" b="T15"/>
                <a:pathLst>
                  <a:path w="21600" h="21600">
                    <a:moveTo>
                      <a:pt x="1575" y="10800"/>
                    </a:moveTo>
                    <a:cubicBezTo>
                      <a:pt x="1575" y="5705"/>
                      <a:pt x="5705" y="1575"/>
                      <a:pt x="10800" y="1575"/>
                    </a:cubicBezTo>
                    <a:cubicBezTo>
                      <a:pt x="15894" y="1574"/>
                      <a:pt x="20024" y="5705"/>
                      <a:pt x="20025" y="10799"/>
                    </a:cubicBezTo>
                    <a:lnTo>
                      <a:pt x="21600" y="10800"/>
                    </a:lnTo>
                    <a:cubicBezTo>
                      <a:pt x="21600" y="4835"/>
                      <a:pt x="16764" y="0"/>
                      <a:pt x="10800" y="0"/>
                    </a:cubicBezTo>
                    <a:cubicBezTo>
                      <a:pt x="4835" y="0"/>
                      <a:pt x="0" y="4835"/>
                      <a:pt x="0" y="10800"/>
                    </a:cubicBezTo>
                    <a:close/>
                  </a:path>
                </a:pathLst>
              </a:custGeom>
              <a:gradFill rotWithShape="0">
                <a:gsLst>
                  <a:gs pos="0">
                    <a:srgbClr val="5E7676"/>
                  </a:gs>
                  <a:gs pos="50000">
                    <a:srgbClr val="CCFFFF"/>
                  </a:gs>
                  <a:gs pos="100000">
                    <a:srgbClr val="5E7676"/>
                  </a:gs>
                </a:gsLst>
                <a:lin ang="5400000" scaled="1"/>
              </a:gradFill>
              <a:ln w="9525">
                <a:noFill/>
                <a:miter lim="800000"/>
                <a:headEnd/>
                <a:tailEnd/>
              </a:ln>
            </p:spPr>
            <p:txBody>
              <a:bodyPr anchor="ctr">
                <a:spAutoFit/>
              </a:bodyPr>
              <a:lstStyle/>
              <a:p>
                <a:endParaRPr lang="en-US" b="0"/>
              </a:p>
            </p:txBody>
          </p:sp>
          <p:sp>
            <p:nvSpPr>
              <p:cNvPr id="18" name="AutoShape 11"/>
              <p:cNvSpPr>
                <a:spLocks noChangeArrowheads="1"/>
              </p:cNvSpPr>
              <p:nvPr/>
            </p:nvSpPr>
            <p:spPr bwMode="auto">
              <a:xfrm rot="9344197">
                <a:off x="4004" y="943"/>
                <a:ext cx="720" cy="1953"/>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0 w 21600"/>
                  <a:gd name="T13" fmla="*/ 0 h 21600"/>
                  <a:gd name="T14" fmla="*/ 21600 w 21600"/>
                  <a:gd name="T15" fmla="*/ 7709 h 21600"/>
                </a:gdLst>
                <a:ahLst/>
                <a:cxnLst>
                  <a:cxn ang="T8">
                    <a:pos x="T0" y="T1"/>
                  </a:cxn>
                  <a:cxn ang="T9">
                    <a:pos x="T2" y="T3"/>
                  </a:cxn>
                  <a:cxn ang="T10">
                    <a:pos x="T4" y="T5"/>
                  </a:cxn>
                  <a:cxn ang="T11">
                    <a:pos x="T6" y="T7"/>
                  </a:cxn>
                </a:cxnLst>
                <a:rect l="T12" t="T13" r="T14" b="T15"/>
                <a:pathLst>
                  <a:path w="21600" h="21600">
                    <a:moveTo>
                      <a:pt x="1575" y="10800"/>
                    </a:moveTo>
                    <a:cubicBezTo>
                      <a:pt x="1575" y="5705"/>
                      <a:pt x="5705" y="1575"/>
                      <a:pt x="10800" y="1575"/>
                    </a:cubicBezTo>
                    <a:cubicBezTo>
                      <a:pt x="15894" y="1574"/>
                      <a:pt x="20024" y="5705"/>
                      <a:pt x="20025" y="10799"/>
                    </a:cubicBezTo>
                    <a:lnTo>
                      <a:pt x="21600" y="10800"/>
                    </a:lnTo>
                    <a:cubicBezTo>
                      <a:pt x="21600" y="4835"/>
                      <a:pt x="16764" y="0"/>
                      <a:pt x="10800" y="0"/>
                    </a:cubicBezTo>
                    <a:cubicBezTo>
                      <a:pt x="4835" y="0"/>
                      <a:pt x="0" y="4835"/>
                      <a:pt x="0" y="10800"/>
                    </a:cubicBezTo>
                    <a:close/>
                  </a:path>
                </a:pathLst>
              </a:custGeom>
              <a:gradFill rotWithShape="0">
                <a:gsLst>
                  <a:gs pos="0">
                    <a:srgbClr val="5E7676"/>
                  </a:gs>
                  <a:gs pos="50000">
                    <a:srgbClr val="CCFFFF"/>
                  </a:gs>
                  <a:gs pos="100000">
                    <a:srgbClr val="5E7676"/>
                  </a:gs>
                </a:gsLst>
                <a:lin ang="5400000" scaled="1"/>
              </a:gradFill>
              <a:ln w="9525">
                <a:noFill/>
                <a:miter lim="800000"/>
                <a:headEnd/>
                <a:tailEnd/>
              </a:ln>
            </p:spPr>
            <p:txBody>
              <a:bodyPr anchor="ctr">
                <a:spAutoFit/>
              </a:bodyPr>
              <a:lstStyle/>
              <a:p>
                <a:endParaRPr lang="en-US" b="0"/>
              </a:p>
            </p:txBody>
          </p:sp>
          <p:sp>
            <p:nvSpPr>
              <p:cNvPr id="19" name="AutoShape 12"/>
              <p:cNvSpPr>
                <a:spLocks noChangeArrowheads="1"/>
              </p:cNvSpPr>
              <p:nvPr/>
            </p:nvSpPr>
            <p:spPr bwMode="auto">
              <a:xfrm rot="-4811567">
                <a:off x="730" y="1701"/>
                <a:ext cx="672" cy="467"/>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0 w 21600"/>
                  <a:gd name="T13" fmla="*/ 0 h 21600"/>
                  <a:gd name="T14" fmla="*/ 21600 w 21600"/>
                  <a:gd name="T15" fmla="*/ 7724 h 21600"/>
                </a:gdLst>
                <a:ahLst/>
                <a:cxnLst>
                  <a:cxn ang="T8">
                    <a:pos x="T0" y="T1"/>
                  </a:cxn>
                  <a:cxn ang="T9">
                    <a:pos x="T2" y="T3"/>
                  </a:cxn>
                  <a:cxn ang="T10">
                    <a:pos x="T4" y="T5"/>
                  </a:cxn>
                  <a:cxn ang="T11">
                    <a:pos x="T6" y="T7"/>
                  </a:cxn>
                </a:cxnLst>
                <a:rect l="T12" t="T13" r="T14" b="T15"/>
                <a:pathLst>
                  <a:path w="21600" h="21600">
                    <a:moveTo>
                      <a:pt x="1575" y="10800"/>
                    </a:moveTo>
                    <a:cubicBezTo>
                      <a:pt x="1575" y="5705"/>
                      <a:pt x="5705" y="1575"/>
                      <a:pt x="10800" y="1575"/>
                    </a:cubicBezTo>
                    <a:cubicBezTo>
                      <a:pt x="15894" y="1574"/>
                      <a:pt x="20024" y="5705"/>
                      <a:pt x="20025" y="10799"/>
                    </a:cubicBezTo>
                    <a:lnTo>
                      <a:pt x="21600" y="10800"/>
                    </a:lnTo>
                    <a:cubicBezTo>
                      <a:pt x="21600" y="4835"/>
                      <a:pt x="16764" y="0"/>
                      <a:pt x="10800" y="0"/>
                    </a:cubicBezTo>
                    <a:cubicBezTo>
                      <a:pt x="4835" y="0"/>
                      <a:pt x="0" y="4835"/>
                      <a:pt x="0" y="10800"/>
                    </a:cubicBezTo>
                    <a:close/>
                  </a:path>
                </a:pathLst>
              </a:custGeom>
              <a:gradFill rotWithShape="0">
                <a:gsLst>
                  <a:gs pos="0">
                    <a:srgbClr val="5E7676"/>
                  </a:gs>
                  <a:gs pos="50000">
                    <a:srgbClr val="CCFFFF"/>
                  </a:gs>
                  <a:gs pos="100000">
                    <a:srgbClr val="5E7676"/>
                  </a:gs>
                </a:gsLst>
                <a:lin ang="5400000" scaled="1"/>
              </a:gradFill>
              <a:ln w="9525">
                <a:noFill/>
                <a:miter lim="800000"/>
                <a:headEnd/>
                <a:tailEnd/>
              </a:ln>
            </p:spPr>
            <p:txBody>
              <a:bodyPr anchor="ctr">
                <a:spAutoFit/>
              </a:bodyPr>
              <a:lstStyle/>
              <a:p>
                <a:endParaRPr lang="en-US" b="0"/>
              </a:p>
            </p:txBody>
          </p:sp>
          <p:sp>
            <p:nvSpPr>
              <p:cNvPr id="20" name="AutoShape 13"/>
              <p:cNvSpPr>
                <a:spLocks noChangeArrowheads="1"/>
              </p:cNvSpPr>
              <p:nvPr/>
            </p:nvSpPr>
            <p:spPr bwMode="auto">
              <a:xfrm rot="-8409725">
                <a:off x="2544" y="1440"/>
                <a:ext cx="1392" cy="912"/>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0 w 21600"/>
                  <a:gd name="T13" fmla="*/ 0 h 21600"/>
                  <a:gd name="T14" fmla="*/ 21600 w 21600"/>
                  <a:gd name="T15" fmla="*/ 7721 h 21600"/>
                </a:gdLst>
                <a:ahLst/>
                <a:cxnLst>
                  <a:cxn ang="T8">
                    <a:pos x="T0" y="T1"/>
                  </a:cxn>
                  <a:cxn ang="T9">
                    <a:pos x="T2" y="T3"/>
                  </a:cxn>
                  <a:cxn ang="T10">
                    <a:pos x="T4" y="T5"/>
                  </a:cxn>
                  <a:cxn ang="T11">
                    <a:pos x="T6" y="T7"/>
                  </a:cxn>
                </a:cxnLst>
                <a:rect l="T12" t="T13" r="T14" b="T15"/>
                <a:pathLst>
                  <a:path w="21600" h="21600">
                    <a:moveTo>
                      <a:pt x="1575" y="10800"/>
                    </a:moveTo>
                    <a:cubicBezTo>
                      <a:pt x="1575" y="5705"/>
                      <a:pt x="5705" y="1575"/>
                      <a:pt x="10800" y="1575"/>
                    </a:cubicBezTo>
                    <a:cubicBezTo>
                      <a:pt x="15894" y="1574"/>
                      <a:pt x="20024" y="5705"/>
                      <a:pt x="20025" y="10799"/>
                    </a:cubicBezTo>
                    <a:lnTo>
                      <a:pt x="21600" y="10800"/>
                    </a:lnTo>
                    <a:cubicBezTo>
                      <a:pt x="21600" y="4835"/>
                      <a:pt x="16764" y="0"/>
                      <a:pt x="10800" y="0"/>
                    </a:cubicBezTo>
                    <a:cubicBezTo>
                      <a:pt x="4835" y="0"/>
                      <a:pt x="0" y="4835"/>
                      <a:pt x="0" y="10800"/>
                    </a:cubicBezTo>
                    <a:close/>
                  </a:path>
                </a:pathLst>
              </a:custGeom>
              <a:gradFill rotWithShape="0">
                <a:gsLst>
                  <a:gs pos="0">
                    <a:srgbClr val="5E7676"/>
                  </a:gs>
                  <a:gs pos="50000">
                    <a:srgbClr val="CCFFFF"/>
                  </a:gs>
                  <a:gs pos="100000">
                    <a:srgbClr val="5E7676"/>
                  </a:gs>
                </a:gsLst>
                <a:lin ang="5400000" scaled="1"/>
              </a:gradFill>
              <a:ln w="9525">
                <a:noFill/>
                <a:miter lim="800000"/>
                <a:headEnd/>
                <a:tailEnd/>
              </a:ln>
            </p:spPr>
            <p:txBody>
              <a:bodyPr anchor="ctr">
                <a:spAutoFit/>
              </a:bodyPr>
              <a:lstStyle/>
              <a:p>
                <a:endParaRPr lang="en-US" b="0"/>
              </a:p>
            </p:txBody>
          </p:sp>
          <p:sp>
            <p:nvSpPr>
              <p:cNvPr id="21" name="AutoShape 14"/>
              <p:cNvSpPr>
                <a:spLocks noChangeArrowheads="1"/>
              </p:cNvSpPr>
              <p:nvPr/>
            </p:nvSpPr>
            <p:spPr bwMode="auto">
              <a:xfrm rot="10422777">
                <a:off x="1038" y="2152"/>
                <a:ext cx="2993" cy="1152"/>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0 w 21600"/>
                  <a:gd name="T13" fmla="*/ 0 h 21600"/>
                  <a:gd name="T14" fmla="*/ 21600 w 21600"/>
                  <a:gd name="T15" fmla="*/ 11156 h 21600"/>
                </a:gdLst>
                <a:ahLst/>
                <a:cxnLst>
                  <a:cxn ang="T8">
                    <a:pos x="T0" y="T1"/>
                  </a:cxn>
                  <a:cxn ang="T9">
                    <a:pos x="T2" y="T3"/>
                  </a:cxn>
                  <a:cxn ang="T10">
                    <a:pos x="T4" y="T5"/>
                  </a:cxn>
                  <a:cxn ang="T11">
                    <a:pos x="T6" y="T7"/>
                  </a:cxn>
                </a:cxnLst>
                <a:rect l="T12" t="T13" r="T14" b="T15"/>
                <a:pathLst>
                  <a:path w="21600" h="21600">
                    <a:moveTo>
                      <a:pt x="1067" y="13763"/>
                    </a:moveTo>
                    <a:cubicBezTo>
                      <a:pt x="774" y="12803"/>
                      <a:pt x="626" y="11804"/>
                      <a:pt x="626" y="10800"/>
                    </a:cubicBezTo>
                    <a:cubicBezTo>
                      <a:pt x="626" y="5181"/>
                      <a:pt x="5181" y="626"/>
                      <a:pt x="10800" y="626"/>
                    </a:cubicBezTo>
                    <a:cubicBezTo>
                      <a:pt x="16418" y="626"/>
                      <a:pt x="20974" y="5181"/>
                      <a:pt x="20974" y="10800"/>
                    </a:cubicBezTo>
                    <a:cubicBezTo>
                      <a:pt x="20974" y="11804"/>
                      <a:pt x="20825" y="12803"/>
                      <a:pt x="20532" y="13763"/>
                    </a:cubicBezTo>
                    <a:lnTo>
                      <a:pt x="21131" y="13946"/>
                    </a:lnTo>
                    <a:cubicBezTo>
                      <a:pt x="21442" y="12926"/>
                      <a:pt x="21600" y="11866"/>
                      <a:pt x="21600" y="10800"/>
                    </a:cubicBezTo>
                    <a:cubicBezTo>
                      <a:pt x="21600" y="4835"/>
                      <a:pt x="16764" y="0"/>
                      <a:pt x="10800" y="0"/>
                    </a:cubicBezTo>
                    <a:cubicBezTo>
                      <a:pt x="4835" y="0"/>
                      <a:pt x="0" y="4835"/>
                      <a:pt x="0" y="10800"/>
                    </a:cubicBezTo>
                    <a:cubicBezTo>
                      <a:pt x="-1" y="11866"/>
                      <a:pt x="157" y="12926"/>
                      <a:pt x="468" y="13946"/>
                    </a:cubicBezTo>
                    <a:close/>
                  </a:path>
                </a:pathLst>
              </a:custGeom>
              <a:gradFill rotWithShape="0">
                <a:gsLst>
                  <a:gs pos="0">
                    <a:srgbClr val="5E7676"/>
                  </a:gs>
                  <a:gs pos="50000">
                    <a:srgbClr val="CCFFFF"/>
                  </a:gs>
                  <a:gs pos="100000">
                    <a:srgbClr val="5E7676"/>
                  </a:gs>
                </a:gsLst>
                <a:lin ang="5400000" scaled="1"/>
              </a:gradFill>
              <a:ln w="9525">
                <a:noFill/>
                <a:miter lim="800000"/>
                <a:headEnd/>
                <a:tailEnd/>
              </a:ln>
            </p:spPr>
            <p:txBody>
              <a:bodyPr anchor="ctr">
                <a:spAutoFit/>
              </a:bodyPr>
              <a:lstStyle/>
              <a:p>
                <a:endParaRPr lang="en-US" b="0"/>
              </a:p>
            </p:txBody>
          </p:sp>
          <p:sp>
            <p:nvSpPr>
              <p:cNvPr id="22" name="AutoShape 15"/>
              <p:cNvSpPr>
                <a:spLocks noChangeArrowheads="1"/>
              </p:cNvSpPr>
              <p:nvPr/>
            </p:nvSpPr>
            <p:spPr bwMode="auto">
              <a:xfrm>
                <a:off x="1248" y="2160"/>
                <a:ext cx="1632" cy="288"/>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0 w 21600"/>
                  <a:gd name="T13" fmla="*/ 0 h 21600"/>
                  <a:gd name="T14" fmla="*/ 21600 w 21600"/>
                  <a:gd name="T15" fmla="*/ 9075 h 21600"/>
                </a:gdLst>
                <a:ahLst/>
                <a:cxnLst>
                  <a:cxn ang="T8">
                    <a:pos x="T0" y="T1"/>
                  </a:cxn>
                  <a:cxn ang="T9">
                    <a:pos x="T2" y="T3"/>
                  </a:cxn>
                  <a:cxn ang="T10">
                    <a:pos x="T4" y="T5"/>
                  </a:cxn>
                  <a:cxn ang="T11">
                    <a:pos x="T6" y="T7"/>
                  </a:cxn>
                </a:cxnLst>
                <a:rect l="T12" t="T13" r="T14" b="T15"/>
                <a:pathLst>
                  <a:path w="21600" h="21600">
                    <a:moveTo>
                      <a:pt x="1959" y="11849"/>
                    </a:moveTo>
                    <a:cubicBezTo>
                      <a:pt x="1917" y="11501"/>
                      <a:pt x="1897" y="11150"/>
                      <a:pt x="1897" y="10800"/>
                    </a:cubicBezTo>
                    <a:cubicBezTo>
                      <a:pt x="1897" y="5883"/>
                      <a:pt x="5883" y="1897"/>
                      <a:pt x="10800" y="1897"/>
                    </a:cubicBezTo>
                    <a:cubicBezTo>
                      <a:pt x="15716" y="1897"/>
                      <a:pt x="19703" y="5883"/>
                      <a:pt x="19703" y="10800"/>
                    </a:cubicBezTo>
                    <a:cubicBezTo>
                      <a:pt x="19703" y="11150"/>
                      <a:pt x="19682" y="11501"/>
                      <a:pt x="19640" y="11849"/>
                    </a:cubicBezTo>
                    <a:lnTo>
                      <a:pt x="21524" y="12073"/>
                    </a:lnTo>
                    <a:cubicBezTo>
                      <a:pt x="21574" y="11650"/>
                      <a:pt x="21600" y="11225"/>
                      <a:pt x="21600" y="10800"/>
                    </a:cubicBezTo>
                    <a:cubicBezTo>
                      <a:pt x="21600" y="4835"/>
                      <a:pt x="16764" y="0"/>
                      <a:pt x="10800" y="0"/>
                    </a:cubicBezTo>
                    <a:cubicBezTo>
                      <a:pt x="4835" y="0"/>
                      <a:pt x="0" y="4835"/>
                      <a:pt x="0" y="10800"/>
                    </a:cubicBezTo>
                    <a:cubicBezTo>
                      <a:pt x="-1" y="11225"/>
                      <a:pt x="25" y="11650"/>
                      <a:pt x="75" y="12073"/>
                    </a:cubicBezTo>
                    <a:close/>
                  </a:path>
                </a:pathLst>
              </a:custGeom>
              <a:gradFill rotWithShape="0">
                <a:gsLst>
                  <a:gs pos="0">
                    <a:srgbClr val="5E7676"/>
                  </a:gs>
                  <a:gs pos="50000">
                    <a:srgbClr val="CCFFFF"/>
                  </a:gs>
                  <a:gs pos="100000">
                    <a:srgbClr val="5E7676"/>
                  </a:gs>
                </a:gsLst>
                <a:lin ang="5400000" scaled="1"/>
              </a:gradFill>
              <a:ln w="9525">
                <a:noFill/>
                <a:miter lim="800000"/>
                <a:headEnd/>
                <a:tailEnd/>
              </a:ln>
            </p:spPr>
            <p:txBody>
              <a:bodyPr anchor="ctr">
                <a:spAutoFit/>
              </a:bodyPr>
              <a:lstStyle/>
              <a:p>
                <a:endParaRPr lang="en-US" b="0"/>
              </a:p>
            </p:txBody>
          </p:sp>
        </p:grpSp>
        <p:sp>
          <p:nvSpPr>
            <p:cNvPr id="6" name="Line 18"/>
            <p:cNvSpPr>
              <a:spLocks noChangeShapeType="1"/>
            </p:cNvSpPr>
            <p:nvPr/>
          </p:nvSpPr>
          <p:spPr bwMode="auto">
            <a:xfrm flipH="1">
              <a:off x="3600" y="960"/>
              <a:ext cx="432" cy="240"/>
            </a:xfrm>
            <a:prstGeom prst="line">
              <a:avLst/>
            </a:prstGeom>
            <a:noFill/>
            <a:ln w="9525">
              <a:solidFill>
                <a:srgbClr val="FFFF99"/>
              </a:solidFill>
              <a:round/>
              <a:headEnd/>
              <a:tailEnd type="triangle" w="med" len="med"/>
            </a:ln>
            <a:effectLst>
              <a:outerShdw dist="53882" dir="2700000" algn="ctr" rotWithShape="0">
                <a:schemeClr val="bg2"/>
              </a:outerShdw>
            </a:effectLst>
          </p:spPr>
          <p:txBody>
            <a:bodyPr anchor="ctr">
              <a:spAutoFit/>
            </a:bodyPr>
            <a:lstStyle/>
            <a:p>
              <a:pPr>
                <a:defRPr/>
              </a:pPr>
              <a:endParaRPr lang="en-US" b="0"/>
            </a:p>
          </p:txBody>
        </p:sp>
        <p:grpSp>
          <p:nvGrpSpPr>
            <p:cNvPr id="7" name="Group 19"/>
            <p:cNvGrpSpPr>
              <a:grpSpLocks/>
            </p:cNvGrpSpPr>
            <p:nvPr/>
          </p:nvGrpSpPr>
          <p:grpSpPr bwMode="auto">
            <a:xfrm>
              <a:off x="3888" y="1487"/>
              <a:ext cx="1872" cy="481"/>
              <a:chOff x="3888" y="1487"/>
              <a:chExt cx="1872" cy="481"/>
            </a:xfrm>
          </p:grpSpPr>
          <p:sp>
            <p:nvSpPr>
              <p:cNvPr id="9" name="Text Box 20"/>
              <p:cNvSpPr txBox="1">
                <a:spLocks noChangeArrowheads="1"/>
              </p:cNvSpPr>
              <p:nvPr/>
            </p:nvSpPr>
            <p:spPr bwMode="auto">
              <a:xfrm>
                <a:off x="4176" y="1487"/>
                <a:ext cx="1584" cy="404"/>
              </a:xfrm>
              <a:prstGeom prst="rect">
                <a:avLst/>
              </a:prstGeom>
              <a:noFill/>
              <a:ln w="9525">
                <a:noFill/>
                <a:miter lim="800000"/>
                <a:headEnd/>
                <a:tailEnd/>
              </a:ln>
              <a:effectLst>
                <a:outerShdw dist="53882" dir="2700000" algn="ctr" rotWithShape="0">
                  <a:schemeClr val="bg2"/>
                </a:outerShdw>
              </a:effectLst>
            </p:spPr>
            <p:txBody>
              <a:bodyPr anchor="ctr">
                <a:spAutoFit/>
              </a:bodyPr>
              <a:lstStyle/>
              <a:p>
                <a:pPr algn="l" rtl="0" eaLnBrk="0" hangingPunct="0">
                  <a:defRPr/>
                </a:pPr>
                <a:r>
                  <a:rPr lang="en-US" sz="1800">
                    <a:effectLst>
                      <a:outerShdw blurRad="38100" dist="38100" dir="2700000" algn="tl">
                        <a:srgbClr val="000000"/>
                      </a:outerShdw>
                    </a:effectLst>
                    <a:latin typeface="Times New Roman" pitchFamily="18" charset="0"/>
                    <a:cs typeface="Times New Roman" pitchFamily="18" charset="0"/>
                  </a:rPr>
                  <a:t>Wormhole to the </a:t>
                </a:r>
              </a:p>
              <a:p>
                <a:pPr algn="l" rtl="0" eaLnBrk="0" hangingPunct="0">
                  <a:defRPr/>
                </a:pPr>
                <a:r>
                  <a:rPr lang="en-US" sz="1800">
                    <a:effectLst>
                      <a:outerShdw blurRad="38100" dist="38100" dir="2700000" algn="tl">
                        <a:srgbClr val="000000"/>
                      </a:outerShdw>
                    </a:effectLst>
                    <a:latin typeface="Times New Roman" pitchFamily="18" charset="0"/>
                    <a:cs typeface="Times New Roman" pitchFamily="18" charset="0"/>
                  </a:rPr>
                  <a:t>same universe</a:t>
                </a:r>
              </a:p>
            </p:txBody>
          </p:sp>
          <p:sp>
            <p:nvSpPr>
              <p:cNvPr id="10" name="Line 21"/>
              <p:cNvSpPr>
                <a:spLocks noChangeShapeType="1"/>
              </p:cNvSpPr>
              <p:nvPr/>
            </p:nvSpPr>
            <p:spPr bwMode="auto">
              <a:xfrm flipH="1">
                <a:off x="3888" y="1680"/>
                <a:ext cx="288" cy="288"/>
              </a:xfrm>
              <a:prstGeom prst="line">
                <a:avLst/>
              </a:prstGeom>
              <a:noFill/>
              <a:ln w="9525">
                <a:solidFill>
                  <a:srgbClr val="FFFF99"/>
                </a:solidFill>
                <a:round/>
                <a:headEnd/>
                <a:tailEnd type="triangle" w="med" len="med"/>
              </a:ln>
              <a:effectLst>
                <a:outerShdw dist="53882" dir="2700000" algn="ctr" rotWithShape="0">
                  <a:schemeClr val="bg2"/>
                </a:outerShdw>
              </a:effectLst>
            </p:spPr>
            <p:txBody>
              <a:bodyPr anchor="ctr">
                <a:spAutoFit/>
              </a:bodyPr>
              <a:lstStyle/>
              <a:p>
                <a:pPr>
                  <a:defRPr/>
                </a:pPr>
                <a:endParaRPr lang="en-US" b="0"/>
              </a:p>
            </p:txBody>
          </p:sp>
        </p:grpSp>
        <p:sp>
          <p:nvSpPr>
            <p:cNvPr id="8" name="Line 24"/>
            <p:cNvSpPr>
              <a:spLocks noChangeShapeType="1"/>
            </p:cNvSpPr>
            <p:nvPr/>
          </p:nvSpPr>
          <p:spPr bwMode="auto">
            <a:xfrm flipH="1">
              <a:off x="2736" y="2544"/>
              <a:ext cx="672" cy="96"/>
            </a:xfrm>
            <a:prstGeom prst="line">
              <a:avLst/>
            </a:prstGeom>
            <a:noFill/>
            <a:ln w="9525">
              <a:solidFill>
                <a:srgbClr val="FFFF99"/>
              </a:solidFill>
              <a:round/>
              <a:headEnd/>
              <a:tailEnd type="triangle" w="med" len="med"/>
            </a:ln>
            <a:effectLst>
              <a:outerShdw dist="53882" dir="2700000" algn="ctr" rotWithShape="0">
                <a:schemeClr val="bg2"/>
              </a:outerShdw>
            </a:effectLst>
          </p:spPr>
          <p:txBody>
            <a:bodyPr anchor="ctr">
              <a:spAutoFit/>
            </a:bodyPr>
            <a:lstStyle/>
            <a:p>
              <a:pPr>
                <a:defRPr/>
              </a:pPr>
              <a:endParaRPr lang="en-US" b="0"/>
            </a:p>
          </p:txBody>
        </p:sp>
      </p:grpSp>
      <p:pic>
        <p:nvPicPr>
          <p:cNvPr id="23" name="Picture 1"/>
          <p:cNvPicPr>
            <a:picLocks noChangeAspect="1" noChangeArrowheads="1"/>
          </p:cNvPicPr>
          <p:nvPr/>
        </p:nvPicPr>
        <p:blipFill>
          <a:blip r:embed="rId4"/>
          <a:srcRect/>
          <a:stretch>
            <a:fillRect/>
          </a:stretch>
        </p:blipFill>
        <p:spPr bwMode="auto">
          <a:xfrm>
            <a:off x="5143504" y="1908358"/>
            <a:ext cx="2857520" cy="3444682"/>
          </a:xfrm>
          <a:prstGeom prst="rect">
            <a:avLst/>
          </a:prstGeom>
          <a:noFill/>
          <a:ln w="9525">
            <a:noFill/>
            <a:miter lim="800000"/>
            <a:headEnd/>
            <a:tailEnd/>
          </a:ln>
        </p:spPr>
      </p:pic>
      <p:sp>
        <p:nvSpPr>
          <p:cNvPr id="24" name="Rectangle 4"/>
          <p:cNvSpPr>
            <a:spLocks noChangeArrowheads="1"/>
          </p:cNvSpPr>
          <p:nvPr/>
        </p:nvSpPr>
        <p:spPr bwMode="auto">
          <a:xfrm>
            <a:off x="428596" y="1581160"/>
            <a:ext cx="2895600" cy="435976"/>
          </a:xfrm>
          <a:prstGeom prst="rect">
            <a:avLst/>
          </a:prstGeom>
          <a:noFill/>
          <a:ln w="9525">
            <a:noFill/>
            <a:miter lim="800000"/>
            <a:headEnd/>
            <a:tailEnd/>
          </a:ln>
        </p:spPr>
        <p:txBody>
          <a:bodyPr wrap="square" tIns="126960" bIns="0" anchor="ctr">
            <a:spAutoFit/>
          </a:bodyPr>
          <a:lstStyle/>
          <a:p>
            <a:pPr algn="just"/>
            <a:r>
              <a:rPr lang="en-US" sz="2000" b="1" dirty="0" smtClean="0">
                <a:solidFill>
                  <a:srgbClr val="002060"/>
                </a:solidFill>
                <a:latin typeface="Calibri" pitchFamily="34" charset="0"/>
                <a:ea typeface="Times New Roman" pitchFamily="18" charset="0"/>
                <a:cs typeface="Arial" pitchFamily="34" charset="0"/>
              </a:rPr>
              <a:t>)</a:t>
            </a:r>
            <a:endParaRPr lang="en-US" sz="2000" b="1" dirty="0">
              <a:solidFill>
                <a:srgbClr val="002060"/>
              </a:solidFill>
              <a:ea typeface="Times New Roman" pitchFamily="18" charset="0"/>
              <a:cs typeface="Arial" pitchFamily="34" charset="0"/>
            </a:endParaRPr>
          </a:p>
        </p:txBody>
      </p:sp>
      <p:sp>
        <p:nvSpPr>
          <p:cNvPr id="25" name="Rectangle 24"/>
          <p:cNvSpPr/>
          <p:nvPr/>
        </p:nvSpPr>
        <p:spPr>
          <a:xfrm>
            <a:off x="0" y="5286388"/>
            <a:ext cx="8072462" cy="1569660"/>
          </a:xfrm>
          <a:prstGeom prst="rect">
            <a:avLst/>
          </a:prstGeom>
        </p:spPr>
        <p:style>
          <a:lnRef idx="2">
            <a:schemeClr val="dk1">
              <a:shade val="50000"/>
            </a:schemeClr>
          </a:lnRef>
          <a:fillRef idx="1">
            <a:schemeClr val="dk1"/>
          </a:fillRef>
          <a:effectRef idx="0">
            <a:schemeClr val="dk1"/>
          </a:effectRef>
          <a:fontRef idx="minor">
            <a:schemeClr val="lt1"/>
          </a:fontRef>
        </p:style>
        <p:txBody>
          <a:bodyPr wrap="square">
            <a:spAutoFit/>
          </a:bodyPr>
          <a:lstStyle/>
          <a:p>
            <a:pPr algn="just" rtl="0"/>
            <a:r>
              <a:rPr lang="en-US" sz="2400" b="1" dirty="0" smtClean="0">
                <a:solidFill>
                  <a:schemeClr val="bg1"/>
                </a:solidFill>
                <a:ea typeface="Times New Roman" pitchFamily="18" charset="0"/>
                <a:cs typeface="Simplified Arabic" pitchFamily="2" charset="-78"/>
              </a:rPr>
              <a:t>"Bubble universes": every disk is a bubble universe (Universe 1 to Universe 6 are different bubbles; they have physical constants that are different from our universe); our universe is just one of the bubbles.</a:t>
            </a:r>
            <a:endParaRPr lang="en-US" sz="2400" b="1" dirty="0">
              <a:solidFill>
                <a:schemeClr val="bg1"/>
              </a:solidFill>
              <a:ea typeface="Times New Roman" pitchFamily="18" charset="0"/>
              <a:cs typeface="Simplified Arabic" pitchFamily="2" charset="-78"/>
            </a:endParaRPr>
          </a:p>
        </p:txBody>
      </p:sp>
      <p:sp>
        <p:nvSpPr>
          <p:cNvPr id="26" name="Rectangle 25"/>
          <p:cNvSpPr/>
          <p:nvPr/>
        </p:nvSpPr>
        <p:spPr>
          <a:xfrm>
            <a:off x="357158" y="1785926"/>
            <a:ext cx="4071966" cy="1938992"/>
          </a:xfrm>
          <a:prstGeom prst="rect">
            <a:avLst/>
          </a:prstGeom>
        </p:spPr>
        <p:txBody>
          <a:bodyPr wrap="square">
            <a:spAutoFit/>
          </a:bodyPr>
          <a:lstStyle/>
          <a:p>
            <a:pPr algn="just" defTabSz="895350" rtl="0"/>
            <a:r>
              <a:rPr lang="en-US" sz="2000" b="1" dirty="0" smtClean="0"/>
              <a:t>He Who created the seven heavens one above another: no want of proportion wilt thou see in the Creation of (Allah) Most Gracious. So turn thy vision again: </a:t>
            </a:r>
            <a:r>
              <a:rPr lang="en-US" sz="2000" b="1" dirty="0" err="1" smtClean="0"/>
              <a:t>seest</a:t>
            </a:r>
            <a:r>
              <a:rPr lang="en-US" sz="2000" b="1" dirty="0" smtClean="0"/>
              <a:t> thou any flaw? </a:t>
            </a:r>
            <a:endParaRPr lang="ar-EG" sz="2000" b="1" dirty="0"/>
          </a:p>
        </p:txBody>
      </p:sp>
      <p:sp>
        <p:nvSpPr>
          <p:cNvPr id="27" name="Rectangle 26"/>
          <p:cNvSpPr/>
          <p:nvPr/>
        </p:nvSpPr>
        <p:spPr>
          <a:xfrm>
            <a:off x="357158" y="4568619"/>
            <a:ext cx="4572000" cy="646331"/>
          </a:xfrm>
          <a:prstGeom prst="rect">
            <a:avLst/>
          </a:prstGeom>
        </p:spPr>
        <p:txBody>
          <a:bodyPr>
            <a:spAutoFit/>
          </a:bodyPr>
          <a:lstStyle/>
          <a:p>
            <a:pPr algn="just"/>
            <a:r>
              <a:rPr lang="ar-EG" b="1" dirty="0" smtClean="0"/>
              <a:t>{الَّذِي خَلَقَ سَبْعَ سَمَاوَاتٍ طِبَاقاً مَّا تَرَى فِي خَلْقِ الرَّحْمَنِ مِن تَفَاوُتٍ فَارْجِعِ الْبَصَرَ هَلْ تَرَى مِن فُطُورٍ }الملك3</a:t>
            </a:r>
            <a:endParaRPr lang="ar-EG" dirty="0"/>
          </a:p>
        </p:txBody>
      </p:sp>
      <p:pic>
        <p:nvPicPr>
          <p:cNvPr id="28" name="صورة 2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211960" y="6384417"/>
            <a:ext cx="755414" cy="476672"/>
          </a:xfrm>
          <a:prstGeom prst="rect">
            <a:avLst/>
          </a:prstGeom>
        </p:spPr>
      </p:pic>
    </p:spTree>
  </p:cSld>
  <p:clrMapOvr>
    <a:masterClrMapping/>
  </p:clrMapOvr>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show="0">
  <p:cSld>
    <p:bg>
      <p:bgPr>
        <a:blipFill>
          <a:blip r:embed="rId3"/>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noChangeArrowheads="1"/>
          </p:cNvPicPr>
          <p:nvPr/>
        </p:nvPicPr>
        <p:blipFill>
          <a:blip r:embed="rId4"/>
          <a:srcRect/>
          <a:stretch>
            <a:fillRect/>
          </a:stretch>
        </p:blipFill>
        <p:spPr bwMode="auto">
          <a:xfrm>
            <a:off x="0" y="1084413"/>
            <a:ext cx="8001024" cy="5773587"/>
          </a:xfrm>
          <a:prstGeom prst="rect">
            <a:avLst/>
          </a:prstGeom>
          <a:noFill/>
          <a:ln w="63500">
            <a:pattFill prst="wdUpDiag">
              <a:fgClr>
                <a:srgbClr val="FF0000"/>
              </a:fgClr>
              <a:bgClr>
                <a:srgbClr val="FFFF00"/>
              </a:bgClr>
            </a:pattFill>
            <a:miter lim="800000"/>
            <a:headEnd/>
            <a:tailEnd/>
          </a:ln>
        </p:spPr>
      </p:pic>
      <p:sp>
        <p:nvSpPr>
          <p:cNvPr id="3" name="WordArt 3"/>
          <p:cNvSpPr>
            <a:spLocks noChangeArrowheads="1" noChangeShapeType="1" noTextEdit="1"/>
          </p:cNvSpPr>
          <p:nvPr/>
        </p:nvSpPr>
        <p:spPr bwMode="auto">
          <a:xfrm>
            <a:off x="1285852" y="1209663"/>
            <a:ext cx="5915025" cy="576263"/>
          </a:xfrm>
          <a:prstGeom prst="rect">
            <a:avLst/>
          </a:prstGeom>
        </p:spPr>
        <p:txBody>
          <a:bodyPr wrap="none" fromWordArt="1">
            <a:prstTxWarp prst="textPlain">
              <a:avLst>
                <a:gd name="adj" fmla="val 50000"/>
              </a:avLst>
            </a:prstTxWarp>
          </a:bodyPr>
          <a:lstStyle/>
          <a:p>
            <a:pPr algn="ctr" rtl="0"/>
            <a:r>
              <a:rPr lang="en-US" sz="6000" kern="10" dirty="0">
                <a:ln w="9525">
                  <a:solidFill>
                    <a:srgbClr val="000000"/>
                  </a:solidFill>
                  <a:round/>
                  <a:headEnd/>
                  <a:tailEnd/>
                </a:ln>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18900000" scaled="1"/>
                </a:gradFill>
                <a:effectLst>
                  <a:outerShdw dist="35921" dir="2700000" algn="ctr" rotWithShape="0">
                    <a:srgbClr val="808080"/>
                  </a:outerShdw>
                </a:effectLst>
                <a:latin typeface="Times New Roman"/>
                <a:cs typeface="Times New Roman"/>
              </a:rPr>
              <a:t>Parallel Universes</a:t>
            </a:r>
            <a:endParaRPr lang="ar-EG" sz="6000" kern="10" dirty="0">
              <a:ln w="9525">
                <a:solidFill>
                  <a:srgbClr val="000000"/>
                </a:solidFill>
                <a:round/>
                <a:headEnd/>
                <a:tailEnd/>
              </a:ln>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18900000" scaled="1"/>
              </a:gradFill>
              <a:effectLst>
                <a:outerShdw dist="35921" dir="2700000" algn="ctr" rotWithShape="0">
                  <a:srgbClr val="808080"/>
                </a:outerShdw>
              </a:effectLst>
              <a:latin typeface="Times New Roman"/>
              <a:cs typeface="Times New Roman"/>
            </a:endParaRPr>
          </a:p>
        </p:txBody>
      </p:sp>
      <p:sp>
        <p:nvSpPr>
          <p:cNvPr id="4" name="WordArt 4"/>
          <p:cNvSpPr>
            <a:spLocks noChangeArrowheads="1" noChangeShapeType="1" noTextEdit="1"/>
          </p:cNvSpPr>
          <p:nvPr/>
        </p:nvSpPr>
        <p:spPr bwMode="auto">
          <a:xfrm>
            <a:off x="2325688" y="6165850"/>
            <a:ext cx="4275137" cy="476250"/>
          </a:xfrm>
          <a:prstGeom prst="rect">
            <a:avLst/>
          </a:prstGeom>
        </p:spPr>
        <p:txBody>
          <a:bodyPr wrap="none" fromWordArt="1">
            <a:prstTxWarp prst="textPlain">
              <a:avLst>
                <a:gd name="adj" fmla="val 50000"/>
              </a:avLst>
            </a:prstTxWarp>
          </a:bodyPr>
          <a:lstStyle/>
          <a:p>
            <a:pPr algn="ctr" rtl="0"/>
            <a:r>
              <a:rPr lang="en-US" kern="10" dirty="0">
                <a:ln w="9525">
                  <a:solidFill>
                    <a:srgbClr val="000000"/>
                  </a:solidFill>
                  <a:round/>
                  <a:headEnd/>
                  <a:tailEnd/>
                </a:ln>
                <a:solidFill>
                  <a:srgbClr val="FFFFFF"/>
                </a:solidFill>
                <a:effectLst>
                  <a:outerShdw dist="35921" dir="2700000" algn="ctr" rotWithShape="0">
                    <a:srgbClr val="808080"/>
                  </a:outerShdw>
                </a:effectLst>
                <a:latin typeface="Times New Roman"/>
                <a:cs typeface="Times New Roman"/>
              </a:rPr>
              <a:t>Max </a:t>
            </a:r>
            <a:r>
              <a:rPr lang="en-US" kern="10" dirty="0" err="1">
                <a:ln w="9525">
                  <a:solidFill>
                    <a:srgbClr val="000000"/>
                  </a:solidFill>
                  <a:round/>
                  <a:headEnd/>
                  <a:tailEnd/>
                </a:ln>
                <a:solidFill>
                  <a:srgbClr val="FFFFFF"/>
                </a:solidFill>
                <a:effectLst>
                  <a:outerShdw dist="35921" dir="2700000" algn="ctr" rotWithShape="0">
                    <a:srgbClr val="808080"/>
                  </a:outerShdw>
                </a:effectLst>
                <a:latin typeface="Times New Roman"/>
                <a:cs typeface="Times New Roman"/>
              </a:rPr>
              <a:t>Tegmark</a:t>
            </a:r>
            <a:r>
              <a:rPr lang="en-US" kern="10" dirty="0">
                <a:ln w="9525">
                  <a:solidFill>
                    <a:srgbClr val="000000"/>
                  </a:solidFill>
                  <a:round/>
                  <a:headEnd/>
                  <a:tailEnd/>
                </a:ln>
                <a:solidFill>
                  <a:srgbClr val="FFFFFF"/>
                </a:solidFill>
                <a:effectLst>
                  <a:outerShdw dist="35921" dir="2700000" algn="ctr" rotWithShape="0">
                    <a:srgbClr val="808080"/>
                  </a:outerShdw>
                </a:effectLst>
                <a:latin typeface="Times New Roman"/>
                <a:cs typeface="Times New Roman"/>
              </a:rPr>
              <a:t> MIT</a:t>
            </a:r>
            <a:endParaRPr lang="ar-EG" kern="10" dirty="0">
              <a:ln w="9525">
                <a:solidFill>
                  <a:srgbClr val="000000"/>
                </a:solidFill>
                <a:round/>
                <a:headEnd/>
                <a:tailEnd/>
              </a:ln>
              <a:solidFill>
                <a:srgbClr val="FFFFFF"/>
              </a:solidFill>
              <a:effectLst>
                <a:outerShdw dist="35921" dir="2700000" algn="ctr" rotWithShape="0">
                  <a:srgbClr val="808080"/>
                </a:outerShdw>
              </a:effectLst>
              <a:latin typeface="Times New Roman"/>
              <a:cs typeface="Times New Roman"/>
            </a:endParaRPr>
          </a:p>
        </p:txBody>
      </p:sp>
      <p:pic>
        <p:nvPicPr>
          <p:cNvPr id="5" name="صورة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171666" y="6327660"/>
            <a:ext cx="755414" cy="476672"/>
          </a:xfrm>
          <a:prstGeom prst="rect">
            <a:avLst/>
          </a:prstGeom>
        </p:spPr>
      </p:pic>
    </p:spTree>
  </p:cSld>
  <p:clrMapOvr>
    <a:masterClrMapping/>
  </p:clrMapOvr>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3"/>
          <a:srcRect/>
          <a:stretch>
            <a:fillRect/>
          </a:stretch>
        </p:blipFill>
        <p:spPr>
          <a:xfrm>
            <a:off x="214282" y="1038265"/>
            <a:ext cx="7786742" cy="5819736"/>
          </a:xfrm>
          <a:prstGeom prst="rect">
            <a:avLst/>
          </a:prstGeom>
          <a:noFill/>
        </p:spPr>
      </p:pic>
      <p:pic>
        <p:nvPicPr>
          <p:cNvPr id="3" name="صورة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211960" y="6384417"/>
            <a:ext cx="755414" cy="476672"/>
          </a:xfrm>
          <a:prstGeom prst="rect">
            <a:avLst/>
          </a:prstGeom>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8" descr="M31"/>
          <p:cNvPicPr>
            <a:picLocks noChangeAspect="1" noChangeArrowheads="1"/>
          </p:cNvPicPr>
          <p:nvPr/>
        </p:nvPicPr>
        <p:blipFill>
          <a:blip r:embed="rId3"/>
          <a:srcRect/>
          <a:stretch>
            <a:fillRect/>
          </a:stretch>
        </p:blipFill>
        <p:spPr bwMode="auto">
          <a:xfrm>
            <a:off x="-142908" y="1071546"/>
            <a:ext cx="8072462" cy="5467064"/>
          </a:xfrm>
          <a:prstGeom prst="rect">
            <a:avLst/>
          </a:prstGeom>
          <a:noFill/>
        </p:spPr>
      </p:pic>
      <p:sp>
        <p:nvSpPr>
          <p:cNvPr id="447489" name="Rectangle 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ar-EG"/>
          </a:p>
        </p:txBody>
      </p:sp>
      <p:sp>
        <p:nvSpPr>
          <p:cNvPr id="6" name="Rectangle 5"/>
          <p:cNvSpPr/>
          <p:nvPr/>
        </p:nvSpPr>
        <p:spPr>
          <a:xfrm>
            <a:off x="1000100" y="4000504"/>
            <a:ext cx="6145581" cy="1200329"/>
          </a:xfrm>
          <a:prstGeom prst="rect">
            <a:avLst/>
          </a:prstGeom>
        </p:spPr>
        <p:txBody>
          <a:bodyPr wrap="square">
            <a:spAutoFit/>
          </a:bodyPr>
          <a:lstStyle/>
          <a:p>
            <a:pPr algn="just" rtl="0"/>
            <a:r>
              <a:rPr lang="en-US" dirty="0" smtClean="0"/>
              <a:t> </a:t>
            </a:r>
            <a:r>
              <a:rPr lang="en-US" sz="2400" dirty="0" smtClean="0">
                <a:solidFill>
                  <a:schemeClr val="bg1"/>
                </a:solidFill>
              </a:rPr>
              <a:t>  </a:t>
            </a:r>
          </a:p>
          <a:p>
            <a:pPr algn="just" rtl="0"/>
            <a:r>
              <a:rPr lang="en-US" sz="2400" b="1" dirty="0" smtClean="0">
                <a:solidFill>
                  <a:srgbClr val="FF0000"/>
                </a:solidFill>
              </a:rPr>
              <a:t>Book of Luke: "Then give to Caesar what is Caesar's, and to God what is God's.</a:t>
            </a:r>
            <a:endParaRPr lang="ar-EG" sz="2400" b="1" dirty="0" smtClean="0">
              <a:solidFill>
                <a:srgbClr val="FF0000"/>
              </a:solidFill>
            </a:endParaRPr>
          </a:p>
        </p:txBody>
      </p:sp>
      <p:sp>
        <p:nvSpPr>
          <p:cNvPr id="8" name="Rectangle 7"/>
          <p:cNvSpPr/>
          <p:nvPr/>
        </p:nvSpPr>
        <p:spPr>
          <a:xfrm>
            <a:off x="0" y="2500306"/>
            <a:ext cx="7786710" cy="1323439"/>
          </a:xfrm>
          <a:prstGeom prst="rect">
            <a:avLst/>
          </a:prstGeom>
        </p:spPr>
        <p:txBody>
          <a:bodyPr wrap="square">
            <a:spAutoFit/>
          </a:bodyPr>
          <a:lstStyle/>
          <a:p>
            <a:pPr algn="just"/>
            <a:r>
              <a:rPr lang="ar-EG" dirty="0" smtClean="0">
                <a:solidFill>
                  <a:schemeClr val="bg1"/>
                </a:solidFill>
                <a:cs typeface="(AH) Manal Black" pitchFamily="2" charset="-78"/>
              </a:rPr>
              <a:t> </a:t>
            </a:r>
            <a:r>
              <a:rPr lang="ar-EG" sz="4000" dirty="0" smtClean="0">
                <a:solidFill>
                  <a:schemeClr val="bg1"/>
                </a:solidFill>
                <a:cs typeface="(AH) Manal Black" pitchFamily="2" charset="-78"/>
              </a:rPr>
              <a:t>{قُلْ إِنَّ صَلاَتِي وَنُسُكِي وَمَحْيَايَ وَمَمَاتِي لِلّهِ رَبِّ الْعَالَمِينَ }الأنعام162</a:t>
            </a:r>
            <a:endParaRPr lang="en-US" sz="4000" dirty="0">
              <a:solidFill>
                <a:schemeClr val="bg1"/>
              </a:solidFill>
              <a:cs typeface="(AH) Manal Black" pitchFamily="2" charset="-78"/>
            </a:endParaRPr>
          </a:p>
        </p:txBody>
      </p:sp>
      <p:sp>
        <p:nvSpPr>
          <p:cNvPr id="9" name="Rectangle 8"/>
          <p:cNvSpPr/>
          <p:nvPr/>
        </p:nvSpPr>
        <p:spPr>
          <a:xfrm>
            <a:off x="214282" y="5363190"/>
            <a:ext cx="7643866" cy="923330"/>
          </a:xfrm>
          <a:prstGeom prst="rect">
            <a:avLst/>
          </a:prstGeom>
        </p:spPr>
        <p:txBody>
          <a:bodyPr wrap="square">
            <a:spAutoFit/>
          </a:bodyPr>
          <a:lstStyle/>
          <a:p>
            <a:pPr algn="l" rtl="0"/>
            <a:r>
              <a:rPr lang="en-US" dirty="0" smtClean="0">
                <a:solidFill>
                  <a:schemeClr val="bg1"/>
                </a:solidFill>
              </a:rPr>
              <a:t>Some of the well known states that are often considered "constitutionally secular" are USA,</a:t>
            </a:r>
            <a:r>
              <a:rPr lang="en-US" baseline="30000" dirty="0" smtClean="0">
                <a:solidFill>
                  <a:schemeClr val="bg1"/>
                </a:solidFill>
              </a:rPr>
              <a:t> </a:t>
            </a:r>
            <a:r>
              <a:rPr lang="en-US" dirty="0" smtClean="0">
                <a:solidFill>
                  <a:schemeClr val="bg1"/>
                </a:solidFill>
              </a:rPr>
              <a:t>France, India,</a:t>
            </a:r>
            <a:r>
              <a:rPr lang="en-US" baseline="30000" dirty="0" smtClean="0">
                <a:solidFill>
                  <a:schemeClr val="bg1"/>
                </a:solidFill>
              </a:rPr>
              <a:t> </a:t>
            </a:r>
            <a:r>
              <a:rPr lang="en-US" dirty="0" smtClean="0">
                <a:solidFill>
                  <a:schemeClr val="bg1"/>
                </a:solidFill>
              </a:rPr>
              <a:t> Mexico  South Korea, and Turkey although none of these nations have identical forms of governance.</a:t>
            </a:r>
            <a:endParaRPr lang="en-US" dirty="0">
              <a:solidFill>
                <a:schemeClr val="bg1"/>
              </a:solidFill>
            </a:endParaRPr>
          </a:p>
        </p:txBody>
      </p:sp>
      <p:pic>
        <p:nvPicPr>
          <p:cNvPr id="7" name="صورة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515616" y="6319987"/>
            <a:ext cx="755414" cy="476672"/>
          </a:xfrm>
          <a:prstGeom prst="rect">
            <a:avLst/>
          </a:prstGeom>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TOZAN"/>
          <p:cNvPicPr>
            <a:picLocks noChangeAspect="1" noChangeArrowheads="1"/>
          </p:cNvPicPr>
          <p:nvPr/>
        </p:nvPicPr>
        <p:blipFill>
          <a:blip r:embed="rId2"/>
          <a:srcRect/>
          <a:stretch>
            <a:fillRect/>
          </a:stretch>
        </p:blipFill>
        <p:spPr bwMode="auto">
          <a:xfrm>
            <a:off x="0" y="1142984"/>
            <a:ext cx="8072462" cy="5747519"/>
          </a:xfrm>
          <a:prstGeom prst="rect">
            <a:avLst/>
          </a:prstGeom>
          <a:noFill/>
          <a:ln w="9525">
            <a:solidFill>
              <a:schemeClr val="tx1"/>
            </a:solidFill>
            <a:miter lim="800000"/>
            <a:headEnd/>
            <a:tailEnd/>
          </a:ln>
        </p:spPr>
      </p:pic>
      <p:pic>
        <p:nvPicPr>
          <p:cNvPr id="7" name="Picture 4" descr="fetus-human01"/>
          <p:cNvPicPr>
            <a:picLocks noChangeAspect="1" noChangeArrowheads="1"/>
          </p:cNvPicPr>
          <p:nvPr/>
        </p:nvPicPr>
        <p:blipFill>
          <a:blip r:embed="rId3"/>
          <a:srcRect/>
          <a:stretch>
            <a:fillRect/>
          </a:stretch>
        </p:blipFill>
        <p:spPr bwMode="auto">
          <a:xfrm>
            <a:off x="2928927" y="1571613"/>
            <a:ext cx="2286015" cy="2035374"/>
          </a:xfrm>
          <a:prstGeom prst="rect">
            <a:avLst/>
          </a:prstGeom>
          <a:noFill/>
          <a:ln w="9525">
            <a:noFill/>
            <a:miter lim="800000"/>
            <a:headEnd/>
            <a:tailEnd/>
          </a:ln>
        </p:spPr>
      </p:pic>
      <p:sp>
        <p:nvSpPr>
          <p:cNvPr id="9" name="Title 8"/>
          <p:cNvSpPr>
            <a:spLocks noGrp="1"/>
          </p:cNvSpPr>
          <p:nvPr>
            <p:ph type="ctrTitle"/>
          </p:nvPr>
        </p:nvSpPr>
        <p:spPr>
          <a:xfrm>
            <a:off x="685800" y="2130425"/>
            <a:ext cx="7386662" cy="1470025"/>
          </a:xfrm>
        </p:spPr>
        <p:txBody>
          <a:bodyPr/>
          <a:lstStyle/>
          <a:p>
            <a:endParaRPr lang="ar-EG" dirty="0"/>
          </a:p>
        </p:txBody>
      </p:sp>
      <p:sp>
        <p:nvSpPr>
          <p:cNvPr id="11" name="Rectangle 10"/>
          <p:cNvSpPr/>
          <p:nvPr/>
        </p:nvSpPr>
        <p:spPr>
          <a:xfrm>
            <a:off x="0" y="2071678"/>
            <a:ext cx="8072462" cy="1323439"/>
          </a:xfrm>
          <a:prstGeom prst="rect">
            <a:avLst/>
          </a:prstGeom>
        </p:spPr>
        <p:style>
          <a:lnRef idx="1">
            <a:schemeClr val="accent1"/>
          </a:lnRef>
          <a:fillRef idx="2">
            <a:schemeClr val="accent1"/>
          </a:fillRef>
          <a:effectRef idx="1">
            <a:schemeClr val="accent1"/>
          </a:effectRef>
          <a:fontRef idx="minor">
            <a:schemeClr val="dk1"/>
          </a:fontRef>
        </p:style>
        <p:txBody>
          <a:bodyPr wrap="square">
            <a:spAutoFit/>
          </a:bodyPr>
          <a:lstStyle/>
          <a:p>
            <a:r>
              <a:rPr lang="ar-EG" sz="2800" b="1" dirty="0" smtClean="0">
                <a:solidFill>
                  <a:srgbClr val="000066"/>
                </a:solidFill>
              </a:rPr>
              <a:t> </a:t>
            </a:r>
            <a:r>
              <a:rPr lang="ar-EG" sz="4000" b="1" dirty="0" smtClean="0">
                <a:solidFill>
                  <a:srgbClr val="000066"/>
                </a:solidFill>
              </a:rPr>
              <a:t>{وَقُلِ الْحَمْدُ لِلَّهِ سَيُرِيكُمْ آيَاتِهِ فَتَعْرِفُونَهَا وَمَا رَبُّكَ بِغَافِلٍ عَمَّا تَعْمَلُونَ }النمل93</a:t>
            </a:r>
            <a:endParaRPr lang="ar-EG" sz="4000" b="1" dirty="0">
              <a:solidFill>
                <a:srgbClr val="FFFF00"/>
              </a:solidFill>
            </a:endParaRPr>
          </a:p>
        </p:txBody>
      </p:sp>
      <p:sp>
        <p:nvSpPr>
          <p:cNvPr id="12" name="Rectangle 11"/>
          <p:cNvSpPr/>
          <p:nvPr/>
        </p:nvSpPr>
        <p:spPr>
          <a:xfrm>
            <a:off x="0" y="3786190"/>
            <a:ext cx="8072462" cy="3170099"/>
          </a:xfrm>
          <a:prstGeom prst="rect">
            <a:avLst/>
          </a:prstGeom>
        </p:spPr>
        <p:txBody>
          <a:bodyPr wrap="square">
            <a:spAutoFit/>
          </a:bodyPr>
          <a:lstStyle/>
          <a:p>
            <a:pPr algn="just" rtl="0"/>
            <a:r>
              <a:rPr lang="en-US" sz="4000" b="1" dirty="0" smtClean="0">
                <a:solidFill>
                  <a:srgbClr val="FFFF00"/>
                </a:solidFill>
              </a:rPr>
              <a:t>And say: "Praise be to Allah, Who will soon show you His Signs, so that ye shall know them"; and thy Lord is not unmindful of all that ye do</a:t>
            </a:r>
            <a:r>
              <a:rPr lang="en-US" sz="4000" b="1" dirty="0" smtClean="0">
                <a:solidFill>
                  <a:srgbClr val="00B050"/>
                </a:solidFill>
              </a:rPr>
              <a:t>.(An-</a:t>
            </a:r>
            <a:r>
              <a:rPr lang="en-US" sz="4000" b="1" dirty="0" err="1" smtClean="0">
                <a:solidFill>
                  <a:srgbClr val="00B050"/>
                </a:solidFill>
              </a:rPr>
              <a:t>Naml</a:t>
            </a:r>
            <a:r>
              <a:rPr lang="en-US" sz="4000" b="1" dirty="0" smtClean="0">
                <a:solidFill>
                  <a:srgbClr val="00B050"/>
                </a:solidFill>
              </a:rPr>
              <a:t> 93</a:t>
            </a:r>
            <a:endParaRPr lang="ar-EG" sz="4000" b="1" dirty="0">
              <a:solidFill>
                <a:srgbClr val="00B050"/>
              </a:solidFill>
            </a:endParaRPr>
          </a:p>
        </p:txBody>
      </p:sp>
      <p:pic>
        <p:nvPicPr>
          <p:cNvPr id="8" name="صورة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211960" y="6384417"/>
            <a:ext cx="755414" cy="476672"/>
          </a:xfrm>
          <a:prstGeom prst="rect">
            <a:avLst/>
          </a:prstGeom>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TOZAN"/>
          <p:cNvPicPr>
            <a:picLocks noChangeAspect="1" noChangeArrowheads="1"/>
          </p:cNvPicPr>
          <p:nvPr/>
        </p:nvPicPr>
        <p:blipFill>
          <a:blip r:embed="rId2"/>
          <a:srcRect/>
          <a:stretch>
            <a:fillRect/>
          </a:stretch>
        </p:blipFill>
        <p:spPr bwMode="auto">
          <a:xfrm>
            <a:off x="0" y="1142984"/>
            <a:ext cx="8072462" cy="5747519"/>
          </a:xfrm>
          <a:prstGeom prst="rect">
            <a:avLst/>
          </a:prstGeom>
          <a:noFill/>
          <a:ln w="9525">
            <a:solidFill>
              <a:schemeClr val="tx1"/>
            </a:solidFill>
            <a:miter lim="800000"/>
            <a:headEnd/>
            <a:tailEnd/>
          </a:ln>
        </p:spPr>
      </p:pic>
      <p:sp>
        <p:nvSpPr>
          <p:cNvPr id="9" name="Title 8"/>
          <p:cNvSpPr>
            <a:spLocks noGrp="1"/>
          </p:cNvSpPr>
          <p:nvPr>
            <p:ph type="ctrTitle"/>
          </p:nvPr>
        </p:nvSpPr>
        <p:spPr>
          <a:xfrm>
            <a:off x="142844" y="2130425"/>
            <a:ext cx="7929618" cy="1470025"/>
          </a:xfrm>
        </p:spPr>
        <p:txBody>
          <a:bodyPr>
            <a:normAutofit fontScale="90000"/>
          </a:bodyPr>
          <a:lstStyle/>
          <a:p>
            <a:r>
              <a:rPr lang="ar-EG" dirty="0" smtClean="0"/>
              <a:t> {أُولَـئِكَ الَّذِينَ اشْتَرَوُاْ الْحَيَاةَ الدُّنْيَا بِالآَخِرَةِ فَلاَ يُخَفَّفُ عَنْهُمُ الْعَذَابُ وَلاَ هُمْ يُنصَرُونَ }البقرة86</a:t>
            </a:r>
            <a:endParaRPr lang="ar-EG" dirty="0"/>
          </a:p>
        </p:txBody>
      </p:sp>
      <p:sp>
        <p:nvSpPr>
          <p:cNvPr id="11" name="Rectangle 10"/>
          <p:cNvSpPr/>
          <p:nvPr/>
        </p:nvSpPr>
        <p:spPr>
          <a:xfrm>
            <a:off x="0" y="1285860"/>
            <a:ext cx="8072462" cy="707886"/>
          </a:xfrm>
          <a:prstGeom prst="rect">
            <a:avLst/>
          </a:prstGeom>
        </p:spPr>
        <p:style>
          <a:lnRef idx="1">
            <a:schemeClr val="accent1"/>
          </a:lnRef>
          <a:fillRef idx="2">
            <a:schemeClr val="accent1"/>
          </a:fillRef>
          <a:effectRef idx="1">
            <a:schemeClr val="accent1"/>
          </a:effectRef>
          <a:fontRef idx="minor">
            <a:schemeClr val="dk1"/>
          </a:fontRef>
        </p:style>
        <p:txBody>
          <a:bodyPr wrap="square">
            <a:spAutoFit/>
          </a:bodyPr>
          <a:lstStyle/>
          <a:p>
            <a:pPr algn="ctr"/>
            <a:r>
              <a:rPr lang="ar-EG" sz="2800" b="1" dirty="0" smtClean="0">
                <a:solidFill>
                  <a:srgbClr val="000066"/>
                </a:solidFill>
              </a:rPr>
              <a:t> </a:t>
            </a:r>
            <a:r>
              <a:rPr lang="ar-EG" sz="4000" b="1" dirty="0" smtClean="0">
                <a:solidFill>
                  <a:srgbClr val="000066"/>
                </a:solidFill>
              </a:rPr>
              <a:t>العلمانية فى المنظور القرآنى</a:t>
            </a:r>
            <a:endParaRPr lang="ar-EG" sz="4000" b="1" dirty="0">
              <a:solidFill>
                <a:srgbClr val="FFFF00"/>
              </a:solidFill>
            </a:endParaRPr>
          </a:p>
        </p:txBody>
      </p:sp>
      <p:sp>
        <p:nvSpPr>
          <p:cNvPr id="8" name="Rectangle 7"/>
          <p:cNvSpPr/>
          <p:nvPr/>
        </p:nvSpPr>
        <p:spPr>
          <a:xfrm>
            <a:off x="357158" y="3643314"/>
            <a:ext cx="7286676" cy="830997"/>
          </a:xfrm>
          <a:prstGeom prst="rect">
            <a:avLst/>
          </a:prstGeom>
        </p:spPr>
        <p:txBody>
          <a:bodyPr wrap="square">
            <a:spAutoFit/>
          </a:bodyPr>
          <a:lstStyle/>
          <a:p>
            <a:pPr algn="just"/>
            <a:r>
              <a:rPr lang="ar-EG" b="1" dirty="0" smtClean="0"/>
              <a:t> </a:t>
            </a:r>
            <a:r>
              <a:rPr lang="ar-EG" sz="2400" b="1" dirty="0" smtClean="0">
                <a:solidFill>
                  <a:srgbClr val="C00000"/>
                </a:solidFill>
              </a:rPr>
              <a:t>{فَإِذَا قَضَيْتُم مَّنَاسِكَكُمْ فَاذْكُرُواْ اللّهَ كَذِكْرِكُمْ آبَاءكُمْ أَوْ أَشَدَّ ذِكْراً فَمِنَ النَّاسِ مَن يَقُولُ رَبَّنَا آتِنَا فِي الدُّنْيَا وَمَا لَهُ فِي الآخِرَةِ مِنْ خَلاَقٍ }البقرة200</a:t>
            </a:r>
            <a:endParaRPr lang="en-US" sz="2400" b="1" dirty="0">
              <a:solidFill>
                <a:srgbClr val="C00000"/>
              </a:solidFill>
            </a:endParaRPr>
          </a:p>
        </p:txBody>
      </p:sp>
      <p:sp>
        <p:nvSpPr>
          <p:cNvPr id="10" name="Rectangle 9"/>
          <p:cNvSpPr/>
          <p:nvPr/>
        </p:nvSpPr>
        <p:spPr>
          <a:xfrm>
            <a:off x="357158" y="4782933"/>
            <a:ext cx="6500842" cy="830997"/>
          </a:xfrm>
          <a:prstGeom prst="rect">
            <a:avLst/>
          </a:prstGeom>
        </p:spPr>
        <p:txBody>
          <a:bodyPr wrap="square">
            <a:spAutoFit/>
          </a:bodyPr>
          <a:lstStyle/>
          <a:p>
            <a:pPr algn="just"/>
            <a:r>
              <a:rPr lang="ar-EG" dirty="0" smtClean="0"/>
              <a:t> </a:t>
            </a:r>
            <a:r>
              <a:rPr lang="ar-EG" sz="2400" b="1" dirty="0" smtClean="0">
                <a:solidFill>
                  <a:srgbClr val="FFFF00"/>
                </a:solidFill>
              </a:rPr>
              <a:t>{وَمِنَ النَّاسِ مَن يُعْجِبُكَ قَوْلُهُ فِي الْحَيَاةِ الدُّنْيَا وَيُشْهِدُ اللّهَ عَلَى مَا فِي قَلْبِهِ وَهُوَ أَلَدُّ الْخِصَامِ }البقرة204</a:t>
            </a:r>
            <a:endParaRPr lang="en-US" sz="2400" b="1" dirty="0">
              <a:solidFill>
                <a:srgbClr val="FFFF00"/>
              </a:solidFill>
            </a:endParaRPr>
          </a:p>
        </p:txBody>
      </p:sp>
      <p:sp>
        <p:nvSpPr>
          <p:cNvPr id="13" name="Rectangle 12"/>
          <p:cNvSpPr/>
          <p:nvPr/>
        </p:nvSpPr>
        <p:spPr>
          <a:xfrm>
            <a:off x="500034" y="5857892"/>
            <a:ext cx="7215238" cy="830997"/>
          </a:xfrm>
          <a:prstGeom prst="rect">
            <a:avLst/>
          </a:prstGeom>
        </p:spPr>
        <p:txBody>
          <a:bodyPr wrap="square">
            <a:spAutoFit/>
          </a:bodyPr>
          <a:lstStyle/>
          <a:p>
            <a:pPr algn="just"/>
            <a:r>
              <a:rPr lang="ar-EG" dirty="0" smtClean="0"/>
              <a:t> </a:t>
            </a:r>
            <a:r>
              <a:rPr lang="ar-EG" sz="2400" b="1" dirty="0" smtClean="0"/>
              <a:t>{زُيِّنَ لِلَّذِينَ كَفَرُواْ الْحَيَاةُ الدُّنْيَا وَيَسْخَرُونَ مِنَ الَّذِينَ آمَنُواْ وَالَّذِينَ اتَّقَواْ فَوْقَهُمْ يَوْمَ الْقِيَامَةِ وَاللّهُ يَرْزُقُ مَن يَشَاءُ بِغَيْرِ حِسَابٍ }البقرة212</a:t>
            </a:r>
            <a:endParaRPr lang="en-US" sz="2400" b="1" dirty="0"/>
          </a:p>
        </p:txBody>
      </p:sp>
      <p:pic>
        <p:nvPicPr>
          <p:cNvPr id="12" name="صورة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388586" y="6296008"/>
            <a:ext cx="755414" cy="476672"/>
          </a:xfrm>
          <a:prstGeom prst="rect">
            <a:avLst/>
          </a:prstGeom>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a:srcRect/>
          <a:stretch>
            <a:fillRect/>
          </a:stretch>
        </p:blipFill>
        <p:spPr bwMode="auto">
          <a:xfrm>
            <a:off x="-32" y="1178703"/>
            <a:ext cx="8072462" cy="5679297"/>
          </a:xfrm>
          <a:prstGeom prst="rect">
            <a:avLst/>
          </a:prstGeom>
          <a:noFill/>
          <a:ln w="9525">
            <a:noFill/>
            <a:miter lim="800000"/>
            <a:headEnd/>
            <a:tailEnd/>
          </a:ln>
        </p:spPr>
      </p:pic>
      <p:pic>
        <p:nvPicPr>
          <p:cNvPr id="6" name="Picture 2"/>
          <p:cNvPicPr>
            <a:picLocks noChangeAspect="1" noChangeArrowheads="1"/>
          </p:cNvPicPr>
          <p:nvPr/>
        </p:nvPicPr>
        <p:blipFill>
          <a:blip r:embed="rId3"/>
          <a:srcRect/>
          <a:stretch>
            <a:fillRect/>
          </a:stretch>
        </p:blipFill>
        <p:spPr bwMode="auto">
          <a:xfrm>
            <a:off x="5857884" y="1171574"/>
            <a:ext cx="2214578" cy="2185988"/>
          </a:xfrm>
          <a:prstGeom prst="rect">
            <a:avLst/>
          </a:prstGeom>
          <a:noFill/>
          <a:ln w="9525">
            <a:noFill/>
            <a:miter lim="800000"/>
            <a:headEnd/>
            <a:tailEnd/>
          </a:ln>
          <a:effectLst/>
        </p:spPr>
      </p:pic>
      <p:sp>
        <p:nvSpPr>
          <p:cNvPr id="7" name="Rectangle 6"/>
          <p:cNvSpPr/>
          <p:nvPr/>
        </p:nvSpPr>
        <p:spPr>
          <a:xfrm>
            <a:off x="285720" y="2928934"/>
            <a:ext cx="7643866" cy="1200329"/>
          </a:xfrm>
          <a:prstGeom prst="rect">
            <a:avLst/>
          </a:prstGeom>
        </p:spPr>
        <p:txBody>
          <a:bodyPr wrap="square">
            <a:spAutoFit/>
          </a:bodyPr>
          <a:lstStyle/>
          <a:p>
            <a:pPr algn="just"/>
            <a:r>
              <a:rPr lang="ar-EG" sz="4000" b="1" smtClean="0">
                <a:solidFill>
                  <a:schemeClr val="bg1"/>
                </a:solidFill>
              </a:rPr>
              <a:t> </a:t>
            </a:r>
            <a:r>
              <a:rPr lang="ar-EG" sz="3200" b="1" smtClean="0">
                <a:solidFill>
                  <a:schemeClr val="bg1"/>
                </a:solidFill>
              </a:rPr>
              <a:t>{</a:t>
            </a:r>
            <a:r>
              <a:rPr lang="ar-EG" sz="3200" b="1" dirty="0" smtClean="0">
                <a:solidFill>
                  <a:schemeClr val="bg1"/>
                </a:solidFill>
              </a:rPr>
              <a:t>وَقَالُواْ إِنْ هِيَ إِلاَّ حَيَاتُنَا الدُّنْيَا وَمَا نَحْنُ بِمَبْعُوثِينَ }الأنعام29</a:t>
            </a:r>
            <a:endParaRPr lang="en-US" sz="3200" b="1" dirty="0">
              <a:solidFill>
                <a:schemeClr val="bg1"/>
              </a:solidFill>
            </a:endParaRPr>
          </a:p>
        </p:txBody>
      </p:sp>
      <p:sp>
        <p:nvSpPr>
          <p:cNvPr id="8" name="Rectangle 7"/>
          <p:cNvSpPr/>
          <p:nvPr/>
        </p:nvSpPr>
        <p:spPr>
          <a:xfrm>
            <a:off x="214282" y="1359274"/>
            <a:ext cx="3286148" cy="1569660"/>
          </a:xfrm>
          <a:prstGeom prst="rect">
            <a:avLst/>
          </a:prstGeom>
        </p:spPr>
        <p:style>
          <a:lnRef idx="2">
            <a:schemeClr val="dk1">
              <a:shade val="50000"/>
            </a:schemeClr>
          </a:lnRef>
          <a:fillRef idx="1">
            <a:schemeClr val="dk1"/>
          </a:fillRef>
          <a:effectRef idx="0">
            <a:schemeClr val="dk1"/>
          </a:effectRef>
          <a:fontRef idx="minor">
            <a:schemeClr val="lt1"/>
          </a:fontRef>
        </p:style>
        <p:txBody>
          <a:bodyPr wrap="square">
            <a:spAutoFit/>
          </a:bodyPr>
          <a:lstStyle/>
          <a:p>
            <a:pPr algn="ctr"/>
            <a:r>
              <a:rPr lang="en-US" sz="4800" b="1" dirty="0" smtClean="0">
                <a:solidFill>
                  <a:schemeClr val="bg1"/>
                </a:solidFill>
              </a:rPr>
              <a:t>Secularism</a:t>
            </a:r>
            <a:endParaRPr lang="ar-EG" sz="4800" b="1" dirty="0" smtClean="0">
              <a:solidFill>
                <a:schemeClr val="bg1"/>
              </a:solidFill>
            </a:endParaRPr>
          </a:p>
          <a:p>
            <a:pPr algn="ctr"/>
            <a:r>
              <a:rPr lang="ar-EG" sz="4800" b="1" dirty="0" smtClean="0">
                <a:solidFill>
                  <a:srgbClr val="FFFF00"/>
                </a:solidFill>
              </a:rPr>
              <a:t>العلمانية</a:t>
            </a:r>
            <a:endParaRPr lang="en-US" sz="4800" b="1" dirty="0">
              <a:solidFill>
                <a:srgbClr val="FFFF00"/>
              </a:solidFill>
            </a:endParaRPr>
          </a:p>
        </p:txBody>
      </p:sp>
      <p:sp>
        <p:nvSpPr>
          <p:cNvPr id="11" name="Rectangle 10"/>
          <p:cNvSpPr/>
          <p:nvPr/>
        </p:nvSpPr>
        <p:spPr>
          <a:xfrm>
            <a:off x="4214810" y="1857364"/>
            <a:ext cx="1095101" cy="101566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square">
            <a:spAutoFit/>
          </a:bodyPr>
          <a:lstStyle/>
          <a:p>
            <a:pPr algn="ctr"/>
            <a:r>
              <a:rPr lang="ar-EG" sz="6000" b="1" dirty="0" smtClean="0">
                <a:solidFill>
                  <a:schemeClr val="tx1"/>
                </a:solidFill>
              </a:rPr>
              <a:t>أو</a:t>
            </a:r>
            <a:endParaRPr lang="en-US" sz="6000" b="1" dirty="0">
              <a:solidFill>
                <a:schemeClr val="tx1"/>
              </a:solidFill>
            </a:endParaRPr>
          </a:p>
        </p:txBody>
      </p:sp>
      <p:sp>
        <p:nvSpPr>
          <p:cNvPr id="10" name="Rectangle 9"/>
          <p:cNvSpPr/>
          <p:nvPr/>
        </p:nvSpPr>
        <p:spPr>
          <a:xfrm>
            <a:off x="142844" y="4214818"/>
            <a:ext cx="7858148" cy="1077218"/>
          </a:xfrm>
          <a:prstGeom prst="rect">
            <a:avLst/>
          </a:prstGeom>
        </p:spPr>
        <p:txBody>
          <a:bodyPr wrap="square">
            <a:spAutoFit/>
          </a:bodyPr>
          <a:lstStyle/>
          <a:p>
            <a:pPr algn="just"/>
            <a:r>
              <a:rPr lang="ar-EG" sz="3200" dirty="0" smtClean="0">
                <a:solidFill>
                  <a:srgbClr val="FFFF00"/>
                </a:solidFill>
              </a:rPr>
              <a:t> {إِنْ هِيَ إِلَّا حَيَاتُنَا الدُّنْيَا نَمُوتُ وَنَحْيَا وَمَا نَحْنُ بِمَبْعُوثِينَ }المؤمنون37</a:t>
            </a:r>
            <a:endParaRPr lang="en-US" sz="3200" dirty="0">
              <a:solidFill>
                <a:srgbClr val="FFFF00"/>
              </a:solidFill>
            </a:endParaRPr>
          </a:p>
        </p:txBody>
      </p:sp>
      <p:sp>
        <p:nvSpPr>
          <p:cNvPr id="12" name="Rectangle 11"/>
          <p:cNvSpPr/>
          <p:nvPr/>
        </p:nvSpPr>
        <p:spPr>
          <a:xfrm>
            <a:off x="214282" y="5429264"/>
            <a:ext cx="7715304" cy="1077218"/>
          </a:xfrm>
          <a:prstGeom prst="rect">
            <a:avLst/>
          </a:prstGeom>
        </p:spPr>
        <p:txBody>
          <a:bodyPr wrap="square">
            <a:spAutoFit/>
          </a:bodyPr>
          <a:lstStyle/>
          <a:p>
            <a:pPr algn="just"/>
            <a:r>
              <a:rPr lang="ar-EG" sz="3200" b="1" dirty="0" smtClean="0">
                <a:solidFill>
                  <a:schemeClr val="bg1"/>
                </a:solidFill>
              </a:rPr>
              <a:t> {وَقَالُوا مَا هِيَ إِلَّا حَيَاتُنَا الدُّنْيَا نَمُوتُ وَنَحْيَا وَمَا يُهْلِكُنَا إِلَّا الدَّهْرُ وَمَا لَهُم بِذَلِكَ مِنْ عِلْمٍ إِنْ هُمْ إِلَّا يَظُنُّونَ }الجاثية24</a:t>
            </a:r>
            <a:endParaRPr lang="en-US" sz="3200" b="1" dirty="0">
              <a:solidFill>
                <a:schemeClr val="bg1"/>
              </a:solidFill>
            </a:endParaRPr>
          </a:p>
        </p:txBody>
      </p:sp>
      <p:pic>
        <p:nvPicPr>
          <p:cNvPr id="9" name="صورة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211960" y="6384417"/>
            <a:ext cx="755414" cy="476672"/>
          </a:xfrm>
          <a:prstGeom prst="rect">
            <a:avLst/>
          </a:prstGeom>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a:srcRect/>
          <a:stretch>
            <a:fillRect/>
          </a:stretch>
        </p:blipFill>
        <p:spPr bwMode="auto">
          <a:xfrm>
            <a:off x="-32" y="1178703"/>
            <a:ext cx="8072462" cy="5679297"/>
          </a:xfrm>
          <a:prstGeom prst="rect">
            <a:avLst/>
          </a:prstGeom>
          <a:noFill/>
          <a:ln w="9525">
            <a:noFill/>
            <a:miter lim="800000"/>
            <a:headEnd/>
            <a:tailEnd/>
          </a:ln>
        </p:spPr>
      </p:pic>
      <p:sp>
        <p:nvSpPr>
          <p:cNvPr id="4" name="Rectangle 3"/>
          <p:cNvSpPr/>
          <p:nvPr/>
        </p:nvSpPr>
        <p:spPr>
          <a:xfrm>
            <a:off x="2500298" y="5643578"/>
            <a:ext cx="3355407" cy="830997"/>
          </a:xfrm>
          <a:prstGeom prst="rect">
            <a:avLst/>
          </a:prstGeom>
        </p:spPr>
        <p:txBody>
          <a:bodyPr wrap="none">
            <a:spAutoFit/>
          </a:bodyPr>
          <a:lstStyle/>
          <a:p>
            <a:pPr algn="ctr"/>
            <a:r>
              <a:rPr lang="en-US" sz="4800" b="1" dirty="0" smtClean="0">
                <a:solidFill>
                  <a:srgbClr val="FFFF00"/>
                </a:solidFill>
              </a:rPr>
              <a:t>Secularism</a:t>
            </a:r>
            <a:r>
              <a:rPr lang="ar-EG" sz="4800" b="1" dirty="0" smtClean="0">
                <a:solidFill>
                  <a:srgbClr val="FFFF00"/>
                </a:solidFill>
              </a:rPr>
              <a:t>أو</a:t>
            </a:r>
            <a:endParaRPr lang="en-US" sz="4800" b="1" dirty="0">
              <a:solidFill>
                <a:srgbClr val="FFFF00"/>
              </a:solidFill>
            </a:endParaRPr>
          </a:p>
        </p:txBody>
      </p:sp>
      <p:pic>
        <p:nvPicPr>
          <p:cNvPr id="6" name="Picture 2"/>
          <p:cNvPicPr>
            <a:picLocks noChangeAspect="1" noChangeArrowheads="1"/>
          </p:cNvPicPr>
          <p:nvPr/>
        </p:nvPicPr>
        <p:blipFill>
          <a:blip r:embed="rId3"/>
          <a:srcRect/>
          <a:stretch>
            <a:fillRect/>
          </a:stretch>
        </p:blipFill>
        <p:spPr bwMode="auto">
          <a:xfrm>
            <a:off x="5857884" y="1171574"/>
            <a:ext cx="2214578" cy="2185988"/>
          </a:xfrm>
          <a:prstGeom prst="rect">
            <a:avLst/>
          </a:prstGeom>
          <a:noFill/>
          <a:ln w="9525">
            <a:noFill/>
            <a:miter lim="800000"/>
            <a:headEnd/>
            <a:tailEnd/>
          </a:ln>
          <a:effectLst/>
        </p:spPr>
      </p:pic>
      <p:sp>
        <p:nvSpPr>
          <p:cNvPr id="7" name="Rectangle 6"/>
          <p:cNvSpPr/>
          <p:nvPr/>
        </p:nvSpPr>
        <p:spPr>
          <a:xfrm>
            <a:off x="214282" y="3704586"/>
            <a:ext cx="7858180" cy="1938992"/>
          </a:xfrm>
          <a:prstGeom prst="rect">
            <a:avLst/>
          </a:prstGeom>
        </p:spPr>
        <p:txBody>
          <a:bodyPr wrap="square">
            <a:spAutoFit/>
          </a:bodyPr>
          <a:lstStyle/>
          <a:p>
            <a:pPr algn="just"/>
            <a:r>
              <a:rPr lang="ar-EG" sz="4000" b="1" dirty="0" smtClean="0">
                <a:solidFill>
                  <a:schemeClr val="bg1"/>
                </a:solidFill>
              </a:rPr>
              <a:t>وَمَا نُرْسِلُ الْمُرْسَلِينَ إِلَّا مُبَشِّرِينَ وَمُنذِرِينَ وَيُجَادِلُ الَّذِينَ كَفَرُوا بِالْبَاطِلِ لِيُدْحِضُوا بِهِ الْحَقَّ وَاتَّخَذُوا آيَاتِي وَمَا أُنذِرُوا هُزُواً }الكهف56</a:t>
            </a:r>
            <a:endParaRPr lang="en-US" sz="4000" b="1" dirty="0">
              <a:solidFill>
                <a:schemeClr val="bg1"/>
              </a:solidFill>
            </a:endParaRPr>
          </a:p>
        </p:txBody>
      </p:sp>
      <p:sp>
        <p:nvSpPr>
          <p:cNvPr id="8" name="Rectangle 7"/>
          <p:cNvSpPr/>
          <p:nvPr/>
        </p:nvSpPr>
        <p:spPr>
          <a:xfrm>
            <a:off x="214282" y="1359274"/>
            <a:ext cx="3286148" cy="1569660"/>
          </a:xfrm>
          <a:prstGeom prst="rect">
            <a:avLst/>
          </a:prstGeom>
        </p:spPr>
        <p:style>
          <a:lnRef idx="2">
            <a:schemeClr val="dk1">
              <a:shade val="50000"/>
            </a:schemeClr>
          </a:lnRef>
          <a:fillRef idx="1">
            <a:schemeClr val="dk1"/>
          </a:fillRef>
          <a:effectRef idx="0">
            <a:schemeClr val="dk1"/>
          </a:effectRef>
          <a:fontRef idx="minor">
            <a:schemeClr val="lt1"/>
          </a:fontRef>
        </p:style>
        <p:txBody>
          <a:bodyPr wrap="square">
            <a:spAutoFit/>
          </a:bodyPr>
          <a:lstStyle/>
          <a:p>
            <a:pPr algn="ctr"/>
            <a:r>
              <a:rPr lang="en-US" sz="4800" b="1" dirty="0" smtClean="0">
                <a:solidFill>
                  <a:schemeClr val="bg1"/>
                </a:solidFill>
              </a:rPr>
              <a:t>Secularism</a:t>
            </a:r>
            <a:endParaRPr lang="ar-EG" sz="4800" b="1" dirty="0" smtClean="0">
              <a:solidFill>
                <a:schemeClr val="bg1"/>
              </a:solidFill>
            </a:endParaRPr>
          </a:p>
          <a:p>
            <a:pPr algn="ctr"/>
            <a:r>
              <a:rPr lang="ar-EG" sz="4800" b="1" dirty="0" smtClean="0">
                <a:solidFill>
                  <a:srgbClr val="FFFF00"/>
                </a:solidFill>
              </a:rPr>
              <a:t>العلمانية</a:t>
            </a:r>
            <a:endParaRPr lang="en-US" sz="4800" b="1" dirty="0">
              <a:solidFill>
                <a:srgbClr val="FFFF00"/>
              </a:solidFill>
            </a:endParaRPr>
          </a:p>
        </p:txBody>
      </p:sp>
      <p:sp>
        <p:nvSpPr>
          <p:cNvPr id="11" name="Rectangle 10"/>
          <p:cNvSpPr/>
          <p:nvPr/>
        </p:nvSpPr>
        <p:spPr>
          <a:xfrm>
            <a:off x="4214810" y="1857364"/>
            <a:ext cx="1095101" cy="101566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square">
            <a:spAutoFit/>
          </a:bodyPr>
          <a:lstStyle/>
          <a:p>
            <a:pPr algn="ctr"/>
            <a:r>
              <a:rPr lang="ar-EG" sz="6000" b="1" dirty="0" smtClean="0">
                <a:solidFill>
                  <a:schemeClr val="tx1"/>
                </a:solidFill>
              </a:rPr>
              <a:t>أو</a:t>
            </a:r>
            <a:endParaRPr lang="en-US" sz="6000" b="1" dirty="0">
              <a:solidFill>
                <a:schemeClr val="tx1"/>
              </a:solidFill>
            </a:endParaRPr>
          </a:p>
        </p:txBody>
      </p:sp>
      <p:pic>
        <p:nvPicPr>
          <p:cNvPr id="9" name="صورة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211960" y="6384417"/>
            <a:ext cx="755414" cy="476672"/>
          </a:xfrm>
          <a:prstGeom prst="rect">
            <a:avLst/>
          </a:prstGeom>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6074</TotalTime>
  <Words>3127</Words>
  <Application>Microsoft Office PowerPoint</Application>
  <PresentationFormat>عرض على الشاشة (3:4)‏</PresentationFormat>
  <Paragraphs>253</Paragraphs>
  <Slides>49</Slides>
  <Notes>20</Notes>
  <HiddenSlides>5</HiddenSlides>
  <MMClips>0</MMClips>
  <ScaleCrop>false</ScaleCrop>
  <HeadingPairs>
    <vt:vector size="6" baseType="variant">
      <vt:variant>
        <vt:lpstr>الخطوط المستخدمة</vt:lpstr>
      </vt:variant>
      <vt:variant>
        <vt:i4>8</vt:i4>
      </vt:variant>
      <vt:variant>
        <vt:lpstr>نسق</vt:lpstr>
      </vt:variant>
      <vt:variant>
        <vt:i4>1</vt:i4>
      </vt:variant>
      <vt:variant>
        <vt:lpstr>عناوين الشرائح</vt:lpstr>
      </vt:variant>
      <vt:variant>
        <vt:i4>49</vt:i4>
      </vt:variant>
    </vt:vector>
  </HeadingPairs>
  <TitlesOfParts>
    <vt:vector size="58" baseType="lpstr">
      <vt:lpstr>Arial Unicode MS</vt:lpstr>
      <vt:lpstr>(AH) Manal Black</vt:lpstr>
      <vt:lpstr>Arial</vt:lpstr>
      <vt:lpstr>Calibri</vt:lpstr>
      <vt:lpstr>Simplified Arabic</vt:lpstr>
      <vt:lpstr>Tahoma</vt:lpstr>
      <vt:lpstr>Times New Roman</vt:lpstr>
      <vt:lpstr>Wingdings</vt:lpstr>
      <vt:lpstr>Office Theme</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 {أُولَـئِكَ الَّذِينَ اشْتَرَوُاْ الْحَيَاةَ الدُّنْيَا بِالآَخِرَةِ فَلاَ يُخَفَّفُ عَنْهُمُ الْعَذَابُ وَلاَ هُمْ يُنصَرُونَ }البقرة86</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كيف نعرفهم؟</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   أمثلة على مواثيق العلمانية Girl Girl Scout law ut law </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Duaa</dc:creator>
  <cp:lastModifiedBy>Walid Kotb</cp:lastModifiedBy>
  <cp:revision>158</cp:revision>
  <dcterms:created xsi:type="dcterms:W3CDTF">2012-04-11T23:27:49Z</dcterms:created>
  <dcterms:modified xsi:type="dcterms:W3CDTF">2015-06-06T06:47:13Z</dcterms:modified>
</cp:coreProperties>
</file>