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84" r:id="rId2"/>
    <p:sldId id="286" r:id="rId3"/>
    <p:sldId id="285" r:id="rId4"/>
    <p:sldId id="292" r:id="rId5"/>
    <p:sldId id="293" r:id="rId6"/>
    <p:sldId id="294" r:id="rId7"/>
    <p:sldId id="295" r:id="rId8"/>
    <p:sldId id="287" r:id="rId9"/>
    <p:sldId id="288" r:id="rId10"/>
    <p:sldId id="263" r:id="rId11"/>
    <p:sldId id="290" r:id="rId12"/>
    <p:sldId id="291" r:id="rId13"/>
    <p:sldId id="296" r:id="rId14"/>
    <p:sldId id="303" r:id="rId15"/>
    <p:sldId id="304" r:id="rId16"/>
    <p:sldId id="299" r:id="rId17"/>
    <p:sldId id="300" r:id="rId18"/>
    <p:sldId id="312" r:id="rId19"/>
    <p:sldId id="308" r:id="rId20"/>
    <p:sldId id="302" r:id="rId21"/>
    <p:sldId id="306" r:id="rId22"/>
    <p:sldId id="307" r:id="rId23"/>
    <p:sldId id="309" r:id="rId24"/>
    <p:sldId id="324" r:id="rId25"/>
    <p:sldId id="310" r:id="rId26"/>
    <p:sldId id="311" r:id="rId27"/>
    <p:sldId id="313" r:id="rId28"/>
    <p:sldId id="317" r:id="rId29"/>
    <p:sldId id="318" r:id="rId30"/>
    <p:sldId id="314" r:id="rId31"/>
    <p:sldId id="315" r:id="rId32"/>
    <p:sldId id="316" r:id="rId33"/>
    <p:sldId id="332" r:id="rId34"/>
    <p:sldId id="319" r:id="rId35"/>
    <p:sldId id="320" r:id="rId36"/>
    <p:sldId id="321" r:id="rId37"/>
    <p:sldId id="325" r:id="rId38"/>
    <p:sldId id="326" r:id="rId39"/>
    <p:sldId id="328" r:id="rId40"/>
    <p:sldId id="329" r:id="rId41"/>
    <p:sldId id="331" r:id="rId42"/>
    <p:sldId id="298" r:id="rId43"/>
    <p:sldId id="333" r:id="rId44"/>
    <p:sldId id="269" r:id="rId45"/>
    <p:sldId id="271" r:id="rId46"/>
    <p:sldId id="334" r:id="rId47"/>
    <p:sldId id="281" r:id="rId48"/>
    <p:sldId id="282" r:id="rId49"/>
  </p:sldIdLst>
  <p:sldSz cx="9144000" cy="6858000" type="screen4x3"/>
  <p:notesSz cx="6858000" cy="9144000"/>
  <p:defaultTex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0273"/>
    <a:srgbClr val="FFFFFF"/>
    <a:srgbClr val="FFF8E5"/>
    <a:srgbClr val="95014B"/>
    <a:srgbClr val="E80275"/>
    <a:srgbClr val="F00279"/>
    <a:srgbClr val="FFCCCC"/>
    <a:srgbClr val="FC027F"/>
    <a:srgbClr val="FF0066"/>
    <a:srgbClr val="FD03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1973" autoAdjust="0"/>
    <p:restoredTop sz="94660"/>
  </p:normalViewPr>
  <p:slideViewPr>
    <p:cSldViewPr snapToGrid="0">
      <p:cViewPr varScale="1">
        <p:scale>
          <a:sx n="104" d="100"/>
          <a:sy n="104" d="100"/>
        </p:scale>
        <p:origin x="84" y="14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C145766-75E4-4565-96A1-D63663D57D41}" type="datetimeFigureOut">
              <a:rPr lang="ar-EG" smtClean="0"/>
              <a:t>09/03/1437</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42DEAA6-E9E2-4806-8925-B13ACC1CF194}" type="slidenum">
              <a:rPr lang="ar-EG" smtClean="0"/>
              <a:t>‹#›</a:t>
            </a:fld>
            <a:endParaRPr lang="ar-EG"/>
          </a:p>
        </p:txBody>
      </p:sp>
    </p:spTree>
    <p:extLst>
      <p:ext uri="{BB962C8B-B14F-4D97-AF65-F5344CB8AC3E}">
        <p14:creationId xmlns:p14="http://schemas.microsoft.com/office/powerpoint/2010/main" val="6464212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C145766-75E4-4565-96A1-D63663D57D41}" type="datetimeFigureOut">
              <a:rPr lang="ar-EG" smtClean="0"/>
              <a:t>09/03/1437</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42DEAA6-E9E2-4806-8925-B13ACC1CF194}" type="slidenum">
              <a:rPr lang="ar-EG" smtClean="0"/>
              <a:t>‹#›</a:t>
            </a:fld>
            <a:endParaRPr lang="ar-EG"/>
          </a:p>
        </p:txBody>
      </p:sp>
    </p:spTree>
    <p:extLst>
      <p:ext uri="{BB962C8B-B14F-4D97-AF65-F5344CB8AC3E}">
        <p14:creationId xmlns:p14="http://schemas.microsoft.com/office/powerpoint/2010/main" val="2773834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C145766-75E4-4565-96A1-D63663D57D41}" type="datetimeFigureOut">
              <a:rPr lang="ar-EG" smtClean="0"/>
              <a:t>09/03/1437</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42DEAA6-E9E2-4806-8925-B13ACC1CF194}" type="slidenum">
              <a:rPr lang="ar-EG" smtClean="0"/>
              <a:t>‹#›</a:t>
            </a:fld>
            <a:endParaRPr lang="ar-EG"/>
          </a:p>
        </p:txBody>
      </p:sp>
    </p:spTree>
    <p:extLst>
      <p:ext uri="{BB962C8B-B14F-4D97-AF65-F5344CB8AC3E}">
        <p14:creationId xmlns:p14="http://schemas.microsoft.com/office/powerpoint/2010/main" val="22234693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C145766-75E4-4565-96A1-D63663D57D41}" type="datetimeFigureOut">
              <a:rPr lang="ar-EG" smtClean="0"/>
              <a:t>09/03/1437</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42DEAA6-E9E2-4806-8925-B13ACC1CF194}" type="slidenum">
              <a:rPr lang="ar-EG" smtClean="0"/>
              <a:t>‹#›</a:t>
            </a:fld>
            <a:endParaRPr lang="ar-EG"/>
          </a:p>
        </p:txBody>
      </p:sp>
    </p:spTree>
    <p:extLst>
      <p:ext uri="{BB962C8B-B14F-4D97-AF65-F5344CB8AC3E}">
        <p14:creationId xmlns:p14="http://schemas.microsoft.com/office/powerpoint/2010/main" val="26026060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6"/>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C145766-75E4-4565-96A1-D63663D57D41}" type="datetimeFigureOut">
              <a:rPr lang="ar-EG" smtClean="0"/>
              <a:t>09/03/1437</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42DEAA6-E9E2-4806-8925-B13ACC1CF194}" type="slidenum">
              <a:rPr lang="ar-EG" smtClean="0"/>
              <a:t>‹#›</a:t>
            </a:fld>
            <a:endParaRPr lang="ar-EG"/>
          </a:p>
        </p:txBody>
      </p:sp>
    </p:spTree>
    <p:extLst>
      <p:ext uri="{BB962C8B-B14F-4D97-AF65-F5344CB8AC3E}">
        <p14:creationId xmlns:p14="http://schemas.microsoft.com/office/powerpoint/2010/main" val="8150444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C145766-75E4-4565-96A1-D63663D57D41}" type="datetimeFigureOut">
              <a:rPr lang="ar-EG" smtClean="0"/>
              <a:t>09/03/1437</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42DEAA6-E9E2-4806-8925-B13ACC1CF194}" type="slidenum">
              <a:rPr lang="ar-EG" smtClean="0"/>
              <a:t>‹#›</a:t>
            </a:fld>
            <a:endParaRPr lang="ar-EG"/>
          </a:p>
        </p:txBody>
      </p:sp>
    </p:spTree>
    <p:extLst>
      <p:ext uri="{BB962C8B-B14F-4D97-AF65-F5344CB8AC3E}">
        <p14:creationId xmlns:p14="http://schemas.microsoft.com/office/powerpoint/2010/main" val="25494904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C145766-75E4-4565-96A1-D63663D57D41}" type="datetimeFigureOut">
              <a:rPr lang="ar-EG" smtClean="0"/>
              <a:t>09/03/1437</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42DEAA6-E9E2-4806-8925-B13ACC1CF194}" type="slidenum">
              <a:rPr lang="ar-EG" smtClean="0"/>
              <a:t>‹#›</a:t>
            </a:fld>
            <a:endParaRPr lang="ar-EG"/>
          </a:p>
        </p:txBody>
      </p:sp>
    </p:spTree>
    <p:extLst>
      <p:ext uri="{BB962C8B-B14F-4D97-AF65-F5344CB8AC3E}">
        <p14:creationId xmlns:p14="http://schemas.microsoft.com/office/powerpoint/2010/main" val="21710608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C145766-75E4-4565-96A1-D63663D57D41}" type="datetimeFigureOut">
              <a:rPr lang="ar-EG" smtClean="0"/>
              <a:t>09/03/1437</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42DEAA6-E9E2-4806-8925-B13ACC1CF194}" type="slidenum">
              <a:rPr lang="ar-EG" smtClean="0"/>
              <a:t>‹#›</a:t>
            </a:fld>
            <a:endParaRPr lang="ar-EG"/>
          </a:p>
        </p:txBody>
      </p:sp>
    </p:spTree>
    <p:extLst>
      <p:ext uri="{BB962C8B-B14F-4D97-AF65-F5344CB8AC3E}">
        <p14:creationId xmlns:p14="http://schemas.microsoft.com/office/powerpoint/2010/main" val="8380313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145766-75E4-4565-96A1-D63663D57D41}" type="datetimeFigureOut">
              <a:rPr lang="ar-EG" smtClean="0"/>
              <a:t>09/03/1437</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42DEAA6-E9E2-4806-8925-B13ACC1CF194}" type="slidenum">
              <a:rPr lang="ar-EG" smtClean="0"/>
              <a:t>‹#›</a:t>
            </a:fld>
            <a:endParaRPr lang="ar-EG"/>
          </a:p>
        </p:txBody>
      </p:sp>
    </p:spTree>
    <p:extLst>
      <p:ext uri="{BB962C8B-B14F-4D97-AF65-F5344CB8AC3E}">
        <p14:creationId xmlns:p14="http://schemas.microsoft.com/office/powerpoint/2010/main" val="40550542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8"/>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145766-75E4-4565-96A1-D63663D57D41}" type="datetimeFigureOut">
              <a:rPr lang="ar-EG" smtClean="0"/>
              <a:t>09/03/1437</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42DEAA6-E9E2-4806-8925-B13ACC1CF194}" type="slidenum">
              <a:rPr lang="ar-EG" smtClean="0"/>
              <a:t>‹#›</a:t>
            </a:fld>
            <a:endParaRPr lang="ar-EG"/>
          </a:p>
        </p:txBody>
      </p:sp>
    </p:spTree>
    <p:extLst>
      <p:ext uri="{BB962C8B-B14F-4D97-AF65-F5344CB8AC3E}">
        <p14:creationId xmlns:p14="http://schemas.microsoft.com/office/powerpoint/2010/main" val="38538918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145766-75E4-4565-96A1-D63663D57D41}" type="datetimeFigureOut">
              <a:rPr lang="ar-EG" smtClean="0"/>
              <a:t>09/03/1437</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42DEAA6-E9E2-4806-8925-B13ACC1CF194}" type="slidenum">
              <a:rPr lang="ar-EG" smtClean="0"/>
              <a:t>‹#›</a:t>
            </a:fld>
            <a:endParaRPr lang="ar-EG"/>
          </a:p>
        </p:txBody>
      </p:sp>
    </p:spTree>
    <p:extLst>
      <p:ext uri="{BB962C8B-B14F-4D97-AF65-F5344CB8AC3E}">
        <p14:creationId xmlns:p14="http://schemas.microsoft.com/office/powerpoint/2010/main" val="1463515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90000"/>
            <a:lum/>
          </a:blip>
          <a:srcRect/>
          <a:stretch>
            <a:fillRect r="-13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145766-75E4-4565-96A1-D63663D57D41}" type="datetimeFigureOut">
              <a:rPr lang="ar-EG" smtClean="0"/>
              <a:t>09/03/1437</a:t>
            </a:fld>
            <a:endParaRPr lang="ar-EG"/>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2DEAA6-E9E2-4806-8925-B13ACC1CF194}" type="slidenum">
              <a:rPr lang="ar-EG" smtClean="0"/>
              <a:t>‹#›</a:t>
            </a:fld>
            <a:endParaRPr lang="ar-EG"/>
          </a:p>
        </p:txBody>
      </p:sp>
    </p:spTree>
    <p:extLst>
      <p:ext uri="{BB962C8B-B14F-4D97-AF65-F5344CB8AC3E}">
        <p14:creationId xmlns:p14="http://schemas.microsoft.com/office/powerpoint/2010/main" val="24536211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gmodules.com/gadgets/proxy?refresh=86400&amp;url=http://www.graphicsfuel.com/wp-content/uploads/2013/03/20-social-media-icons.png&amp;container=toolbar&amp;gadget=http://hosting.gmodules.com/ig/gadgets/file/113784848344991607030/Vimeo.xml"/>
          <p:cNvPicPr>
            <a:picLocks noChangeAspect="1" noChangeArrowheads="1"/>
          </p:cNvPicPr>
          <p:nvPr/>
        </p:nvPicPr>
        <p:blipFill rotWithShape="1">
          <a:blip r:embed="rId2">
            <a:extLst>
              <a:ext uri="{28A0092B-C50C-407E-A947-70E740481C1C}">
                <a14:useLocalDpi xmlns:a14="http://schemas.microsoft.com/office/drawing/2010/main" val="0"/>
              </a:ext>
            </a:extLst>
          </a:blip>
          <a:srcRect l="4488" t="6396" r="72975" b="52000"/>
          <a:stretch/>
        </p:blipFill>
        <p:spPr bwMode="auto">
          <a:xfrm>
            <a:off x="254643" y="122888"/>
            <a:ext cx="1402705" cy="140270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gmodules.com/gadgets/proxy?refresh=86400&amp;url=http://www.graphicsfuel.com/wp-content/uploads/2013/03/20-social-media-icons.png&amp;container=toolbar&amp;gadget=http://hosting.gmodules.com/ig/gadgets/file/113784848344991607030/Vimeo.xml"/>
          <p:cNvPicPr>
            <a:picLocks noChangeAspect="1" noChangeArrowheads="1"/>
          </p:cNvPicPr>
          <p:nvPr/>
        </p:nvPicPr>
        <p:blipFill rotWithShape="1">
          <a:blip r:embed="rId2">
            <a:extLst>
              <a:ext uri="{28A0092B-C50C-407E-A947-70E740481C1C}">
                <a14:useLocalDpi xmlns:a14="http://schemas.microsoft.com/office/drawing/2010/main" val="0"/>
              </a:ext>
            </a:extLst>
          </a:blip>
          <a:srcRect l="27268" t="5980" r="49521" b="51585"/>
          <a:stretch/>
        </p:blipFill>
        <p:spPr bwMode="auto">
          <a:xfrm>
            <a:off x="2754468" y="4495765"/>
            <a:ext cx="1326524" cy="131364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gmodules.com/gadgets/proxy?refresh=86400&amp;url=http://www.graphicsfuel.com/wp-content/uploads/2013/03/20-social-media-icons.png&amp;container=toolbar&amp;gadget=http://hosting.gmodules.com/ig/gadgets/file/113784848344991607030/Vimeo.xml"/>
          <p:cNvPicPr>
            <a:picLocks noChangeAspect="1" noChangeArrowheads="1"/>
          </p:cNvPicPr>
          <p:nvPr/>
        </p:nvPicPr>
        <p:blipFill rotWithShape="1">
          <a:blip r:embed="rId2">
            <a:extLst>
              <a:ext uri="{28A0092B-C50C-407E-A947-70E740481C1C}">
                <a14:useLocalDpi xmlns:a14="http://schemas.microsoft.com/office/drawing/2010/main" val="0"/>
              </a:ext>
            </a:extLst>
          </a:blip>
          <a:srcRect l="51267" t="6969" r="27549" b="53508"/>
          <a:stretch/>
        </p:blipFill>
        <p:spPr bwMode="auto">
          <a:xfrm>
            <a:off x="2963463" y="122889"/>
            <a:ext cx="1357675" cy="137211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www.gmodules.com/gadgets/proxy?refresh=86400&amp;url=http://www.graphicsfuel.com/wp-content/uploads/2013/03/20-social-media-icons.png&amp;container=toolbar&amp;gadget=http://hosting.gmodules.com/ig/gadgets/file/113784848344991607030/Vimeo.xml"/>
          <p:cNvPicPr>
            <a:picLocks noChangeAspect="1" noChangeArrowheads="1"/>
          </p:cNvPicPr>
          <p:nvPr/>
        </p:nvPicPr>
        <p:blipFill rotWithShape="1">
          <a:blip r:embed="rId2">
            <a:extLst>
              <a:ext uri="{28A0092B-C50C-407E-A947-70E740481C1C}">
                <a14:useLocalDpi xmlns:a14="http://schemas.microsoft.com/office/drawing/2010/main" val="0"/>
              </a:ext>
            </a:extLst>
          </a:blip>
          <a:srcRect l="27701" t="54034" r="49877" b="4570"/>
          <a:stretch/>
        </p:blipFill>
        <p:spPr bwMode="auto">
          <a:xfrm>
            <a:off x="3867012" y="5511881"/>
            <a:ext cx="1337790" cy="1337788"/>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ttp://www.gmodules.com/gadgets/proxy?refresh=86400&amp;url=http://www.graphicsfuel.com/wp-content/uploads/2013/03/20-social-media-icons.png&amp;container=toolbar&amp;gadget=http://hosting.gmodules.com/ig/gadgets/file/113784848344991607030/Vimeo.xml"/>
          <p:cNvPicPr>
            <a:picLocks noChangeAspect="1" noChangeArrowheads="1"/>
          </p:cNvPicPr>
          <p:nvPr/>
        </p:nvPicPr>
        <p:blipFill rotWithShape="1">
          <a:blip r:embed="rId2">
            <a:extLst>
              <a:ext uri="{28A0092B-C50C-407E-A947-70E740481C1C}">
                <a14:useLocalDpi xmlns:a14="http://schemas.microsoft.com/office/drawing/2010/main" val="0"/>
              </a:ext>
            </a:extLst>
          </a:blip>
          <a:srcRect l="73222" t="53824" r="3568" b="2908"/>
          <a:stretch/>
        </p:blipFill>
        <p:spPr bwMode="auto">
          <a:xfrm>
            <a:off x="1504216" y="5511881"/>
            <a:ext cx="1326524" cy="133940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6930" t="2844" r="24394" b="18057"/>
          <a:stretch/>
        </p:blipFill>
        <p:spPr>
          <a:xfrm>
            <a:off x="1657348" y="810814"/>
            <a:ext cx="1306116" cy="1326525"/>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l="12007" t="1" r="14865" b="30960"/>
          <a:stretch/>
        </p:blipFill>
        <p:spPr>
          <a:xfrm>
            <a:off x="192756" y="4545458"/>
            <a:ext cx="1387731" cy="1339403"/>
          </a:xfrm>
          <a:prstGeom prst="rect">
            <a:avLst/>
          </a:prstGeom>
        </p:spPr>
      </p:pic>
      <p:sp>
        <p:nvSpPr>
          <p:cNvPr id="12" name="Title 1"/>
          <p:cNvSpPr>
            <a:spLocks noGrp="1"/>
          </p:cNvSpPr>
          <p:nvPr>
            <p:ph type="title"/>
          </p:nvPr>
        </p:nvSpPr>
        <p:spPr>
          <a:xfrm>
            <a:off x="-370010" y="2325676"/>
            <a:ext cx="5360831" cy="2170089"/>
          </a:xfrm>
          <a:noFill/>
          <a:ln>
            <a:noFill/>
          </a:ln>
        </p:spPr>
        <p:txBody>
          <a:bodyPr>
            <a:noAutofit/>
          </a:bodyPr>
          <a:lstStyle/>
          <a:p>
            <a:pPr algn="ctr"/>
            <a:r>
              <a:rPr lang="ar-EG" sz="6000" dirty="0" smtClean="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cs typeface="Arabic Typesetting" panose="03020402040406030203" pitchFamily="66" charset="-78"/>
              </a:rPr>
              <a:t>على مواقع وبرامج التواصل الاجتماعي تأتينا الكثير من النصائح والمواعظ,</a:t>
            </a:r>
            <a:endParaRPr lang="ar-EG" sz="6000" dirty="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cs typeface="Arabic Typesetting" panose="03020402040406030203" pitchFamily="66" charset="-78"/>
            </a:endParaRPr>
          </a:p>
        </p:txBody>
      </p:sp>
      <p:pic>
        <p:nvPicPr>
          <p:cNvPr id="4" name="صورة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04802" y="6427019"/>
            <a:ext cx="669801" cy="422650"/>
          </a:xfrm>
          <a:prstGeom prst="rect">
            <a:avLst/>
          </a:prstGeom>
        </p:spPr>
      </p:pic>
    </p:spTree>
    <p:extLst>
      <p:ext uri="{BB962C8B-B14F-4D97-AF65-F5344CB8AC3E}">
        <p14:creationId xmlns:p14="http://schemas.microsoft.com/office/powerpoint/2010/main" val="232006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3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3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3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7426"/>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540913" y="918821"/>
            <a:ext cx="7791718" cy="5078313"/>
          </a:xfrm>
          <a:prstGeom prst="rect">
            <a:avLst/>
          </a:prstGeom>
        </p:spPr>
        <p:txBody>
          <a:bodyPr wrap="square">
            <a:spAutoFit/>
          </a:bodyPr>
          <a:lstStyle/>
          <a:p>
            <a:pPr algn="ct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آيات بينات تكلم بها الله عز وجل, إشتملت على وصايا لمن أراد سلوك الطريق الهادي إلى مرضاة الله سبحانه </a:t>
            </a: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وتعالى,</a:t>
            </a:r>
            <a:endPar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a:p>
            <a:pPr algn="ct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وإلى ما يحبه الله تبارك وتعالى,</a:t>
            </a:r>
          </a:p>
          <a:p>
            <a:pPr algn="ct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يسلكه أهل الرضوان وأهل الرحمة من الله عز وجل..</a:t>
            </a: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3355758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7426"/>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573110" y="455182"/>
            <a:ext cx="7791718" cy="5693866"/>
          </a:xfrm>
          <a:prstGeom prst="rect">
            <a:avLst/>
          </a:prstGeom>
        </p:spPr>
        <p:txBody>
          <a:bodyPr wrap="square">
            <a:spAutoFit/>
          </a:bodyPr>
          <a:lstStyle/>
          <a:p>
            <a:pPr algn="ctr"/>
            <a:r>
              <a:rPr lang="ar-EG" sz="5400" u="sng"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فالله سبحانه يقول :</a:t>
            </a:r>
          </a:p>
          <a:p>
            <a:pPr algn="ctr"/>
            <a:r>
              <a:rPr lang="ar-EG" sz="5400"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وَلَوْ أَنَّا </a:t>
            </a:r>
            <a:r>
              <a:rPr lang="ar-EG" sz="54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كَتَبْنَا عَلَيْهِمْ أَنِ اقْتُلُواْ أَنفُسَكُمْ أَوِ اخْرُجُواْ </a:t>
            </a:r>
            <a:r>
              <a:rPr lang="ar-EG" sz="5400"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مِن دِيَارِكُم »</a:t>
            </a:r>
          </a:p>
          <a:p>
            <a:pPr algn="ctr"/>
            <a:endParaRPr lang="ar-EG" sz="28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a:p>
            <a:pPr algn="ct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هنا الحديث عن أمر عظيم,,</a:t>
            </a:r>
          </a:p>
          <a:p>
            <a:pPr algn="ct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إنه ذروة سنام الإسلام..</a:t>
            </a:r>
          </a:p>
          <a:p>
            <a:pPr algn="ctr"/>
            <a:r>
              <a:rPr lang="ar-EG" sz="6600"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إنه الجهاد</a:t>
            </a:r>
            <a:endParaRPr lang="ar-EG" sz="66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88953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wipe(left)">
                                      <p:cBhvr>
                                        <p:cTn id="15" dur="500"/>
                                        <p:tgtEl>
                                          <p:spTgt spid="4">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wipe(left)">
                                      <p:cBhvr>
                                        <p:cTn id="20" dur="500"/>
                                        <p:tgtEl>
                                          <p:spTgt spid="4">
                                            <p:txEl>
                                              <p:pRg st="3" end="3"/>
                                            </p:txEl>
                                          </p:spTgt>
                                        </p:tgtEl>
                                      </p:cBhvr>
                                    </p:animEffect>
                                  </p:childTnLst>
                                </p:cTn>
                              </p:par>
                              <p:par>
                                <p:cTn id="21" presetID="22" presetClass="entr" presetSubtype="8" fill="hold" nodeType="with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wipe(left)">
                                      <p:cBhvr>
                                        <p:cTn id="23" dur="500"/>
                                        <p:tgtEl>
                                          <p:spTgt spid="4">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4">
                                            <p:txEl>
                                              <p:pRg st="5" end="5"/>
                                            </p:txEl>
                                          </p:spTgt>
                                        </p:tgtEl>
                                        <p:attrNameLst>
                                          <p:attrName>style.visibility</p:attrName>
                                        </p:attrNameLst>
                                      </p:cBhvr>
                                      <p:to>
                                        <p:strVal val="visible"/>
                                      </p:to>
                                    </p:set>
                                    <p:anim calcmode="lin" valueType="num">
                                      <p:cBhvr>
                                        <p:cTn id="28" dur="500" fill="hold"/>
                                        <p:tgtEl>
                                          <p:spTgt spid="4">
                                            <p:txEl>
                                              <p:pRg st="5" end="5"/>
                                            </p:txEl>
                                          </p:spTgt>
                                        </p:tgtEl>
                                        <p:attrNameLst>
                                          <p:attrName>ppt_w</p:attrName>
                                        </p:attrNameLst>
                                      </p:cBhvr>
                                      <p:tavLst>
                                        <p:tav tm="0">
                                          <p:val>
                                            <p:fltVal val="0"/>
                                          </p:val>
                                        </p:tav>
                                        <p:tav tm="100000">
                                          <p:val>
                                            <p:strVal val="#ppt_w"/>
                                          </p:val>
                                        </p:tav>
                                      </p:tavLst>
                                    </p:anim>
                                    <p:anim calcmode="lin" valueType="num">
                                      <p:cBhvr>
                                        <p:cTn id="29" dur="500" fill="hold"/>
                                        <p:tgtEl>
                                          <p:spTgt spid="4">
                                            <p:txEl>
                                              <p:pRg st="5" end="5"/>
                                            </p:txEl>
                                          </p:spTgt>
                                        </p:tgtEl>
                                        <p:attrNameLst>
                                          <p:attrName>ppt_h</p:attrName>
                                        </p:attrNameLst>
                                      </p:cBhvr>
                                      <p:tavLst>
                                        <p:tav tm="0">
                                          <p:val>
                                            <p:fltVal val="0"/>
                                          </p:val>
                                        </p:tav>
                                        <p:tav tm="100000">
                                          <p:val>
                                            <p:strVal val="#ppt_h"/>
                                          </p:val>
                                        </p:tav>
                                      </p:tavLst>
                                    </p:anim>
                                    <p:animEffect transition="in" filter="fade">
                                      <p:cBhvr>
                                        <p:cTn id="30"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7426"/>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573110" y="90153"/>
            <a:ext cx="7791718" cy="8586966"/>
          </a:xfrm>
          <a:prstGeom prst="rect">
            <a:avLst/>
          </a:prstGeom>
        </p:spPr>
        <p:txBody>
          <a:bodyPr wrap="square">
            <a:spAutoFit/>
          </a:bodyPr>
          <a:lstStyle/>
          <a:p>
            <a:pPr algn="ctr"/>
            <a:r>
              <a:rPr lang="ar-EG" sz="5400" u="sng"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ثم بين سبحانه العدد :</a:t>
            </a:r>
          </a:p>
          <a:p>
            <a:pPr algn="ctr"/>
            <a:r>
              <a:rPr lang="ar-EG" sz="5400"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مَّا </a:t>
            </a:r>
            <a:r>
              <a:rPr lang="ar-EG" sz="54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فَعَلُوهُ إِلاَّ قَلِيلٌ </a:t>
            </a:r>
            <a:r>
              <a:rPr lang="ar-EG" sz="5400"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مِّنْهُمْ »</a:t>
            </a:r>
          </a:p>
          <a:p>
            <a:pPr algn="ct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يا حسرة على العباد.. حين يصفهم ربهم بأنهم ..</a:t>
            </a:r>
          </a:p>
          <a:p>
            <a:pPr algn="ctr"/>
            <a:r>
              <a:rPr lang="ar-EG" sz="6600"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قليل!!</a:t>
            </a:r>
          </a:p>
          <a:p>
            <a:pPr algn="ct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قال </a:t>
            </a: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المفسرون: </a:t>
            </a: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هم المؤمنين.</a:t>
            </a:r>
          </a:p>
          <a:p>
            <a:pPr algn="ct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أخواتي فلنعاهد الله أن نكون من </a:t>
            </a: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القليل..</a:t>
            </a:r>
            <a:endPar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a:p>
            <a:pPr algn="ct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فلم نؤمر </a:t>
            </a: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بالجهاد.. </a:t>
            </a: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ولم نؤمر أن نخرج من أموالنا أو من ديارنا..</a:t>
            </a:r>
          </a:p>
          <a:p>
            <a:pPr algn="ctr"/>
            <a:endParaRPr lang="ar-EG" sz="5400" u="sng"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a:p>
            <a:pPr algn="ctr"/>
            <a:endParaRPr lang="ar-EG" sz="5400" u="sng"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24258" y="6325881"/>
            <a:ext cx="669801" cy="422650"/>
          </a:xfrm>
          <a:prstGeom prst="rect">
            <a:avLst/>
          </a:prstGeom>
        </p:spPr>
      </p:pic>
    </p:spTree>
    <p:extLst>
      <p:ext uri="{BB962C8B-B14F-4D97-AF65-F5344CB8AC3E}">
        <p14:creationId xmlns:p14="http://schemas.microsoft.com/office/powerpoint/2010/main" val="244312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wipe(left)">
                                      <p:cBhvr>
                                        <p:cTn id="15" dur="500"/>
                                        <p:tgtEl>
                                          <p:spTgt spid="4">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animEffect transition="in" filter="wipe(left)">
                                      <p:cBhvr>
                                        <p:cTn id="20" dur="500"/>
                                        <p:tgtEl>
                                          <p:spTgt spid="4">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p:cTn id="25"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4">
                                            <p:txEl>
                                              <p:pRg st="3" end="3"/>
                                            </p:txEl>
                                          </p:spTgt>
                                        </p:tgtEl>
                                        <p:attrNameLst>
                                          <p:attrName>ppt_h</p:attrName>
                                        </p:attrNameLst>
                                      </p:cBhvr>
                                      <p:tavLst>
                                        <p:tav tm="0">
                                          <p:val>
                                            <p:fltVal val="0"/>
                                          </p:val>
                                        </p:tav>
                                        <p:tav tm="100000">
                                          <p:val>
                                            <p:strVal val="#ppt_h"/>
                                          </p:val>
                                        </p:tav>
                                      </p:tavLst>
                                    </p:anim>
                                    <p:animEffect transition="in" filter="fade">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wipe(left)">
                                      <p:cBhvr>
                                        <p:cTn id="32" dur="500"/>
                                        <p:tgtEl>
                                          <p:spTgt spid="4">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Effect transition="in" filter="wipe(left)">
                                      <p:cBhvr>
                                        <p:cTn id="37" dur="500"/>
                                        <p:tgtEl>
                                          <p:spTgt spid="4">
                                            <p:txEl>
                                              <p:pRg st="5" end="5"/>
                                            </p:txEl>
                                          </p:spTgt>
                                        </p:tgtEl>
                                      </p:cBhvr>
                                    </p:animEffect>
                                  </p:childTnLst>
                                </p:cTn>
                              </p:par>
                              <p:par>
                                <p:cTn id="38" presetID="22" presetClass="entr" presetSubtype="8" fill="hold" nodeType="withEffect">
                                  <p:stCondLst>
                                    <p:cond delay="0"/>
                                  </p:stCondLst>
                                  <p:childTnLst>
                                    <p:set>
                                      <p:cBhvr>
                                        <p:cTn id="39" dur="1" fill="hold">
                                          <p:stCondLst>
                                            <p:cond delay="0"/>
                                          </p:stCondLst>
                                        </p:cTn>
                                        <p:tgtEl>
                                          <p:spTgt spid="4">
                                            <p:txEl>
                                              <p:pRg st="6" end="6"/>
                                            </p:txEl>
                                          </p:spTgt>
                                        </p:tgtEl>
                                        <p:attrNameLst>
                                          <p:attrName>style.visibility</p:attrName>
                                        </p:attrNameLst>
                                      </p:cBhvr>
                                      <p:to>
                                        <p:strVal val="visible"/>
                                      </p:to>
                                    </p:set>
                                    <p:animEffect transition="in" filter="wipe(left)">
                                      <p:cBhvr>
                                        <p:cTn id="40"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0984"/>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605307" y="716869"/>
            <a:ext cx="7791718" cy="6278642"/>
          </a:xfrm>
          <a:prstGeom prst="rect">
            <a:avLst/>
          </a:prstGeom>
        </p:spPr>
        <p:txBody>
          <a:bodyPr wrap="square">
            <a:spAutoFit/>
          </a:bodyPr>
          <a:lstStyle/>
          <a:p>
            <a:pPr algn="ctr"/>
            <a:r>
              <a:rPr lang="ar-EG" sz="66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والله سبحانه لم يكلف هذة الأمة إلا مافيه اليسر والخير</a:t>
            </a:r>
            <a:r>
              <a:rPr lang="ar-EG" sz="6600"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a:t>
            </a:r>
          </a:p>
          <a:p>
            <a:pPr algn="ct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وإن كان في الجهاد وإزهاق النفس.</a:t>
            </a:r>
          </a:p>
          <a:p>
            <a:pPr algn="ctr"/>
            <a:r>
              <a:rPr lang="ar-EG" sz="5400" b="1" dirty="0"/>
              <a:t> </a:t>
            </a: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فلم يكتب </a:t>
            </a: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سبحانه على </a:t>
            </a: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الناس </a:t>
            </a: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إلا </a:t>
            </a: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ما هو ميسر </a:t>
            </a: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للجميع; </a:t>
            </a: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حين تصح </a:t>
            </a: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العزيمة, </a:t>
            </a: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وتعتدل </a:t>
            </a: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الفطرة, </a:t>
            </a: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وينوي العبد </a:t>
            </a: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الطاعة, </a:t>
            </a: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ولا يستهتر ولا </a:t>
            </a: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يستهين.</a:t>
            </a:r>
            <a:endPar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a:p>
            <a:pPr algn="ct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a:t>
            </a: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3786276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0984"/>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540913" y="419937"/>
            <a:ext cx="7791718" cy="6063198"/>
          </a:xfrm>
          <a:prstGeom prst="rect">
            <a:avLst/>
          </a:prstGeom>
        </p:spPr>
        <p:txBody>
          <a:bodyPr wrap="square">
            <a:spAutoFit/>
          </a:bodyPr>
          <a:lstStyle/>
          <a:p>
            <a:pPr algn="ctr"/>
            <a:r>
              <a:rPr lang="ar-EG" sz="5400" dirty="0" smtClean="0">
                <a:solidFill>
                  <a:srgbClr val="002060"/>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ث</a:t>
            </a:r>
            <a:r>
              <a:rPr lang="ar-EG" sz="5400" u="sng" dirty="0" smtClean="0">
                <a:solidFill>
                  <a:srgbClr val="002060"/>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م قال سبحانه:</a:t>
            </a:r>
          </a:p>
          <a:p>
            <a:pPr algn="ctr"/>
            <a:r>
              <a:rPr lang="ar-EG" sz="5400"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وَلَوْ </a:t>
            </a:r>
            <a:r>
              <a:rPr lang="ar-EG" sz="54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أَنَّهُمْ فَعَلُواْ مَا يُوعَظُونَ </a:t>
            </a:r>
            <a:r>
              <a:rPr lang="ar-EG" sz="5400"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بِهِ »</a:t>
            </a:r>
          </a:p>
          <a:p>
            <a:pPr algn="ctr"/>
            <a:r>
              <a:rPr lang="ar-EG" sz="5400" dirty="0" smtClean="0">
                <a:solidFill>
                  <a:srgbClr val="002060"/>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من فِعل </a:t>
            </a:r>
            <a:r>
              <a:rPr lang="ar-EG" sz="5400" dirty="0">
                <a:solidFill>
                  <a:srgbClr val="002060"/>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الأوامرِ، واجتنابِ النَّواهي، ومِن ذلك التَّحاكمُ إلى الكتاب والسُّنَّة</a:t>
            </a:r>
          </a:p>
          <a:p>
            <a:pPr algn="ctr"/>
            <a:endParaRPr lang="ar-EG" sz="10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a:p>
            <a:pPr algn="ctr"/>
            <a:r>
              <a:rPr lang="ar-EG" sz="5400" u="sng"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قال الإمام الطبري في تفسيره:</a:t>
            </a:r>
          </a:p>
          <a:p>
            <a:pPr algn="ctr"/>
            <a:r>
              <a:rPr lang="ar-EG" sz="5400" dirty="0" smtClean="0">
                <a:solidFill>
                  <a:srgbClr val="002060"/>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أي: «ما يُذَّكرون </a:t>
            </a:r>
            <a:r>
              <a:rPr lang="ar-EG" sz="5400" dirty="0">
                <a:solidFill>
                  <a:srgbClr val="002060"/>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به من طاعة الله والانتهاء إلى </a:t>
            </a:r>
            <a:r>
              <a:rPr lang="ar-EG" sz="5400" dirty="0" smtClean="0">
                <a:solidFill>
                  <a:srgbClr val="002060"/>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أمره».</a:t>
            </a:r>
            <a:endParaRPr lang="ar-EG" sz="5400" dirty="0">
              <a:solidFill>
                <a:srgbClr val="002060"/>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1866751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0984"/>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540913" y="419937"/>
            <a:ext cx="7791718" cy="5909310"/>
          </a:xfrm>
          <a:prstGeom prst="rect">
            <a:avLst/>
          </a:prstGeom>
        </p:spPr>
        <p:txBody>
          <a:bodyPr wrap="square">
            <a:spAutoFit/>
          </a:bodyPr>
          <a:lstStyle/>
          <a:p>
            <a:pPr algn="ctr"/>
            <a:r>
              <a:rPr lang="ar-EG" sz="5400" u="sng"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a:t>
            </a:r>
            <a:r>
              <a:rPr lang="ar-EG" sz="5400" u="sng"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قال الإمام السعدي في تفسيرها:</a:t>
            </a:r>
          </a:p>
          <a:p>
            <a:pPr algn="ctr"/>
            <a:r>
              <a:rPr lang="ar-EG" sz="5400" dirty="0" smtClean="0">
                <a:solidFill>
                  <a:srgbClr val="002060"/>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a:t>
            </a:r>
            <a:r>
              <a:rPr lang="ar-EG" sz="5400" dirty="0">
                <a:solidFill>
                  <a:srgbClr val="002060"/>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ما وظف عليهم في كل وقت بحسبه، فبذلوا هممهم ووفروا نفوسهم للقيام به وتكميله، ولم تطمح نفوسهم لما لم يصلوا إليه،ولم يكونوا بصدده، وهذا هو الذي ينبغي للعبد؛أن ينظر إلى الحالة التي يلزمه القيام بها فيكملها، ثم يتدرج شيئا فشيئا، حتى يصل إلى ما قدر له من العلم والعمل في أمر الدين والدنيا»</a:t>
            </a: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577834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0984"/>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573110" y="1863524"/>
            <a:ext cx="7791718" cy="4708981"/>
          </a:xfrm>
          <a:prstGeom prst="rect">
            <a:avLst/>
          </a:prstGeom>
        </p:spPr>
        <p:txBody>
          <a:bodyPr wrap="square">
            <a:spAutoFit/>
          </a:bodyPr>
          <a:lstStyle/>
          <a:p>
            <a:pPr algn="ctr"/>
            <a:r>
              <a:rPr lang="ar-EG" sz="60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ثم بين سبحانه الثواب العظيم الذي رتبه ثوابا </a:t>
            </a:r>
            <a:r>
              <a:rPr lang="ar-EG" sz="60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على طاعتهم له وإتباع أمره </a:t>
            </a:r>
            <a:r>
              <a:rPr lang="ar-EG" sz="60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تحفيزا لهم وترغيبا في طاعته </a:t>
            </a:r>
            <a:r>
              <a:rPr lang="ar-EG" sz="60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وهي </a:t>
            </a:r>
            <a:r>
              <a:rPr lang="ar-EG" sz="60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خمسة </a:t>
            </a:r>
            <a:r>
              <a:rPr lang="ar-EG" sz="60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أمور</a:t>
            </a:r>
            <a:r>
              <a:rPr lang="ar-EG" sz="60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a:t>
            </a:r>
          </a:p>
          <a:p>
            <a:pPr algn="ctr"/>
            <a:endParaRPr lang="ar-EG" sz="60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a:p>
            <a:pPr algn="ctr"/>
            <a:r>
              <a:rPr lang="ar-EG" sz="60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a:t>
            </a:r>
            <a:endParaRPr lang="ar-EG" sz="60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427615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890470"/>
            <a:ext cx="3773510" cy="4256466"/>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418564" y="1730616"/>
            <a:ext cx="4018208" cy="3416320"/>
          </a:xfrm>
          <a:prstGeom prst="rect">
            <a:avLst/>
          </a:prstGeom>
        </p:spPr>
        <p:txBody>
          <a:bodyPr wrap="square">
            <a:spAutoFit/>
          </a:bodyPr>
          <a:lstStyle/>
          <a:p>
            <a:pPr algn="ctr"/>
            <a:r>
              <a:rPr lang="ar-EG" sz="72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أولا:</a:t>
            </a:r>
          </a:p>
          <a:p>
            <a:pPr algn="ctr"/>
            <a:r>
              <a:rPr lang="ar-EG" sz="7200"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لَكَانَ </a:t>
            </a:r>
            <a:r>
              <a:rPr lang="ar-EG" sz="72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خَيْراً </a:t>
            </a:r>
            <a:r>
              <a:rPr lang="ar-EG" sz="7200"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لَّهُمْ»</a:t>
            </a:r>
            <a:endParaRPr lang="ar-EG" sz="72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a:p>
            <a:pPr algn="ctr"/>
            <a:endParaRPr lang="ar-EG" sz="72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3294439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0984"/>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573110" y="1097045"/>
            <a:ext cx="7791718" cy="4893647"/>
          </a:xfrm>
          <a:prstGeom prst="rect">
            <a:avLst/>
          </a:prstGeom>
        </p:spPr>
        <p:txBody>
          <a:bodyPr wrap="square">
            <a:spAutoFit/>
          </a:bodyPr>
          <a:lstStyle/>
          <a:p>
            <a:pPr algn="ctr"/>
            <a:r>
              <a:rPr lang="ar-EG" sz="72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يالله</a:t>
            </a:r>
          </a:p>
          <a:p>
            <a:pPr algn="ctr"/>
            <a:r>
              <a:rPr lang="ar-EG" sz="60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ربك العظيم يقول</a:t>
            </a:r>
          </a:p>
          <a:p>
            <a:pPr algn="ctr"/>
            <a:r>
              <a:rPr lang="ar-EG" sz="60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ذلك خير!!!</a:t>
            </a:r>
          </a:p>
          <a:p>
            <a:pPr algn="ctr"/>
            <a:r>
              <a:rPr lang="ar-EG" sz="60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فكم ياترى من الخير في شيء أمتدحه الكريم وقال أنه خير؟!</a:t>
            </a:r>
            <a:endParaRPr lang="ar-EG" sz="6000" dirty="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1902095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4">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wipe(left)">
                                      <p:cBhvr>
                                        <p:cTn id="19" dur="500"/>
                                        <p:tgtEl>
                                          <p:spTgt spid="4">
                                            <p:txEl>
                                              <p:pRg st="1" end="1"/>
                                            </p:txEl>
                                          </p:spTgt>
                                        </p:tgtEl>
                                      </p:cBhvr>
                                    </p:animEffect>
                                  </p:childTnLst>
                                </p:cTn>
                              </p:par>
                              <p:par>
                                <p:cTn id="20" presetID="22" presetClass="entr" presetSubtype="8" fill="hold" nodeType="with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wipe(left)">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 calcmode="lin" valueType="num">
                                      <p:cBhvr>
                                        <p:cTn id="27"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28" dur="500" fill="hold"/>
                                        <p:tgtEl>
                                          <p:spTgt spid="4">
                                            <p:txEl>
                                              <p:pRg st="3" end="3"/>
                                            </p:txEl>
                                          </p:spTgt>
                                        </p:tgtEl>
                                        <p:attrNameLst>
                                          <p:attrName>ppt_h</p:attrName>
                                        </p:attrNameLst>
                                      </p:cBhvr>
                                      <p:tavLst>
                                        <p:tav tm="0">
                                          <p:val>
                                            <p:fltVal val="0"/>
                                          </p:val>
                                        </p:tav>
                                        <p:tav tm="100000">
                                          <p:val>
                                            <p:strVal val="#ppt_h"/>
                                          </p:val>
                                        </p:tav>
                                      </p:tavLst>
                                    </p:anim>
                                    <p:animEffect transition="in" filter="fade">
                                      <p:cBhvr>
                                        <p:cTn id="29"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0984"/>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573110" y="160984"/>
            <a:ext cx="7791718" cy="6740307"/>
          </a:xfrm>
          <a:prstGeom prst="rect">
            <a:avLst/>
          </a:prstGeom>
        </p:spPr>
        <p:txBody>
          <a:bodyPr wrap="square">
            <a:spAutoFit/>
          </a:bodyPr>
          <a:lstStyle/>
          <a:p>
            <a:pPr algn="ctr"/>
            <a:r>
              <a:rPr lang="ar-EG" sz="54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لَكَانَ خَيْراً لَّهُمْ»</a:t>
            </a:r>
            <a:endParaRPr lang="ar-EG" sz="5400" dirty="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a:p>
            <a:pPr algn="ct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أي: خير لهم طاعة الله وهي خير لهم من مخالفة أمر الله وإرتكاب نهيه. </a:t>
            </a:r>
            <a:endPar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a:p>
            <a:pPr algn="ctr"/>
            <a:r>
              <a:rPr lang="ar-EG" sz="5400" u="sng"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قال الإمام الطبري:</a:t>
            </a:r>
          </a:p>
          <a:p>
            <a:pPr algn="ctr"/>
            <a:r>
              <a:rPr lang="ar-EG" sz="54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«لكان </a:t>
            </a:r>
            <a:r>
              <a:rPr lang="ar-EG" sz="54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خيرا لهم </a:t>
            </a:r>
            <a:r>
              <a:rPr lang="ar-EG" sz="54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في </a:t>
            </a:r>
            <a:r>
              <a:rPr lang="ar-EG" sz="54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عاجل دنياهم وآجل </a:t>
            </a:r>
            <a:r>
              <a:rPr lang="ar-EG" sz="54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معادهم»</a:t>
            </a:r>
          </a:p>
          <a:p>
            <a:pPr algn="ctr"/>
            <a:r>
              <a:rPr lang="ar-EG" sz="54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فيحصل لهم بطاعة الله واتباع رسوله</a:t>
            </a:r>
          </a:p>
          <a:p>
            <a:pPr algn="ctr"/>
            <a:r>
              <a:rPr lang="ar-EG" sz="54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–صلى الله عليه وسلم-</a:t>
            </a:r>
          </a:p>
          <a:p>
            <a:pPr algn="ctr"/>
            <a:r>
              <a:rPr lang="ar-EG" sz="54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خيري الدنيا والآخرة.</a:t>
            </a:r>
            <a:endParaRPr lang="ar-EG" sz="5400" dirty="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08890" y="6187715"/>
            <a:ext cx="669801" cy="422650"/>
          </a:xfrm>
          <a:prstGeom prst="rect">
            <a:avLst/>
          </a:prstGeom>
        </p:spPr>
      </p:pic>
    </p:spTree>
    <p:extLst>
      <p:ext uri="{BB962C8B-B14F-4D97-AF65-F5344CB8AC3E}">
        <p14:creationId xmlns:p14="http://schemas.microsoft.com/office/powerpoint/2010/main" val="3369068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8491" y="553792"/>
            <a:ext cx="5447764" cy="4515587"/>
          </a:xfrm>
          <a:noFill/>
          <a:ln>
            <a:noFill/>
          </a:ln>
        </p:spPr>
        <p:txBody>
          <a:bodyPr vert="horz" lIns="91440" tIns="45720" rIns="91440" bIns="45720" rtlCol="0" anchor="ctr">
            <a:noAutofit/>
          </a:bodyPr>
          <a:lstStyle/>
          <a:p>
            <a:pPr algn="ctr">
              <a:spcBef>
                <a:spcPct val="0"/>
              </a:spcBef>
              <a:buNone/>
            </a:pPr>
            <a:r>
              <a:rPr lang="ar-EG" sz="7200" dirty="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تؤثر </a:t>
            </a:r>
            <a:r>
              <a:rPr lang="ar-EG" sz="7200" dirty="0" smtClean="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فينا..</a:t>
            </a:r>
          </a:p>
          <a:p>
            <a:pPr algn="ctr">
              <a:spcBef>
                <a:spcPct val="0"/>
              </a:spcBef>
              <a:buNone/>
            </a:pPr>
            <a:r>
              <a:rPr lang="ar-EG" sz="3200" dirty="0" smtClean="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 </a:t>
            </a:r>
            <a:endParaRPr lang="ar-EG" sz="3200" dirty="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endParaRPr>
          </a:p>
          <a:p>
            <a:pPr algn="ctr">
              <a:spcBef>
                <a:spcPct val="0"/>
              </a:spcBef>
              <a:buNone/>
            </a:pPr>
            <a:r>
              <a:rPr lang="ar-EG" sz="9600" dirty="0" smtClean="0">
                <a:solidFill>
                  <a:srgbClr val="E40273"/>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ولكن,,</a:t>
            </a:r>
          </a:p>
          <a:p>
            <a:pPr algn="ctr">
              <a:spcBef>
                <a:spcPct val="0"/>
              </a:spcBef>
              <a:buNone/>
            </a:pPr>
            <a:endParaRPr lang="ar-EG" sz="7200" dirty="0">
              <a:solidFill>
                <a:srgbClr val="E40273"/>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endParaRPr>
          </a:p>
          <a:p>
            <a:pPr algn="ctr">
              <a:spcBef>
                <a:spcPct val="0"/>
              </a:spcBef>
              <a:buNone/>
            </a:pPr>
            <a:r>
              <a:rPr lang="ar-EG" sz="7200" dirty="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نقصر في </a:t>
            </a:r>
            <a:r>
              <a:rPr lang="ar-EG" sz="7200" dirty="0" smtClean="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تطبيقها!!.</a:t>
            </a:r>
            <a:endParaRPr lang="ar-EG" sz="7200" dirty="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427019"/>
            <a:ext cx="669801" cy="422650"/>
          </a:xfrm>
          <a:prstGeom prst="rect">
            <a:avLst/>
          </a:prstGeom>
        </p:spPr>
      </p:pic>
    </p:spTree>
    <p:extLst>
      <p:ext uri="{BB962C8B-B14F-4D97-AF65-F5344CB8AC3E}">
        <p14:creationId xmlns:p14="http://schemas.microsoft.com/office/powerpoint/2010/main" val="3767983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0984"/>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437882" y="635380"/>
            <a:ext cx="7791718" cy="5632311"/>
          </a:xfrm>
          <a:prstGeom prst="rect">
            <a:avLst/>
          </a:prstGeom>
        </p:spPr>
        <p:txBody>
          <a:bodyPr wrap="square">
            <a:spAutoFit/>
          </a:bodyPr>
          <a:lstStyle/>
          <a:p>
            <a:pPr algn="ctr"/>
            <a:r>
              <a:rPr lang="ar-EG" sz="6000" u="sng"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قال الإمام السعدي :</a:t>
            </a:r>
          </a:p>
          <a:p>
            <a:pPr algn="ctr"/>
            <a:r>
              <a:rPr lang="ar-EG" sz="60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أي: </a:t>
            </a:r>
            <a:r>
              <a:rPr lang="ar-EG" sz="6000" dirty="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لكانوا من الأخيار </a:t>
            </a:r>
            <a:endParaRPr lang="ar-EG" sz="60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a:p>
            <a:pPr algn="ctr"/>
            <a:r>
              <a:rPr lang="ar-EG" sz="60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لذلك </a:t>
            </a:r>
            <a:r>
              <a:rPr lang="ar-EG" sz="60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كان السلف من الصحابة والتابعين خير القرون لاتعاظهم بمواعظ الله وعملهم </a:t>
            </a:r>
            <a:r>
              <a:rPr lang="ar-EG" sz="60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بالعلم,</a:t>
            </a:r>
          </a:p>
          <a:p>
            <a:pPr algn="ctr"/>
            <a:r>
              <a:rPr lang="ar-EG" sz="60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وانتفى </a:t>
            </a:r>
            <a:r>
              <a:rPr lang="ar-EG" sz="60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عنهم بذلك صفة الأشرار , لأن ثبوت الشيء يستلزم نفي </a:t>
            </a:r>
            <a:r>
              <a:rPr lang="ar-EG" sz="60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ضده».</a:t>
            </a:r>
            <a:endParaRPr lang="ar-EG" sz="60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3272690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0984"/>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540913" y="2020375"/>
            <a:ext cx="7791718" cy="2862322"/>
          </a:xfrm>
          <a:prstGeom prst="rect">
            <a:avLst/>
          </a:prstGeom>
        </p:spPr>
        <p:txBody>
          <a:bodyPr wrap="square">
            <a:spAutoFit/>
          </a:bodyPr>
          <a:lstStyle/>
          <a:p>
            <a:pPr algn="ctr"/>
            <a:r>
              <a:rPr lang="ar-EG" sz="60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فهل تحب أن تكون من الأخيار</a:t>
            </a:r>
          </a:p>
          <a:p>
            <a:pPr algn="ctr"/>
            <a:r>
              <a:rPr lang="ar-EG" sz="60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وأن تتأسى بصحابة رسول الله </a:t>
            </a:r>
            <a:r>
              <a:rPr lang="en-US" sz="60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a:t>
            </a:r>
            <a:r>
              <a:rPr lang="ar-EG" sz="60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صلى الله عليه وسلم- </a:t>
            </a: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3120032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890470"/>
            <a:ext cx="3773510" cy="4256466"/>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418564" y="1730616"/>
            <a:ext cx="4018208" cy="3416320"/>
          </a:xfrm>
          <a:prstGeom prst="rect">
            <a:avLst/>
          </a:prstGeom>
        </p:spPr>
        <p:txBody>
          <a:bodyPr wrap="square">
            <a:spAutoFit/>
          </a:bodyPr>
          <a:lstStyle/>
          <a:p>
            <a:pPr algn="ctr"/>
            <a:r>
              <a:rPr lang="ar-EG" sz="72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ثانياً:</a:t>
            </a:r>
          </a:p>
          <a:p>
            <a:pPr algn="ctr"/>
            <a:r>
              <a:rPr lang="ar-EG" sz="7200"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«وَأَشَدَّ تَثْبِيتاً»</a:t>
            </a:r>
            <a:endParaRPr lang="ar-EG" sz="72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a:p>
            <a:pPr algn="ctr"/>
            <a:endParaRPr lang="ar-EG" sz="72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361044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0984"/>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540913" y="912379"/>
            <a:ext cx="7791718" cy="4247317"/>
          </a:xfrm>
          <a:prstGeom prst="rect">
            <a:avLst/>
          </a:prstGeom>
        </p:spPr>
        <p:txBody>
          <a:bodyPr wrap="square">
            <a:spAutoFit/>
          </a:bodyPr>
          <a:lstStyle/>
          <a:p>
            <a:pPr algn="ctr"/>
            <a:r>
              <a:rPr lang="ar-EG" sz="54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أي: </a:t>
            </a:r>
          </a:p>
          <a:p>
            <a:pPr algn="ctr"/>
            <a:r>
              <a:rPr lang="ar-EG" sz="54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أثبت </a:t>
            </a:r>
            <a:r>
              <a:rPr lang="ar-EG" sz="54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لهم في </a:t>
            </a:r>
            <a:r>
              <a:rPr lang="ar-EG" sz="54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أمورهم، </a:t>
            </a:r>
            <a:r>
              <a:rPr lang="ar-EG" sz="54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وأقوم لهم </a:t>
            </a:r>
            <a:r>
              <a:rPr lang="ar-EG" sz="54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عليها في الدنيا والآخرة</a:t>
            </a:r>
          </a:p>
          <a:p>
            <a:pPr algn="ctr"/>
            <a:r>
              <a:rPr lang="ar-EG" sz="5400" dirty="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قال </a:t>
            </a:r>
            <a:r>
              <a:rPr lang="ar-EG" sz="54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قتادة: </a:t>
            </a:r>
          </a:p>
          <a:p>
            <a:pPr algn="ctr"/>
            <a:r>
              <a:rPr lang="ar-EG" sz="54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أما الحياة الدنيا فيثبتهم بالخير والعمل </a:t>
            </a:r>
            <a:r>
              <a:rPr lang="ar-EG" sz="54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الصالح، </a:t>
            </a:r>
            <a:r>
              <a:rPr lang="ar-EG" sz="54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وفي الآخرة في </a:t>
            </a:r>
            <a:r>
              <a:rPr lang="ar-EG" sz="54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القبر"</a:t>
            </a:r>
            <a:endParaRPr lang="ar-EG" sz="54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4135542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0984"/>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540913" y="496881"/>
            <a:ext cx="7791718" cy="5909310"/>
          </a:xfrm>
          <a:prstGeom prst="rect">
            <a:avLst/>
          </a:prstGeom>
        </p:spPr>
        <p:txBody>
          <a:bodyPr wrap="square">
            <a:spAutoFit/>
          </a:bodyPr>
          <a:lstStyle/>
          <a:p>
            <a:pPr algn="ctr"/>
            <a:r>
              <a:rPr lang="ar-EG" sz="5400" u="sng"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وقال الإمام السعدي :</a:t>
            </a:r>
          </a:p>
          <a:p>
            <a:pPr algn="ctr"/>
            <a:r>
              <a:rPr lang="ar-EG" sz="54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حصول </a:t>
            </a:r>
            <a:r>
              <a:rPr lang="ar-EG" sz="54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التثبيت والثبات وزيادته , فإن الله يثبت الذين آمنوا بسبب ما قاموا به من الإيمان الذي هو القيام بما وعظوا به , فيثبتهم في الحياة الدنيا , عند ورود الفتن في الأوامر والنواهي والمصائب فيحصل لهم ثبات , و يوفقون به لفعل الأوامر وترك الزواجر , التي تقتضي النفس فعلها </a:t>
            </a:r>
            <a:r>
              <a:rPr lang="ar-EG" sz="54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a:t>
            </a:r>
            <a:endParaRPr lang="ar-EG" sz="54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29314" y="6271571"/>
            <a:ext cx="669801" cy="422650"/>
          </a:xfrm>
          <a:prstGeom prst="rect">
            <a:avLst/>
          </a:prstGeom>
        </p:spPr>
      </p:pic>
    </p:spTree>
    <p:extLst>
      <p:ext uri="{BB962C8B-B14F-4D97-AF65-F5344CB8AC3E}">
        <p14:creationId xmlns:p14="http://schemas.microsoft.com/office/powerpoint/2010/main" val="616279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0984"/>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605307" y="496881"/>
            <a:ext cx="7791718" cy="5909310"/>
          </a:xfrm>
          <a:prstGeom prst="rect">
            <a:avLst/>
          </a:prstGeom>
        </p:spPr>
        <p:txBody>
          <a:bodyPr wrap="square">
            <a:spAutoFit/>
          </a:bodyPr>
          <a:lstStyle/>
          <a:p>
            <a:pPr algn="ctr"/>
            <a:r>
              <a:rPr lang="ar-EG" sz="54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وعند </a:t>
            </a:r>
            <a:r>
              <a:rPr lang="ar-EG" sz="54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حلول المصائب التي يكرهها العبد , فيوفق للتثبيت بالتوفيق للصبر أو الرضا أو الشكر . فينزل عليهم معونة من الله للقيام بذلك ويحصل له الثبات على الدين عند الموت وفي القبر , وأيضا فإن العبد القائم بما أمر به , لا يزال يتمرن على الأوامر الشرعية حتى يألفها , ويشتاق إليها وإلى أمثالها , فيكون ذلك معونة له على الثبات على الطاعات </a:t>
            </a:r>
            <a:r>
              <a:rPr lang="ar-EG" sz="54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a:t>
            </a:r>
            <a:endParaRPr lang="ar-EG" sz="54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2804347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890470"/>
            <a:ext cx="3773510" cy="4256466"/>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418564" y="1279855"/>
            <a:ext cx="4018208" cy="4524315"/>
          </a:xfrm>
          <a:prstGeom prst="rect">
            <a:avLst/>
          </a:prstGeom>
        </p:spPr>
        <p:txBody>
          <a:bodyPr wrap="square">
            <a:spAutoFit/>
          </a:bodyPr>
          <a:lstStyle/>
          <a:p>
            <a:pPr algn="ctr"/>
            <a:r>
              <a:rPr lang="ar-EG" sz="72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ثالثاً :</a:t>
            </a:r>
          </a:p>
          <a:p>
            <a:pPr algn="ctr"/>
            <a:r>
              <a:rPr lang="ar-EG" sz="7200"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وَإِذاً </a:t>
            </a:r>
            <a:r>
              <a:rPr lang="ar-EG" sz="72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لَّآتَيْنَاهُم مِّن لَّدُنَّـا أَجْراً عَظِيماً </a:t>
            </a:r>
            <a:r>
              <a:rPr lang="ar-EG" sz="7200"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a:t>
            </a:r>
            <a:endParaRPr lang="ar-EG" sz="72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a:p>
            <a:pPr algn="ctr"/>
            <a:endParaRPr lang="ar-EG" sz="72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2457311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0984"/>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573110" y="912379"/>
            <a:ext cx="7791718" cy="5078313"/>
          </a:xfrm>
          <a:prstGeom prst="rect">
            <a:avLst/>
          </a:prstGeom>
        </p:spPr>
        <p:txBody>
          <a:bodyPr wrap="square">
            <a:spAutoFit/>
          </a:bodyPr>
          <a:lstStyle/>
          <a:p>
            <a:pPr algn="ctr"/>
            <a:r>
              <a:rPr lang="ar-EG" sz="5400" u="sng"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قال المفسرون:</a:t>
            </a:r>
          </a:p>
          <a:p>
            <a:pPr algn="ctr"/>
            <a:r>
              <a:rPr lang="ar-EG" sz="54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a:t>
            </a:r>
            <a:r>
              <a:rPr lang="ar-EG" sz="54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أنه ذكر - سبحانه - نفسه بصيغة </a:t>
            </a:r>
            <a:r>
              <a:rPr lang="ar-EG" sz="54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العظمة:</a:t>
            </a:r>
          </a:p>
          <a:p>
            <a:pPr algn="ctr"/>
            <a:r>
              <a:rPr lang="ar-EG" sz="54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a:t>
            </a:r>
            <a:r>
              <a:rPr lang="ar-EG" sz="5400" dirty="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لآتَيْنَاهُمْ مِّن لَّدُنَّآ ) (وَلَهَدَيْنَاهُمْ </a:t>
            </a:r>
            <a:r>
              <a:rPr lang="ar-EG" sz="54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a:t>
            </a:r>
          </a:p>
          <a:p>
            <a:pPr algn="ctr"/>
            <a:r>
              <a:rPr lang="ar-EG" sz="54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a:t>
            </a:r>
            <a:r>
              <a:rPr lang="ar-EG" sz="54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والمعطي الكريم إذا ذكر نفسه باللفظ الدال على العظمة عند الوعد بالعطية ، دل ذلك على عظمة تلك العطية .</a:t>
            </a: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1710657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0984"/>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573110" y="998111"/>
            <a:ext cx="7791718" cy="4247317"/>
          </a:xfrm>
          <a:prstGeom prst="rect">
            <a:avLst/>
          </a:prstGeom>
        </p:spPr>
        <p:txBody>
          <a:bodyPr wrap="square">
            <a:spAutoFit/>
          </a:bodyPr>
          <a:lstStyle/>
          <a:p>
            <a:pPr algn="ctr"/>
            <a:r>
              <a:rPr lang="ar-EG" sz="54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وقوله </a:t>
            </a:r>
            <a:r>
              <a:rPr lang="ar-EG" sz="5400" dirty="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مِّن لَّدُنَّآ </a:t>
            </a:r>
            <a:r>
              <a:rPr lang="ar-EG" sz="54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a:t>
            </a:r>
          </a:p>
          <a:p>
            <a:pPr algn="ctr"/>
            <a:r>
              <a:rPr lang="ar-EG" sz="54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a:t>
            </a:r>
            <a:r>
              <a:rPr lang="ar-EG" sz="54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يدل على </a:t>
            </a:r>
            <a:r>
              <a:rPr lang="ar-EG" sz="54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التخصيص</a:t>
            </a:r>
          </a:p>
          <a:p>
            <a:pPr algn="ctr"/>
            <a:r>
              <a:rPr lang="ar-EG" sz="54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a:t>
            </a:r>
            <a:r>
              <a:rPr lang="ar-EG" sz="54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أى : لآتيناهم من عندنا وحدنا لا من عند غيرنا . وهذا التخصيص يدل على المبالغة والتشريف ، لأنه عطاء من واهب النعم وممن له الخلق </a:t>
            </a:r>
            <a:r>
              <a:rPr lang="ar-EG" sz="54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والأمر</a:t>
            </a: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3280848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0984"/>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573110" y="496881"/>
            <a:ext cx="7791718" cy="5909310"/>
          </a:xfrm>
          <a:prstGeom prst="rect">
            <a:avLst/>
          </a:prstGeom>
        </p:spPr>
        <p:txBody>
          <a:bodyPr wrap="square">
            <a:spAutoFit/>
          </a:bodyPr>
          <a:lstStyle/>
          <a:p>
            <a:pPr algn="ctr"/>
            <a:r>
              <a:rPr lang="ar-EG" sz="54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وقوله (ع</a:t>
            </a:r>
            <a:r>
              <a:rPr lang="ar-EG" sz="5400"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َظِيماً</a:t>
            </a:r>
            <a:r>
              <a:rPr lang="ar-EG" sz="54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a:t>
            </a:r>
          </a:p>
          <a:p>
            <a:pPr algn="ctr"/>
            <a:r>
              <a:rPr lang="ar-EG" sz="54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وصف سبحانه هذا الأجر المعطى بالعظمة بعد أن جاء به منكرا ، وهذا يدل على أن هذا العطاء غير محدود بحدود ، وأنه قد بلغ أقصى ما يتصوره العقل من جلال فى كمه وفى كيفه .</a:t>
            </a:r>
          </a:p>
          <a:p>
            <a:pPr algn="ctr"/>
            <a:r>
              <a:rPr lang="ar-EG" sz="54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 ذَلِكَ فَضْلُ الله يُؤْتِيهِ مَن يَشَآءُ والله ذُو الفضل العظيم)</a:t>
            </a:r>
            <a:endParaRPr lang="ar-EG" sz="5400" dirty="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3509940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67424" y="1828803"/>
            <a:ext cx="8757635" cy="2614411"/>
          </a:xfrm>
          <a:prstGeom prst="roundRect">
            <a:avLst/>
          </a:prstGeom>
          <a:solidFill>
            <a:srgbClr val="FFFFFF">
              <a:alpha val="69804"/>
            </a:srgbClr>
          </a:solid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2" name="Title 1"/>
          <p:cNvSpPr>
            <a:spLocks noGrp="1"/>
          </p:cNvSpPr>
          <p:nvPr>
            <p:ph type="title"/>
          </p:nvPr>
        </p:nvSpPr>
        <p:spPr>
          <a:xfrm>
            <a:off x="38635" y="2118578"/>
            <a:ext cx="9015212" cy="2285999"/>
          </a:xfrm>
          <a:noFill/>
          <a:ln>
            <a:noFill/>
          </a:ln>
        </p:spPr>
        <p:txBody>
          <a:bodyPr>
            <a:noAutofit/>
          </a:bodyPr>
          <a:lstStyle/>
          <a:p>
            <a:pPr algn="ctr"/>
            <a:r>
              <a:rPr lang="ar-EG" sz="8000" dirty="0">
                <a:solidFill>
                  <a:srgbClr val="E40273"/>
                </a:solidFill>
                <a:effectLst>
                  <a:outerShdw dist="38100" dir="5400000" algn="t" rotWithShape="0">
                    <a:prstClr val="black">
                      <a:alpha val="40000"/>
                    </a:prstClr>
                  </a:outerShdw>
                </a:effectLst>
                <a:latin typeface="Arial Narrow" panose="020B0606020202030204" pitchFamily="34" charset="0"/>
                <a:cs typeface="Arabic Typesetting" panose="03020402040406030203" pitchFamily="66" charset="-78"/>
              </a:rPr>
              <a:t>« وَلَوْ أَنَّهُمْ فَعَلُوا </a:t>
            </a:r>
            <a:r>
              <a:rPr lang="ar-EG" sz="8000" dirty="0" smtClean="0">
                <a:solidFill>
                  <a:srgbClr val="E40273"/>
                </a:solidFill>
                <a:effectLst>
                  <a:outerShdw dist="38100" dir="5400000" algn="t" rotWithShape="0">
                    <a:prstClr val="black">
                      <a:alpha val="40000"/>
                    </a:prstClr>
                  </a:outerShdw>
                </a:effectLst>
                <a:latin typeface="Arial Narrow" panose="020B0606020202030204" pitchFamily="34" charset="0"/>
                <a:cs typeface="Arabic Typesetting" panose="03020402040406030203" pitchFamily="66" charset="-78"/>
              </a:rPr>
              <a:t>مَا يُوعَظُونَ بِهِ</a:t>
            </a:r>
            <a:br>
              <a:rPr lang="ar-EG" sz="8000" dirty="0" smtClean="0">
                <a:solidFill>
                  <a:srgbClr val="E40273"/>
                </a:solidFill>
                <a:effectLst>
                  <a:outerShdw dist="38100" dir="5400000" algn="t" rotWithShape="0">
                    <a:prstClr val="black">
                      <a:alpha val="40000"/>
                    </a:prstClr>
                  </a:outerShdw>
                </a:effectLst>
                <a:latin typeface="Arial Narrow" panose="020B0606020202030204" pitchFamily="34" charset="0"/>
                <a:cs typeface="Arabic Typesetting" panose="03020402040406030203" pitchFamily="66" charset="-78"/>
              </a:rPr>
            </a:br>
            <a:r>
              <a:rPr lang="ar-EG" sz="80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لَكَانَ خَيْراً لَّهُمْ وَأَشَدَّ تَثْبِيتاً</a:t>
            </a:r>
            <a:r>
              <a:rPr lang="ar-EG" sz="8000" dirty="0" smtClean="0">
                <a:solidFill>
                  <a:srgbClr val="E40273"/>
                </a:solidFill>
                <a:effectLst>
                  <a:outerShdw dist="38100" dir="5400000" algn="t" rotWithShape="0">
                    <a:prstClr val="black">
                      <a:alpha val="40000"/>
                    </a:prstClr>
                  </a:outerShdw>
                </a:effectLst>
                <a:latin typeface="Arial Narrow" panose="020B0606020202030204" pitchFamily="34" charset="0"/>
                <a:cs typeface="Arabic Typesetting" panose="03020402040406030203" pitchFamily="66" charset="-78"/>
              </a:rPr>
              <a:t> </a:t>
            </a:r>
            <a:r>
              <a:rPr lang="ar-EG" sz="8000" dirty="0">
                <a:solidFill>
                  <a:srgbClr val="E40273"/>
                </a:solidFill>
                <a:effectLst>
                  <a:outerShdw dist="38100" dir="5400000" algn="t" rotWithShape="0">
                    <a:prstClr val="black">
                      <a:alpha val="40000"/>
                    </a:prstClr>
                  </a:outerShdw>
                </a:effectLst>
                <a:latin typeface="Arial Narrow" panose="020B0606020202030204" pitchFamily="34" charset="0"/>
                <a:cs typeface="Arabic Typesetting" panose="03020402040406030203" pitchFamily="66" charset="-78"/>
              </a:rPr>
              <a:t>»</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427019"/>
            <a:ext cx="669801" cy="422650"/>
          </a:xfrm>
          <a:prstGeom prst="rect">
            <a:avLst/>
          </a:prstGeom>
        </p:spPr>
      </p:pic>
    </p:spTree>
    <p:extLst>
      <p:ext uri="{BB962C8B-B14F-4D97-AF65-F5344CB8AC3E}">
        <p14:creationId xmlns:p14="http://schemas.microsoft.com/office/powerpoint/2010/main" val="2595818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0984"/>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540913" y="2389707"/>
            <a:ext cx="7791718" cy="2123658"/>
          </a:xfrm>
          <a:prstGeom prst="rect">
            <a:avLst/>
          </a:prstGeom>
        </p:spPr>
        <p:txBody>
          <a:bodyPr wrap="square">
            <a:spAutoFit/>
          </a:bodyPr>
          <a:lstStyle/>
          <a:p>
            <a:pPr algn="ctr"/>
            <a:r>
              <a:rPr lang="ar-EG" sz="66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يالله فما أعظمه من أجر أعده الله لعباده الصالحين؟!</a:t>
            </a:r>
            <a:endParaRPr lang="ar-EG" sz="66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2806088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0984"/>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605307" y="496881"/>
            <a:ext cx="7791718" cy="5909310"/>
          </a:xfrm>
          <a:prstGeom prst="rect">
            <a:avLst/>
          </a:prstGeom>
        </p:spPr>
        <p:txBody>
          <a:bodyPr wrap="square">
            <a:spAutoFit/>
          </a:bodyPr>
          <a:lstStyle/>
          <a:p>
            <a:pPr algn="ctr"/>
            <a:r>
              <a:rPr lang="ar-EG" sz="54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وَإِذاً لَّآتَيْنَاهُم مِّن لَّدُنَّـا أَجْراً عَظِيماً »</a:t>
            </a:r>
            <a:endParaRPr lang="ar-EG" sz="5400" dirty="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a:p>
            <a:pPr algn="ctr"/>
            <a:r>
              <a:rPr lang="ar-EG" sz="54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أي: ولَأَعطيناهم كذلك جزاءً وثوابًا عظيمًا من عندِنا في العاجلِ </a:t>
            </a:r>
            <a:r>
              <a:rPr lang="ar-EG" sz="54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والآجِل.</a:t>
            </a:r>
          </a:p>
          <a:p>
            <a:pPr algn="ctr"/>
            <a:r>
              <a:rPr lang="ar-EG" sz="5400" u="sng"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قال الإمام السعدي :</a:t>
            </a:r>
          </a:p>
          <a:p>
            <a:pPr algn="ctr"/>
            <a:r>
              <a:rPr lang="ar-EG" sz="54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«أي في العاجل والآجل الذي يكون للروح والقلب والبدن , ومن النعيم المقيم مما لا عين رأت ولا أذن سمعت ولا خطر على قلب </a:t>
            </a:r>
            <a:r>
              <a:rPr lang="ar-EG" sz="54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بشر» </a:t>
            </a:r>
            <a:r>
              <a:rPr lang="ar-EG" sz="54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a:t>
            </a: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2257213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0984"/>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605307" y="923283"/>
            <a:ext cx="7791718" cy="5539978"/>
          </a:xfrm>
          <a:prstGeom prst="rect">
            <a:avLst/>
          </a:prstGeom>
        </p:spPr>
        <p:txBody>
          <a:bodyPr wrap="square">
            <a:spAutoFit/>
          </a:bodyPr>
          <a:lstStyle/>
          <a:p>
            <a:pPr algn="ctr"/>
            <a:r>
              <a:rPr lang="ar-EG" sz="6600" u="sng"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وقال </a:t>
            </a:r>
            <a:r>
              <a:rPr lang="ar-EG" sz="6600" u="sng"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الإمام </a:t>
            </a:r>
            <a:r>
              <a:rPr lang="ar-EG" sz="6600" u="sng"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ابن كثير </a:t>
            </a:r>
            <a:r>
              <a:rPr lang="ar-EG" sz="6600" u="sng"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a:t>
            </a:r>
          </a:p>
          <a:p>
            <a:pPr algn="ctr"/>
            <a:r>
              <a:rPr lang="ar-EG" sz="66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هي الجنة »</a:t>
            </a:r>
          </a:p>
          <a:p>
            <a:pPr algn="ctr"/>
            <a:r>
              <a:rPr lang="ar-EG" sz="2400" b="1" dirty="0"/>
              <a:t> </a:t>
            </a:r>
            <a:r>
              <a:rPr lang="ar-EG" sz="1400" b="1" dirty="0"/>
              <a:t/>
            </a:r>
            <a:br>
              <a:rPr lang="ar-EG" sz="1400" b="1" dirty="0"/>
            </a:br>
            <a:r>
              <a:rPr lang="ar-EG" sz="66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ولا عجب</a:t>
            </a:r>
          </a:p>
          <a:p>
            <a:pPr algn="ctr"/>
            <a:r>
              <a:rPr lang="ar-EG" sz="66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فالجنة </a:t>
            </a:r>
            <a:r>
              <a:rPr lang="ar-EG" sz="66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أعظم </a:t>
            </a:r>
            <a:r>
              <a:rPr lang="ar-EG" sz="66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الجزاء وفيها أعظم النعم</a:t>
            </a:r>
          </a:p>
          <a:p>
            <a:pPr algn="ctr"/>
            <a:r>
              <a:rPr lang="ar-EG" sz="66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رؤية وجه الله !</a:t>
            </a:r>
            <a:endParaRPr lang="ar-EG" sz="6600" dirty="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3476115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wipe(left)">
                                      <p:cBhvr>
                                        <p:cTn id="15" dur="500"/>
                                        <p:tgtEl>
                                          <p:spTgt spid="4">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anim calcmode="lin" valueType="num">
                                      <p:cBhvr>
                                        <p:cTn id="20"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1" dur="500" fill="hold"/>
                                        <p:tgtEl>
                                          <p:spTgt spid="4">
                                            <p:txEl>
                                              <p:pRg st="2" end="2"/>
                                            </p:txEl>
                                          </p:spTgt>
                                        </p:tgtEl>
                                        <p:attrNameLst>
                                          <p:attrName>ppt_h</p:attrName>
                                        </p:attrNameLst>
                                      </p:cBhvr>
                                      <p:tavLst>
                                        <p:tav tm="0">
                                          <p:val>
                                            <p:fltVal val="0"/>
                                          </p:val>
                                        </p:tav>
                                        <p:tav tm="100000">
                                          <p:val>
                                            <p:strVal val="#ppt_h"/>
                                          </p:val>
                                        </p:tav>
                                      </p:tavLst>
                                    </p:anim>
                                    <p:animEffect transition="in" filter="fade">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wipe(left)">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 calcmode="lin" valueType="num">
                                      <p:cBhvr>
                                        <p:cTn id="32" dur="500" fill="hold"/>
                                        <p:tgtEl>
                                          <p:spTgt spid="4">
                                            <p:txEl>
                                              <p:pRg st="4" end="4"/>
                                            </p:txEl>
                                          </p:spTgt>
                                        </p:tgtEl>
                                        <p:attrNameLst>
                                          <p:attrName>ppt_w</p:attrName>
                                        </p:attrNameLst>
                                      </p:cBhvr>
                                      <p:tavLst>
                                        <p:tav tm="0">
                                          <p:val>
                                            <p:fltVal val="0"/>
                                          </p:val>
                                        </p:tav>
                                        <p:tav tm="100000">
                                          <p:val>
                                            <p:strVal val="#ppt_w"/>
                                          </p:val>
                                        </p:tav>
                                      </p:tavLst>
                                    </p:anim>
                                    <p:anim calcmode="lin" valueType="num">
                                      <p:cBhvr>
                                        <p:cTn id="33" dur="500" fill="hold"/>
                                        <p:tgtEl>
                                          <p:spTgt spid="4">
                                            <p:txEl>
                                              <p:pRg st="4" end="4"/>
                                            </p:txEl>
                                          </p:spTgt>
                                        </p:tgtEl>
                                        <p:attrNameLst>
                                          <p:attrName>ppt_h</p:attrName>
                                        </p:attrNameLst>
                                      </p:cBhvr>
                                      <p:tavLst>
                                        <p:tav tm="0">
                                          <p:val>
                                            <p:fltVal val="0"/>
                                          </p:val>
                                        </p:tav>
                                        <p:tav tm="100000">
                                          <p:val>
                                            <p:strVal val="#ppt_h"/>
                                          </p:val>
                                        </p:tav>
                                      </p:tavLst>
                                    </p:anim>
                                    <p:animEffect transition="in" filter="fade">
                                      <p:cBhvr>
                                        <p:cTn id="34"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EG" dirty="0"/>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r="2348" b="4919"/>
          <a:stretch/>
        </p:blipFill>
        <p:spPr>
          <a:xfrm>
            <a:off x="1094704" y="192960"/>
            <a:ext cx="6619741" cy="6445452"/>
          </a:xfrm>
        </p:spPr>
      </p:pic>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1468340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890470"/>
            <a:ext cx="3773510" cy="4256466"/>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418564" y="1279855"/>
            <a:ext cx="4018208" cy="4524315"/>
          </a:xfrm>
          <a:prstGeom prst="rect">
            <a:avLst/>
          </a:prstGeom>
        </p:spPr>
        <p:txBody>
          <a:bodyPr wrap="square">
            <a:spAutoFit/>
          </a:bodyPr>
          <a:lstStyle/>
          <a:p>
            <a:pPr algn="ctr"/>
            <a:r>
              <a:rPr lang="ar-EG" sz="72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رابعاً :</a:t>
            </a:r>
          </a:p>
          <a:p>
            <a:pPr algn="ctr"/>
            <a:r>
              <a:rPr lang="ar-EG" sz="7200"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وَلَهَدَيْنَاهُمْ </a:t>
            </a:r>
            <a:r>
              <a:rPr lang="ar-EG" sz="72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صِرَاطاً مُّسْتَقِيماً </a:t>
            </a:r>
            <a:r>
              <a:rPr lang="ar-EG" sz="7200"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a:t>
            </a:r>
            <a:endParaRPr lang="ar-EG" sz="72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a:p>
            <a:pPr algn="ctr"/>
            <a:endParaRPr lang="ar-EG" sz="72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360445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0984"/>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605307" y="923283"/>
            <a:ext cx="7791718" cy="4708981"/>
          </a:xfrm>
          <a:prstGeom prst="rect">
            <a:avLst/>
          </a:prstGeom>
        </p:spPr>
        <p:txBody>
          <a:bodyPr wrap="square">
            <a:spAutoFit/>
          </a:bodyPr>
          <a:lstStyle/>
          <a:p>
            <a:pPr algn="ctr"/>
            <a:r>
              <a:rPr lang="ar-EG" sz="6000" u="sng" dirty="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أي</a:t>
            </a:r>
            <a:r>
              <a:rPr lang="ar-EG" sz="6000" u="sng"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a:t>
            </a:r>
          </a:p>
          <a:p>
            <a:pPr algn="ctr"/>
            <a:r>
              <a:rPr lang="ar-EG" sz="60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a:t>
            </a:r>
            <a:r>
              <a:rPr lang="ar-EG" sz="60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ولأرشدْناهم ووفَّقْناهم إلى الصِّراط المستقيم</a:t>
            </a:r>
            <a:r>
              <a:rPr lang="ar-EG" sz="6000" b="1" dirty="0"/>
              <a:t> </a:t>
            </a:r>
            <a:br>
              <a:rPr lang="ar-EG" sz="6000" b="1" dirty="0"/>
            </a:br>
            <a:r>
              <a:rPr lang="ar-EG" sz="60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طريقًا لا اعوجاج فيه، وهو دين الله القويم الذي اختاره لعباده وشرعه لهم، </a:t>
            </a:r>
            <a:r>
              <a:rPr lang="ar-EG" sz="60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وذلك هو </a:t>
            </a:r>
            <a:r>
              <a:rPr lang="ar-EG" sz="60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الإسلام.</a:t>
            </a: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1902820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0984"/>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605307" y="405683"/>
            <a:ext cx="7791718" cy="5909310"/>
          </a:xfrm>
          <a:prstGeom prst="rect">
            <a:avLst/>
          </a:prstGeom>
        </p:spPr>
        <p:txBody>
          <a:bodyPr wrap="square">
            <a:spAutoFit/>
          </a:bodyPr>
          <a:lstStyle/>
          <a:p>
            <a:pPr algn="ctr"/>
            <a:r>
              <a:rPr lang="ar-EG" sz="5400" u="sng"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قال الإمام السعدي:</a:t>
            </a:r>
          </a:p>
          <a:p>
            <a:pPr algn="ctr"/>
            <a:r>
              <a:rPr lang="ar-EG" sz="54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«الهداية </a:t>
            </a:r>
            <a:r>
              <a:rPr lang="ar-EG" sz="54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إلى صراط مستقيم , وهذا عموم بعد خصوص لشرف الهداية إلى الصراط المستقيم من كونها متضمنة للعلم بالحق ومحبته وإيثاره به , والعمل به وتوقف السعادة والفلاح على ذلك فمن هدي إلى صراط مستقيم فقد وفق لكل خير واندفع عنه كل </a:t>
            </a:r>
            <a:r>
              <a:rPr lang="ar-EG" sz="54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شر».</a:t>
            </a:r>
            <a:endParaRPr lang="ar-EG" sz="54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2610631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0984"/>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605307" y="1508388"/>
            <a:ext cx="7791718" cy="4154984"/>
          </a:xfrm>
          <a:prstGeom prst="rect">
            <a:avLst/>
          </a:prstGeom>
        </p:spPr>
        <p:txBody>
          <a:bodyPr wrap="square">
            <a:spAutoFit/>
          </a:bodyPr>
          <a:lstStyle/>
          <a:p>
            <a:pPr algn="ctr"/>
            <a:r>
              <a:rPr lang="ar-EG" sz="66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وغاية </a:t>
            </a:r>
            <a:r>
              <a:rPr lang="ar-EG" sz="66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هذا كله وما نريد الوصول إليه من الاتعاظ بالمواعظ والعمل بالعلم </a:t>
            </a:r>
            <a:r>
              <a:rPr lang="ar-EG" sz="66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وتحقيق </a:t>
            </a:r>
            <a:r>
              <a:rPr lang="ar-EG" sz="66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طاعة الله ورسوله </a:t>
            </a:r>
            <a:r>
              <a:rPr lang="ar-EG" sz="66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وهو خامس الثوابات </a:t>
            </a:r>
            <a:r>
              <a:rPr lang="ar-EG" sz="66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قوله </a:t>
            </a:r>
            <a:r>
              <a:rPr lang="ar-EG" sz="66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تعالى:</a:t>
            </a:r>
            <a:r>
              <a:rPr lang="ar-EG" sz="66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a:t>
            </a: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2054038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244699"/>
            <a:ext cx="3773510" cy="6413678"/>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379927" y="180304"/>
            <a:ext cx="4018208" cy="7478970"/>
          </a:xfrm>
          <a:prstGeom prst="rect">
            <a:avLst/>
          </a:prstGeom>
        </p:spPr>
        <p:txBody>
          <a:bodyPr wrap="square">
            <a:spAutoFit/>
          </a:bodyPr>
          <a:lstStyle/>
          <a:p>
            <a:pPr algn="ctr"/>
            <a:r>
              <a:rPr lang="ar-EG" sz="60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خامساً :</a:t>
            </a:r>
          </a:p>
          <a:p>
            <a:pPr algn="ctr"/>
            <a:r>
              <a:rPr lang="ar-EG" sz="6000"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a:t>
            </a:r>
            <a:r>
              <a:rPr lang="ar-EG" sz="60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وَمَنْ يُطِعِ اللَّهَ </a:t>
            </a:r>
            <a:r>
              <a:rPr lang="ar-EG" sz="6000"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وَالرَّسُولَ فَأُولَٰئِكَ </a:t>
            </a:r>
            <a:r>
              <a:rPr lang="ar-EG" sz="60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مَعَ الَّذِينَ أَنْعَمَ اللَّهُ عَلَيْهِمْ </a:t>
            </a:r>
            <a:r>
              <a:rPr lang="ar-EG" sz="6000"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مِنَ النَّبِيِّينَ وَالصِّدِّيقِينَ وَالشُّهَدَاءِ </a:t>
            </a:r>
            <a:r>
              <a:rPr lang="ar-EG" sz="60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وَالصَّالِحِينَ ۚ وَحَسُنَ أُولَٰئِكَ رَفِيقًا </a:t>
            </a:r>
            <a:r>
              <a:rPr lang="ar-EG" sz="6000"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a:t>
            </a:r>
            <a:endParaRPr lang="ar-EG" sz="60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a:p>
            <a:pPr algn="ctr"/>
            <a:endParaRPr lang="ar-EG" sz="60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3879677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0984"/>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540913" y="457198"/>
            <a:ext cx="7791718" cy="6186309"/>
          </a:xfrm>
          <a:prstGeom prst="rect">
            <a:avLst/>
          </a:prstGeom>
        </p:spPr>
        <p:txBody>
          <a:bodyPr wrap="square">
            <a:spAutoFit/>
          </a:bodyPr>
          <a:lstStyle/>
          <a:p>
            <a:pPr algn="ctr"/>
            <a:r>
              <a:rPr lang="ar-EG" sz="6600" u="sng"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قال </a:t>
            </a:r>
            <a:r>
              <a:rPr lang="ar-EG" sz="6600" u="sng" dirty="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ابن كثير </a:t>
            </a:r>
            <a:r>
              <a:rPr lang="ar-EG" sz="6600" u="sng"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a:t>
            </a:r>
          </a:p>
          <a:p>
            <a:pPr algn="ctr"/>
            <a:r>
              <a:rPr lang="ar-EG" sz="66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«أي </a:t>
            </a:r>
            <a:r>
              <a:rPr lang="ar-EG" sz="66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يجعله مرافقا للأنبياء ثم لمن بعدهم في الرتبة وهم : </a:t>
            </a:r>
            <a:br>
              <a:rPr lang="ar-EG" sz="66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br>
            <a:r>
              <a:rPr lang="ar-EG" sz="66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الصديقون ثم الشهداء ثم عموم المؤمنين وهم الصالحون الذين صلحت سرائرهم </a:t>
            </a:r>
            <a:r>
              <a:rPr lang="ar-EG" sz="66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وعلانيتهم»</a:t>
            </a:r>
            <a:endParaRPr lang="ar-EG" sz="66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77954" y="6198419"/>
            <a:ext cx="669801" cy="422650"/>
          </a:xfrm>
          <a:prstGeom prst="rect">
            <a:avLst/>
          </a:prstGeom>
        </p:spPr>
      </p:pic>
    </p:spTree>
    <p:extLst>
      <p:ext uri="{BB962C8B-B14F-4D97-AF65-F5344CB8AC3E}">
        <p14:creationId xmlns:p14="http://schemas.microsoft.com/office/powerpoint/2010/main" val="760985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40913" y="167426"/>
            <a:ext cx="7856112" cy="6581105"/>
          </a:xfrm>
          <a:prstGeom prst="roundRect">
            <a:avLst/>
          </a:prstGeom>
          <a:solidFill>
            <a:srgbClr val="FFFFFF">
              <a:alpha val="69804"/>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3" name="Content Placeholder 2"/>
          <p:cNvSpPr>
            <a:spLocks noGrp="1"/>
          </p:cNvSpPr>
          <p:nvPr>
            <p:ph idx="1"/>
          </p:nvPr>
        </p:nvSpPr>
        <p:spPr>
          <a:xfrm>
            <a:off x="540913" y="978795"/>
            <a:ext cx="7886700" cy="5182886"/>
          </a:xfrm>
          <a:noFill/>
          <a:ln>
            <a:noFill/>
          </a:ln>
        </p:spPr>
        <p:txBody>
          <a:bodyPr vert="horz" lIns="91440" tIns="45720" rIns="91440" bIns="45720" rtlCol="0" anchor="ctr">
            <a:noAutofit/>
          </a:bodyPr>
          <a:lstStyle/>
          <a:p>
            <a:pPr algn="ctr">
              <a:spcBef>
                <a:spcPct val="0"/>
              </a:spcBef>
              <a:buNone/>
            </a:pPr>
            <a:r>
              <a:rPr lang="ar-EG" sz="6000" dirty="0">
                <a:solidFill>
                  <a:srgbClr val="E40273"/>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 الله أكبر </a:t>
            </a:r>
            <a:r>
              <a:rPr lang="ar-EG" sz="6000" dirty="0" smtClean="0">
                <a:solidFill>
                  <a:srgbClr val="E40273"/>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a:t>
            </a:r>
          </a:p>
          <a:p>
            <a:pPr algn="ctr">
              <a:spcBef>
                <a:spcPct val="0"/>
              </a:spcBef>
              <a:buNone/>
            </a:pPr>
            <a:r>
              <a:rPr lang="ar-EG" sz="6000" dirty="0" smtClean="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 </a:t>
            </a:r>
            <a:r>
              <a:rPr lang="ar-EG" sz="6000" dirty="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كل هذا نحن بحاجة إليه بل هو ما نسعى </a:t>
            </a:r>
            <a:r>
              <a:rPr lang="ar-EG" sz="6000" dirty="0" smtClean="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لتحصيله, </a:t>
            </a:r>
            <a:r>
              <a:rPr lang="ar-EG" sz="6000" dirty="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وهذا جزاء من عمل بالمواعظ </a:t>
            </a:r>
            <a:r>
              <a:rPr lang="ar-EG" sz="6000" dirty="0" smtClean="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والعلم!!</a:t>
            </a:r>
          </a:p>
          <a:p>
            <a:pPr algn="ctr">
              <a:spcBef>
                <a:spcPct val="0"/>
              </a:spcBef>
              <a:buNone/>
            </a:pPr>
            <a:r>
              <a:rPr lang="ar-EG" sz="6000" dirty="0" smtClean="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 </a:t>
            </a:r>
            <a:r>
              <a:rPr lang="ar-EG" sz="6000" dirty="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لنسمع بآذان </a:t>
            </a:r>
            <a:r>
              <a:rPr lang="ar-EG" sz="6000" dirty="0" smtClean="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قلوبنا هذا </a:t>
            </a:r>
            <a:r>
              <a:rPr lang="ar-EG" sz="6000" dirty="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الكلام </a:t>
            </a:r>
            <a:r>
              <a:rPr lang="ar-EG" sz="6000" dirty="0" smtClean="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الخطير,,</a:t>
            </a:r>
          </a:p>
          <a:p>
            <a:pPr algn="ctr">
              <a:spcBef>
                <a:spcPct val="0"/>
              </a:spcBef>
              <a:buNone/>
            </a:pPr>
            <a:r>
              <a:rPr lang="ar-EG" sz="6000" dirty="0" smtClean="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وما يترتب على ذلك من الجزاء العظيم..</a:t>
            </a:r>
            <a:endParaRPr lang="ar-EG" sz="6000" dirty="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427019"/>
            <a:ext cx="669801" cy="422650"/>
          </a:xfrm>
          <a:prstGeom prst="rect">
            <a:avLst/>
          </a:prstGeom>
        </p:spPr>
      </p:pic>
    </p:spTree>
    <p:extLst>
      <p:ext uri="{BB962C8B-B14F-4D97-AF65-F5344CB8AC3E}">
        <p14:creationId xmlns:p14="http://schemas.microsoft.com/office/powerpoint/2010/main" val="4272092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lef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left)">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left)">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left)">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0984"/>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573110" y="289773"/>
            <a:ext cx="7791718" cy="7201972"/>
          </a:xfrm>
          <a:prstGeom prst="rect">
            <a:avLst/>
          </a:prstGeom>
        </p:spPr>
        <p:txBody>
          <a:bodyPr wrap="square">
            <a:spAutoFit/>
          </a:bodyPr>
          <a:lstStyle/>
          <a:p>
            <a:pPr algn="ctr"/>
            <a:r>
              <a:rPr lang="ar-EG" sz="6600" u="sng"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ومعنى </a:t>
            </a:r>
            <a:r>
              <a:rPr lang="ar-EG" sz="6600" u="sng" dirty="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المرافقة كما قال القرطبي : </a:t>
            </a:r>
            <a:endParaRPr lang="ar-EG" sz="6600" u="sng"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a:p>
            <a:pPr algn="ctr"/>
            <a:r>
              <a:rPr lang="ar-EG" sz="66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«أي </a:t>
            </a:r>
            <a:r>
              <a:rPr lang="ar-EG" sz="66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هم معهم في دار واحدة ونعيم واحد يستمتعون برؤيتهم والحضور معهم , </a:t>
            </a:r>
            <a:br>
              <a:rPr lang="ar-EG" sz="66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br>
            <a:r>
              <a:rPr lang="ar-EG" sz="66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لا </a:t>
            </a:r>
            <a:r>
              <a:rPr lang="ar-EG" sz="66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أنهم يساوونهم </a:t>
            </a:r>
            <a:r>
              <a:rPr lang="ar-EG" sz="66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في الدرجة ; فإنهم يتفاوتون لكنهم يتزاورون للاتباع في الدنيا </a:t>
            </a:r>
            <a:r>
              <a:rPr lang="ar-EG" sz="66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والاقتداء,</a:t>
            </a:r>
            <a:r>
              <a:rPr lang="ar-EG" sz="66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a:t>
            </a:r>
            <a:br>
              <a:rPr lang="ar-EG" sz="66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br>
            <a:endParaRPr lang="ar-EG" sz="66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593530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0984"/>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566671" y="-459883"/>
            <a:ext cx="7791718" cy="6924973"/>
          </a:xfrm>
          <a:prstGeom prst="rect">
            <a:avLst/>
          </a:prstGeom>
        </p:spPr>
        <p:txBody>
          <a:bodyPr wrap="square">
            <a:spAutoFit/>
          </a:bodyPr>
          <a:lstStyle/>
          <a:p>
            <a:pPr algn="ctr"/>
            <a:r>
              <a:rPr lang="ar-EG" sz="66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a:r>
            <a:br>
              <a:rPr lang="ar-EG" sz="66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br>
            <a:r>
              <a:rPr lang="ar-EG" sz="66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وكل من فيها قد رزق الرضا بحاله , وقد ذهب عنه اعتقاد أنه مفضول . </a:t>
            </a:r>
            <a:endParaRPr lang="ar-EG" sz="66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a:p>
            <a:pPr algn="ctr"/>
            <a:r>
              <a:rPr lang="ar-EG" sz="66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قال </a:t>
            </a:r>
            <a:r>
              <a:rPr lang="ar-EG" sz="66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الله تعالى : </a:t>
            </a:r>
            <a:br>
              <a:rPr lang="ar-EG" sz="66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br>
            <a:r>
              <a:rPr lang="ar-EG" sz="6600" dirty="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وَنَزَعْنَا مَا فِي صُدُورِهِمْ مِنْ غِلٍّ إِخْوَانًا عَلَىٰ سُرُرٍ مُتَقَابِلِينَ</a:t>
            </a:r>
            <a:r>
              <a:rPr lang="ar-EG" sz="6600"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a:t>
            </a:r>
          </a:p>
          <a:p>
            <a:pPr algn="ctr"/>
            <a:r>
              <a:rPr lang="ar-EG" sz="48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a:t>
            </a:r>
            <a:r>
              <a:rPr lang="ar-EG" sz="48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الأعراف : 43 </a:t>
            </a:r>
            <a:r>
              <a:rPr lang="ar-EG" sz="48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a:t>
            </a:r>
            <a:endParaRPr lang="ar-EG" sz="48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946001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7426"/>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dirty="0" smtClean="0"/>
              <a:t>ئ</a:t>
            </a:r>
            <a:endParaRPr lang="ar-EG" dirty="0"/>
          </a:p>
        </p:txBody>
      </p:sp>
      <p:sp>
        <p:nvSpPr>
          <p:cNvPr id="4" name="Rectangle 3"/>
          <p:cNvSpPr/>
          <p:nvPr/>
        </p:nvSpPr>
        <p:spPr>
          <a:xfrm>
            <a:off x="540913" y="1037118"/>
            <a:ext cx="7791718" cy="4555093"/>
          </a:xfrm>
          <a:prstGeom prst="rect">
            <a:avLst/>
          </a:prstGeom>
        </p:spPr>
        <p:txBody>
          <a:bodyPr wrap="square">
            <a:spAutoFit/>
          </a:bodyPr>
          <a:lstStyle/>
          <a:p>
            <a:pPr algn="ctr"/>
            <a:r>
              <a:rPr lang="ar-EG" sz="8000"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لمن هذا كله؟! </a:t>
            </a:r>
          </a:p>
          <a:p>
            <a:pPr algn="ctr"/>
            <a:r>
              <a:rPr lang="ar-EG" sz="6000"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«ذَٰلِكَ </a:t>
            </a:r>
            <a:r>
              <a:rPr lang="ar-EG" sz="60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ٱلْفَضْلُ مِنَ ٱللَّهِ وَكَفَىٰ بِٱللَّهِ </a:t>
            </a:r>
            <a:r>
              <a:rPr lang="ar-EG" sz="6000"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عَلِيماً»</a:t>
            </a:r>
            <a:endParaRPr lang="ar-EG" sz="60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a:p>
            <a:pPr algn="ctr"/>
            <a:r>
              <a:rPr lang="ar-EG" sz="50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عليما بمن لزم طاعة الله </a:t>
            </a:r>
          </a:p>
          <a:p>
            <a:pPr algn="ctr"/>
            <a:r>
              <a:rPr lang="ar-EG" sz="50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واتباع سنة رسوله -صلى الله عليه وسلم-</a:t>
            </a:r>
          </a:p>
          <a:p>
            <a:pPr algn="ctr"/>
            <a:r>
              <a:rPr lang="ar-EG" sz="50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في أمور دينه ودنياه وشأنه كله.</a:t>
            </a: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3332243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4">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wipe(left)">
                                      <p:cBhvr>
                                        <p:cTn id="19" dur="500"/>
                                        <p:tgtEl>
                                          <p:spTgt spid="4">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wipe(left)">
                                      <p:cBhvr>
                                        <p:cTn id="24" dur="500"/>
                                        <p:tgtEl>
                                          <p:spTgt spid="4">
                                            <p:txEl>
                                              <p:pRg st="2" end="2"/>
                                            </p:txEl>
                                          </p:spTgt>
                                        </p:tgtEl>
                                      </p:cBhvr>
                                    </p:animEffect>
                                  </p:childTnLst>
                                </p:cTn>
                              </p:par>
                              <p:par>
                                <p:cTn id="25" presetID="22" presetClass="entr" presetSubtype="8" fill="hold" nodeType="with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wipe(left)">
                                      <p:cBhvr>
                                        <p:cTn id="27" dur="500"/>
                                        <p:tgtEl>
                                          <p:spTgt spid="4">
                                            <p:txEl>
                                              <p:pRg st="3" end="3"/>
                                            </p:txEl>
                                          </p:spTgt>
                                        </p:tgtEl>
                                      </p:cBhvr>
                                    </p:animEffect>
                                  </p:childTnLst>
                                </p:cTn>
                              </p:par>
                              <p:par>
                                <p:cTn id="28" presetID="22" presetClass="entr" presetSubtype="8" fill="hold" nodeType="withEffect">
                                  <p:stCondLst>
                                    <p:cond delay="0"/>
                                  </p:stCondLst>
                                  <p:childTnLst>
                                    <p:set>
                                      <p:cBhvr>
                                        <p:cTn id="29" dur="1" fill="hold">
                                          <p:stCondLst>
                                            <p:cond delay="0"/>
                                          </p:stCondLst>
                                        </p:cTn>
                                        <p:tgtEl>
                                          <p:spTgt spid="4">
                                            <p:txEl>
                                              <p:pRg st="4" end="4"/>
                                            </p:txEl>
                                          </p:spTgt>
                                        </p:tgtEl>
                                        <p:attrNameLst>
                                          <p:attrName>style.visibility</p:attrName>
                                        </p:attrNameLst>
                                      </p:cBhvr>
                                      <p:to>
                                        <p:strVal val="visible"/>
                                      </p:to>
                                    </p:set>
                                    <p:animEffect transition="in" filter="wipe(left)">
                                      <p:cBhvr>
                                        <p:cTn id="30"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EG"/>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907" y="657171"/>
            <a:ext cx="9172907" cy="5149379"/>
          </a:xfrm>
        </p:spPr>
      </p:pic>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4166141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7426"/>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605307" y="758145"/>
            <a:ext cx="7791718" cy="5078313"/>
          </a:xfrm>
          <a:prstGeom prst="rect">
            <a:avLst/>
          </a:prstGeom>
        </p:spPr>
        <p:txBody>
          <a:bodyPr wrap="square">
            <a:spAutoFit/>
          </a:bodyPr>
          <a:lstStyle/>
          <a:p>
            <a:pPr algn="ct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وهذا حقيقةً يحصل لمن خالط الإيمان قلبه </a:t>
            </a:r>
            <a:endPar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a:p>
            <a:pPr algn="ct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واستحوذ </a:t>
            </a: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على مجامعه </a:t>
            </a:r>
          </a:p>
          <a:p>
            <a:pPr algn="ct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وأحب دين الله ودين الرسول </a:t>
            </a:r>
            <a:endPar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a:p>
            <a:pPr algn="ct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صلى الله عليه وسلم-</a:t>
            </a:r>
            <a:endPar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a:p>
            <a:pPr algn="ct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فيكون كل ما </a:t>
            </a: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أمر إتباعا لما أمر الله به ولما جاءت به السنة النبوية.</a:t>
            </a: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3493652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7426"/>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540913" y="826488"/>
            <a:ext cx="7791718" cy="5262979"/>
          </a:xfrm>
          <a:prstGeom prst="rect">
            <a:avLst/>
          </a:prstGeom>
        </p:spPr>
        <p:txBody>
          <a:bodyPr wrap="square">
            <a:spAutoFit/>
          </a:bodyPr>
          <a:lstStyle/>
          <a:p>
            <a:pPr algn="ct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وهنا </a:t>
            </a: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فعلان مأمور بهما:</a:t>
            </a:r>
          </a:p>
          <a:p>
            <a:pPr algn="ct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1- تعلم الدين والإيمان والتوحيد وصحيح الإعتقاد وكل ما أمر الله به وما جاء به نبيه ص</a:t>
            </a:r>
          </a:p>
          <a:p>
            <a:pPr algn="ct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2- فعل ما أمر الله به والذي هو مقتضى الفعل الأول ألا وهو </a:t>
            </a: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العلم</a:t>
            </a:r>
          </a:p>
          <a:p>
            <a:pPr algn="ctr"/>
            <a:r>
              <a:rPr lang="ar-EG" sz="6600"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«فإذا علمت فالزم»</a:t>
            </a: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322139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0984"/>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573110" y="160984"/>
            <a:ext cx="7791718" cy="7571303"/>
          </a:xfrm>
          <a:prstGeom prst="rect">
            <a:avLst/>
          </a:prstGeom>
        </p:spPr>
        <p:txBody>
          <a:bodyPr wrap="square">
            <a:spAutoFit/>
          </a:bodyPr>
          <a:lstStyle/>
          <a:p>
            <a:pPr algn="ctr"/>
            <a:r>
              <a:rPr lang="ar-EG" sz="5400" u="sng" dirty="0" smtClean="0">
                <a:solidFill>
                  <a:srgbClr val="E40273"/>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قال الإمام ابن القيم :</a:t>
            </a:r>
          </a:p>
          <a:p>
            <a:pPr algn="ctr"/>
            <a:r>
              <a:rPr lang="ar-EG" sz="54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الثبات </a:t>
            </a:r>
            <a:r>
              <a:rPr lang="ar-EG" sz="54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لا يكون بكثرة الاستماع للمواعظ</a:t>
            </a:r>
          </a:p>
          <a:p>
            <a:pPr algn="ctr"/>
            <a:r>
              <a:rPr lang="ar-EG" sz="54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إنما يكون بفعل هذه المواعظ </a:t>
            </a:r>
            <a:r>
              <a:rPr lang="ar-EG" sz="5400" dirty="0" smtClean="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وتطبيقها, قال تعالى:</a:t>
            </a:r>
          </a:p>
          <a:p>
            <a:pPr algn="ctr"/>
            <a:r>
              <a:rPr lang="ar-EG" sz="5400"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وَلَوْ </a:t>
            </a:r>
            <a:r>
              <a:rPr lang="ar-EG" sz="54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أَنَّهُمْ فَعَلُواْ مَا يُوعَظُونَ بِهِ لَكَانَ خَيْراً لَّهُمْ وَأَشَدَّ </a:t>
            </a:r>
            <a:r>
              <a:rPr lang="ar-EG" sz="5400"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تَثْبيتاَ )»</a:t>
            </a:r>
          </a:p>
          <a:p>
            <a:pPr algn="ctr"/>
            <a:r>
              <a:rPr lang="ar-EG" sz="5400" u="sng"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وقال آخر:</a:t>
            </a:r>
          </a:p>
          <a:p>
            <a:pPr algn="ctr"/>
            <a:r>
              <a:rPr lang="ar-EG" sz="54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كثرة الوعظ لا تثبتك وإنما الثبات يكون بالعمل بهذة المواعظ</a:t>
            </a:r>
          </a:p>
          <a:p>
            <a:pPr algn="ctr"/>
            <a:endParaRPr lang="ar-EG" sz="5400" dirty="0">
              <a:solidFill>
                <a:schemeClr val="accent5">
                  <a:lumMod val="50000"/>
                </a:schemeClr>
              </a:solidFill>
              <a:effectLst>
                <a:outerShdw blurRad="50800"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152757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276897"/>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605307" y="151129"/>
            <a:ext cx="7791718" cy="6832640"/>
          </a:xfrm>
          <a:prstGeom prst="rect">
            <a:avLst/>
          </a:prstGeom>
        </p:spPr>
        <p:txBody>
          <a:bodyPr wrap="square">
            <a:spAutoFit/>
          </a:bodyPr>
          <a:lstStyle/>
          <a:p>
            <a:pPr algn="ctr"/>
            <a:r>
              <a:rPr lang="ar-EG" sz="6000" u="sng" dirty="0" smtClean="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واعلم:</a:t>
            </a:r>
          </a:p>
          <a:p>
            <a:pPr algn="ct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أن بمجرد </a:t>
            </a: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البدء </a:t>
            </a:r>
            <a:endPar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a:p>
            <a:pPr algn="ct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a:t>
            </a: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يتبعه العون من الله </a:t>
            </a: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a:t>
            </a:r>
          </a:p>
          <a:p>
            <a:pPr algn="ct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a:t>
            </a: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ويتبعه التثبيت على المضي في الطريق </a:t>
            </a: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a:t>
            </a:r>
          </a:p>
          <a:p>
            <a:pPr algn="ct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a:t>
            </a: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ويتبعه الأجر العظيم . </a:t>
            </a:r>
            <a:endPar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a:p>
            <a:pPr algn="ct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وتتبعه </a:t>
            </a: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الهداية إلى الطريق المستقيم . </a:t>
            </a: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a:t>
            </a:r>
          </a:p>
          <a:p>
            <a:pPr algn="ct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a:t>
            </a: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وصدق الله العظيم . . </a:t>
            </a:r>
            <a:endPar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a:p>
            <a:pPr algn="ct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a:t>
            </a:r>
            <a:r>
              <a:rPr lang="ar-EG" sz="54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وَمَنْ أَصْدَقُ مِنَ اللَّهِ حَدِيثًا</a:t>
            </a:r>
            <a:r>
              <a:rPr lang="ar-EG" sz="54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a:t>
            </a:r>
            <a:endPar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6618" y="6180131"/>
            <a:ext cx="669801" cy="422650"/>
          </a:xfrm>
          <a:prstGeom prst="rect">
            <a:avLst/>
          </a:prstGeom>
        </p:spPr>
      </p:pic>
    </p:spTree>
    <p:extLst>
      <p:ext uri="{BB962C8B-B14F-4D97-AF65-F5344CB8AC3E}">
        <p14:creationId xmlns:p14="http://schemas.microsoft.com/office/powerpoint/2010/main" val="3245832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6934" y="3312784"/>
            <a:ext cx="7886700" cy="1325563"/>
          </a:xfrm>
        </p:spPr>
        <p:txBody>
          <a:bodyPr>
            <a:noAutofit/>
          </a:bodyPr>
          <a:lstStyle/>
          <a:p>
            <a:pPr algn="ctr"/>
            <a:r>
              <a:rPr lang="ar-EG" sz="60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مع تحيات الداعية الفاضلة:</a:t>
            </a:r>
            <a:r>
              <a:rPr lang="ar-EG" sz="60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a:r>
            <a:br>
              <a:rPr lang="ar-EG" sz="60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br>
            <a:r>
              <a:rPr lang="ar-EG" sz="6000" dirty="0" smtClean="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زكية الأعرج</a:t>
            </a:r>
            <a:r>
              <a:rPr lang="ar-EG" sz="60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a:r>
            <a:br>
              <a:rPr lang="ar-EG" sz="60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br>
            <a:r>
              <a:rPr lang="ar-EG" sz="60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أم فادي)</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403" y="299039"/>
            <a:ext cx="4164025" cy="2284875"/>
          </a:xfrm>
        </p:spPr>
      </p:pic>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815648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7426"/>
            <a:ext cx="7856112" cy="6581105"/>
          </a:xfrm>
          <a:prstGeom prst="roundRect">
            <a:avLst/>
          </a:prstGeom>
          <a:solidFill>
            <a:srgbClr val="FFFFFF">
              <a:alpha val="69804"/>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573110" y="468696"/>
            <a:ext cx="7791718" cy="6093976"/>
          </a:xfrm>
          <a:prstGeom prst="rect">
            <a:avLst/>
          </a:prstGeom>
        </p:spPr>
        <p:txBody>
          <a:bodyPr wrap="square">
            <a:spAutoFit/>
          </a:bodyPr>
          <a:lstStyle/>
          <a:p>
            <a:pPr algn="ctr"/>
            <a:r>
              <a:rPr lang="ar-EG" sz="5400" u="sng"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قال الله سبحانه وتعالى :</a:t>
            </a:r>
          </a:p>
          <a:p>
            <a:pPr algn="ctr"/>
            <a:endParaRPr lang="ar-EG" sz="1200" u="sng"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a:p>
            <a:pPr algn="ct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وَمَا أَرْسَلْنَا مِن رَّسُولٍ إِلاَّ لِيُطَاعَ بِإِذْنِ اللّهِ وَلَوْ أَنَّهُمْ إِذ ظَّلَمُواْ أَنفُسَهُمْ جَآؤُوكَ فَاسْتَغْفَرُواْ اللّهَ وَاسْتَغْفَرَ لَهُمُ الرَّسُولُ لَوَجَدُواْ اللّهَ تَوَّاباً رَّحِيماً *</a:t>
            </a:r>
          </a:p>
          <a:p>
            <a:pPr algn="ct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فلاَ وَرَبِّكَ لاَ يُؤْمِنُونَ حَتَّىَ يُحَكِّمُوكَ فِيمَا شَجَرَ بَيْنَهُمْ ثُمَّ لاَ يَجِدُواْ فِي أَنفُسِهِمْ حَرَجاً مِّمَّا قَضَيْتَ وَيُسَلِّمُواْ تَسْلِيماً*</a:t>
            </a: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86514" y="6308147"/>
            <a:ext cx="669801" cy="422650"/>
          </a:xfrm>
          <a:prstGeom prst="rect">
            <a:avLst/>
          </a:prstGeom>
        </p:spPr>
      </p:pic>
    </p:spTree>
    <p:extLst>
      <p:ext uri="{BB962C8B-B14F-4D97-AF65-F5344CB8AC3E}">
        <p14:creationId xmlns:p14="http://schemas.microsoft.com/office/powerpoint/2010/main" val="222937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7426"/>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540913" y="918821"/>
            <a:ext cx="7791718" cy="5447645"/>
          </a:xfrm>
          <a:prstGeom prst="rect">
            <a:avLst/>
          </a:prstGeom>
        </p:spPr>
        <p:txBody>
          <a:bodyPr wrap="square">
            <a:spAutoFit/>
          </a:bodyPr>
          <a:lstStyle/>
          <a:p>
            <a:pPr algn="ctr"/>
            <a:r>
              <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وَلَوْ أَنَّا كَتَبْنَا عَلَيْهِمْ أَنِ اقْتُلُواْ أَنفُسَكُمْ أَوِ اخْرُجُواْ مِن دِيَارِكُم مَّا فَعَلُوهُ إِلاَّ قَلِيلٌ مِّنْهُمْ </a:t>
            </a:r>
          </a:p>
          <a:p>
            <a:pPr algn="ctr"/>
            <a:endParaRPr lang="ar-EG" sz="2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a:p>
            <a:pPr algn="ctr"/>
            <a:r>
              <a:rPr lang="ar-EG" sz="54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وَلَوْ أَنَّهُمْ فَعَلُواْ مَا يُوعَظُونَ بِهِ لَكَانَ خَيْراً لَّهُمْ وَأَشَدَّ تَثْبِيتاً *</a:t>
            </a:r>
          </a:p>
          <a:p>
            <a:pPr algn="ctr"/>
            <a:r>
              <a:rPr lang="ar-EG" sz="54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وَإِذاً لَّآتَيْنَاهُم مِّن لَّدُنَّـا أَجْراً عَظِيماً *</a:t>
            </a:r>
          </a:p>
          <a:p>
            <a:pPr algn="ctr"/>
            <a:r>
              <a:rPr lang="ar-EG" sz="54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وَلَهَدَيْنَاهُمْ صِرَاطاً مُّسْتَقِيماً * </a:t>
            </a: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317291"/>
            <a:ext cx="669801" cy="422650"/>
          </a:xfrm>
          <a:prstGeom prst="rect">
            <a:avLst/>
          </a:prstGeom>
        </p:spPr>
      </p:pic>
    </p:spTree>
    <p:extLst>
      <p:ext uri="{BB962C8B-B14F-4D97-AF65-F5344CB8AC3E}">
        <p14:creationId xmlns:p14="http://schemas.microsoft.com/office/powerpoint/2010/main" val="1654768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40913" y="167426"/>
            <a:ext cx="7856112" cy="6581105"/>
          </a:xfrm>
          <a:prstGeom prst="roundRect">
            <a:avLst/>
          </a:prstGeom>
          <a:solidFill>
            <a:srgbClr val="FFFFFF">
              <a:alpha val="80000"/>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573110" y="1208905"/>
            <a:ext cx="7791718" cy="5078313"/>
          </a:xfrm>
          <a:prstGeom prst="rect">
            <a:avLst/>
          </a:prstGeom>
        </p:spPr>
        <p:txBody>
          <a:bodyPr wrap="square">
            <a:spAutoFit/>
          </a:bodyPr>
          <a:lstStyle/>
          <a:p>
            <a:pPr algn="ctr"/>
            <a:r>
              <a:rPr lang="ar-EG" sz="54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وَمَنْ يُطِعِ اللَّهَ وَالرَّسُولَ</a:t>
            </a:r>
          </a:p>
          <a:p>
            <a:pPr algn="ctr"/>
            <a:r>
              <a:rPr lang="ar-EG" sz="54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 فَأُولَٰئِكَ مَعَ الَّذِينَ أَنْعَمَ اللَّهُ عَلَيْهِمْ مِنَ النَّبِيِّينَ وَالصِّدِّيقِينَ وَالشُّهَدَاءِ وَالصَّالِحِينَ ۚ وَحَسُنَ أُولَٰئِكَ رَفِيقًا *</a:t>
            </a:r>
          </a:p>
          <a:p>
            <a:pPr algn="ctr"/>
            <a:r>
              <a:rPr lang="ar-EG" sz="5400" dirty="0">
                <a:solidFill>
                  <a:srgbClr val="E40273"/>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rPr>
              <a:t>ذٰلِكَ ٱلْفَضْلُ مِنَ ٱللَّهِ وَكَفَىٰ بِٱللَّهِ عَلِيماً»</a:t>
            </a:r>
          </a:p>
          <a:p>
            <a:pPr algn="ctr"/>
            <a:endParaRPr lang="ar-EG" sz="5400" dirty="0">
              <a:solidFill>
                <a:schemeClr val="accent5">
                  <a:lumMod val="50000"/>
                </a:schemeClr>
              </a:solidFill>
              <a:effectLst>
                <a:outerShdw dist="38100" dir="5400000" algn="t" rotWithShape="0">
                  <a:prstClr val="black">
                    <a:alpha val="40000"/>
                  </a:prstClr>
                </a:outerShdw>
              </a:effectLst>
              <a:latin typeface="Arabic Typesetting" panose="03020402040406030203" pitchFamily="66" charset="-78"/>
              <a:cs typeface="Arabic Typesetting" panose="03020402040406030203" pitchFamily="66" charset="-78"/>
            </a:endParaRP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4138258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40913" y="167426"/>
            <a:ext cx="7856112" cy="6581105"/>
          </a:xfrm>
          <a:prstGeom prst="roundRect">
            <a:avLst/>
          </a:prstGeom>
          <a:solidFill>
            <a:srgbClr val="FFFFFF">
              <a:alpha val="69804"/>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3" name="Content Placeholder 2"/>
          <p:cNvSpPr>
            <a:spLocks noGrp="1"/>
          </p:cNvSpPr>
          <p:nvPr>
            <p:ph idx="1"/>
          </p:nvPr>
        </p:nvSpPr>
        <p:spPr>
          <a:xfrm>
            <a:off x="540913" y="693463"/>
            <a:ext cx="7886700" cy="5529029"/>
          </a:xfrm>
          <a:noFill/>
          <a:ln>
            <a:noFill/>
          </a:ln>
        </p:spPr>
        <p:txBody>
          <a:bodyPr vert="horz" lIns="91440" tIns="45720" rIns="91440" bIns="45720" rtlCol="0" anchor="ctr">
            <a:noAutofit/>
          </a:bodyPr>
          <a:lstStyle/>
          <a:p>
            <a:pPr algn="ctr">
              <a:spcBef>
                <a:spcPct val="0"/>
              </a:spcBef>
              <a:buNone/>
            </a:pPr>
            <a:r>
              <a:rPr lang="ar-EG" sz="6000" u="sng" dirty="0">
                <a:solidFill>
                  <a:srgbClr val="E40273"/>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عبــاد الله: </a:t>
            </a:r>
            <a:endParaRPr lang="ar-EG" sz="6000" u="sng" dirty="0" smtClean="0">
              <a:solidFill>
                <a:srgbClr val="E40273"/>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endParaRPr>
          </a:p>
          <a:p>
            <a:pPr algn="ctr">
              <a:spcBef>
                <a:spcPct val="0"/>
              </a:spcBef>
              <a:buNone/>
            </a:pPr>
            <a:r>
              <a:rPr lang="ar-EG" sz="4400" dirty="0" smtClean="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لقد </a:t>
            </a:r>
            <a:r>
              <a:rPr lang="ar-EG" sz="4400" dirty="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كان المجتمع المسلم </a:t>
            </a:r>
            <a:r>
              <a:rPr lang="ar-EG" sz="4400" dirty="0" smtClean="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يُخضعون </a:t>
            </a:r>
            <a:r>
              <a:rPr lang="ar-EG" sz="4400" dirty="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رغباتهم وشهواتهم </a:t>
            </a:r>
            <a:r>
              <a:rPr lang="ar-EG" sz="4400" dirty="0" smtClean="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لله ولرسوله وبما يوافق شرع الإسلام.. </a:t>
            </a:r>
          </a:p>
          <a:p>
            <a:pPr algn="ctr">
              <a:spcBef>
                <a:spcPct val="0"/>
              </a:spcBef>
              <a:buNone/>
            </a:pPr>
            <a:endParaRPr lang="ar-EG" sz="1600" dirty="0" smtClean="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endParaRPr>
          </a:p>
          <a:p>
            <a:pPr algn="ctr">
              <a:spcBef>
                <a:spcPct val="0"/>
              </a:spcBef>
              <a:buNone/>
            </a:pPr>
            <a:r>
              <a:rPr lang="ar-EG" sz="4400" dirty="0" smtClean="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عن </a:t>
            </a:r>
            <a:r>
              <a:rPr lang="ar-EG" sz="4400" dirty="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ابن عباس -رضي الله عنهما- أن رسول الله -صلى الله عليه وسلم- رأى خاتمًا من ذهب في يد رجل فنزعه فطرحه، وقال: "يعمد أحدكم إلى جمرة من نار فيجعلها في يده</a:t>
            </a:r>
            <a:r>
              <a:rPr lang="ar-EG" sz="4400" dirty="0" smtClean="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a:t>
            </a:r>
          </a:p>
          <a:p>
            <a:pPr algn="ctr">
              <a:spcBef>
                <a:spcPct val="0"/>
              </a:spcBef>
              <a:buNone/>
            </a:pPr>
            <a:r>
              <a:rPr lang="ar-EG" sz="4400" dirty="0" smtClean="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فقيل </a:t>
            </a:r>
            <a:r>
              <a:rPr lang="ar-EG" sz="4400" dirty="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للرجل بعد ما ذهب رسول الله -صلى الله عليه وسلم-: </a:t>
            </a:r>
            <a:endParaRPr lang="ar-EG" sz="4400" dirty="0" smtClean="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endParaRPr>
          </a:p>
          <a:p>
            <a:pPr algn="ctr">
              <a:spcBef>
                <a:spcPct val="0"/>
              </a:spcBef>
              <a:buNone/>
            </a:pPr>
            <a:r>
              <a:rPr lang="ar-EG" sz="4400" dirty="0" smtClean="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خذ </a:t>
            </a:r>
            <a:r>
              <a:rPr lang="ar-EG" sz="4400" dirty="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خاتمك انتفع به، </a:t>
            </a:r>
            <a:endParaRPr lang="ar-EG" sz="4400" dirty="0" smtClean="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endParaRPr>
          </a:p>
          <a:p>
            <a:pPr algn="ctr">
              <a:spcBef>
                <a:spcPct val="0"/>
              </a:spcBef>
              <a:buNone/>
            </a:pPr>
            <a:r>
              <a:rPr lang="ar-EG" sz="6000" dirty="0" smtClean="0">
                <a:solidFill>
                  <a:srgbClr val="E40273"/>
                </a:solidFill>
                <a:effectLst>
                  <a:outerShdw dist="38100" dir="5400000" algn="t" rotWithShape="0">
                    <a:prstClr val="black">
                      <a:alpha val="40000"/>
                    </a:prstClr>
                  </a:outerShdw>
                </a:effectLst>
                <a:latin typeface="Arial Narrow" panose="020B0606020202030204" pitchFamily="34" charset="0"/>
                <a:ea typeface="+mj-ea"/>
                <a:cs typeface="Arabic Typesetting" panose="03020402040406030203" pitchFamily="66" charset="-78"/>
              </a:rPr>
              <a:t>فماذا فعل الرجل؟!</a:t>
            </a: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4109202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lef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left)">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left)">
                                      <p:cBhvr>
                                        <p:cTn id="27" dur="500"/>
                                        <p:tgtEl>
                                          <p:spTgt spid="3">
                                            <p:txEl>
                                              <p:pRg st="4" end="4"/>
                                            </p:txEl>
                                          </p:spTgt>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wipe(left)">
                                      <p:cBhvr>
                                        <p:cTn id="30" dur="500"/>
                                        <p:tgtEl>
                                          <p:spTgt spid="3">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wipe(left)">
                                      <p:cBhvr>
                                        <p:cTn id="3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540913" y="167426"/>
            <a:ext cx="7856112" cy="6581105"/>
          </a:xfrm>
          <a:prstGeom prst="roundRect">
            <a:avLst/>
          </a:prstGeom>
          <a:solidFill>
            <a:srgbClr val="FFFFFF">
              <a:alpha val="69804"/>
            </a:srgbClr>
          </a:solidFill>
          <a:ln>
            <a:solidFill>
              <a:srgbClr val="95014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4" name="Rectangle 3"/>
          <p:cNvSpPr/>
          <p:nvPr/>
        </p:nvSpPr>
        <p:spPr>
          <a:xfrm>
            <a:off x="1353787" y="246398"/>
            <a:ext cx="6230363" cy="6093976"/>
          </a:xfrm>
          <a:prstGeom prst="rect">
            <a:avLst/>
          </a:prstGeom>
        </p:spPr>
        <p:txBody>
          <a:bodyPr wrap="square">
            <a:spAutoFit/>
          </a:bodyPr>
          <a:lstStyle/>
          <a:p>
            <a:pPr algn="ctr">
              <a:spcBef>
                <a:spcPct val="0"/>
              </a:spcBef>
              <a:buNone/>
            </a:pPr>
            <a:r>
              <a:rPr lang="ar-EG" sz="6600" u="sng" dirty="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cs typeface="Arabic Typesetting" panose="03020402040406030203" pitchFamily="66" charset="-78"/>
              </a:rPr>
              <a:t>قال: </a:t>
            </a:r>
            <a:endParaRPr lang="ar-EG" sz="6600" u="sng" dirty="0" smtClean="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cs typeface="Arabic Typesetting" panose="03020402040406030203" pitchFamily="66" charset="-78"/>
            </a:endParaRPr>
          </a:p>
          <a:p>
            <a:pPr algn="ctr">
              <a:spcBef>
                <a:spcPct val="0"/>
              </a:spcBef>
              <a:buNone/>
            </a:pPr>
            <a:r>
              <a:rPr lang="ar-EG" sz="5400" dirty="0" smtClean="0">
                <a:solidFill>
                  <a:srgbClr val="E40273"/>
                </a:solidFill>
                <a:effectLst>
                  <a:outerShdw dist="38100" dir="5400000" algn="t" rotWithShape="0">
                    <a:prstClr val="black">
                      <a:alpha val="40000"/>
                    </a:prstClr>
                  </a:outerShdw>
                </a:effectLst>
                <a:latin typeface="Arial Narrow" panose="020B0606020202030204" pitchFamily="34" charset="0"/>
                <a:cs typeface="Arabic Typesetting" panose="03020402040406030203" pitchFamily="66" charset="-78"/>
              </a:rPr>
              <a:t>لا </a:t>
            </a:r>
            <a:r>
              <a:rPr lang="ar-EG" sz="5400" dirty="0">
                <a:solidFill>
                  <a:srgbClr val="E40273"/>
                </a:solidFill>
                <a:effectLst>
                  <a:outerShdw dist="38100" dir="5400000" algn="t" rotWithShape="0">
                    <a:prstClr val="black">
                      <a:alpha val="40000"/>
                    </a:prstClr>
                  </a:outerShdw>
                </a:effectLst>
                <a:latin typeface="Arial Narrow" panose="020B0606020202030204" pitchFamily="34" charset="0"/>
                <a:cs typeface="Arabic Typesetting" panose="03020402040406030203" pitchFamily="66" charset="-78"/>
              </a:rPr>
              <a:t>والله لا آخذه أبدًا وقد طرحه رسول الله -صلى الله عليه وسلم-.</a:t>
            </a:r>
            <a:r>
              <a:rPr lang="ar-EG" sz="5400" dirty="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cs typeface="Arabic Typesetting" panose="03020402040406030203" pitchFamily="66" charset="-78"/>
              </a:rPr>
              <a:t> </a:t>
            </a:r>
            <a:r>
              <a:rPr lang="ar-EG" dirty="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cs typeface="Arabic Typesetting" panose="03020402040406030203" pitchFamily="66" charset="-78"/>
              </a:rPr>
              <a:t>(رواه مسلم</a:t>
            </a:r>
            <a:r>
              <a:rPr lang="ar-EG" dirty="0" smtClean="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cs typeface="Arabic Typesetting" panose="03020402040406030203" pitchFamily="66" charset="-78"/>
              </a:rPr>
              <a:t>).</a:t>
            </a:r>
          </a:p>
          <a:p>
            <a:pPr algn="ctr">
              <a:spcBef>
                <a:spcPct val="0"/>
              </a:spcBef>
              <a:buNone/>
            </a:pPr>
            <a:endParaRPr lang="ar-EG" dirty="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cs typeface="Arabic Typesetting" panose="03020402040406030203" pitchFamily="66" charset="-78"/>
            </a:endParaRPr>
          </a:p>
          <a:p>
            <a:pPr algn="ctr">
              <a:spcBef>
                <a:spcPct val="0"/>
              </a:spcBef>
              <a:buNone/>
            </a:pPr>
            <a:r>
              <a:rPr lang="ar-EG" sz="6600" dirty="0" smtClean="0">
                <a:solidFill>
                  <a:schemeClr val="accent5">
                    <a:lumMod val="50000"/>
                  </a:schemeClr>
                </a:solidFill>
                <a:effectLst>
                  <a:outerShdw dist="38100" dir="5400000" algn="t" rotWithShape="0">
                    <a:prstClr val="black">
                      <a:alpha val="40000"/>
                    </a:prstClr>
                  </a:outerShdw>
                </a:effectLst>
                <a:latin typeface="Arial Narrow" panose="020B0606020202030204" pitchFamily="34" charset="0"/>
                <a:cs typeface="Arabic Typesetting" panose="03020402040406030203" pitchFamily="66" charset="-78"/>
              </a:rPr>
              <a:t>يالله..</a:t>
            </a:r>
          </a:p>
          <a:p>
            <a:pPr algn="ctr">
              <a:spcBef>
                <a:spcPct val="0"/>
              </a:spcBef>
              <a:buNone/>
            </a:pPr>
            <a:r>
              <a:rPr lang="ar-EG" sz="4400" dirty="0" smtClean="0">
                <a:solidFill>
                  <a:srgbClr val="E40273"/>
                </a:solidFill>
                <a:effectLst>
                  <a:outerShdw dist="38100" dir="5400000" algn="t" rotWithShape="0">
                    <a:prstClr val="black">
                      <a:alpha val="40000"/>
                    </a:prstClr>
                  </a:outerShdw>
                </a:effectLst>
                <a:latin typeface="Arial Narrow" panose="020B0606020202030204" pitchFamily="34" charset="0"/>
                <a:cs typeface="Arabic Typesetting" panose="03020402040406030203" pitchFamily="66" charset="-78"/>
              </a:rPr>
              <a:t>فأي اتباعٍ </a:t>
            </a:r>
            <a:r>
              <a:rPr lang="ar-EG" sz="4400" dirty="0">
                <a:solidFill>
                  <a:srgbClr val="E40273"/>
                </a:solidFill>
                <a:effectLst>
                  <a:outerShdw dist="38100" dir="5400000" algn="t" rotWithShape="0">
                    <a:prstClr val="black">
                      <a:alpha val="40000"/>
                    </a:prstClr>
                  </a:outerShdw>
                </a:effectLst>
                <a:latin typeface="Arial Narrow" panose="020B0606020202030204" pitchFamily="34" charset="0"/>
                <a:cs typeface="Arabic Typesetting" panose="03020402040406030203" pitchFamily="66" charset="-78"/>
              </a:rPr>
              <a:t>هذا؟! </a:t>
            </a:r>
            <a:endParaRPr lang="ar-EG" sz="4400" dirty="0" smtClean="0">
              <a:solidFill>
                <a:srgbClr val="E40273"/>
              </a:solidFill>
              <a:effectLst>
                <a:outerShdw dist="38100" dir="5400000" algn="t" rotWithShape="0">
                  <a:prstClr val="black">
                    <a:alpha val="40000"/>
                  </a:prstClr>
                </a:outerShdw>
              </a:effectLst>
              <a:latin typeface="Arial Narrow" panose="020B0606020202030204" pitchFamily="34" charset="0"/>
              <a:cs typeface="Arabic Typesetting" panose="03020402040406030203" pitchFamily="66" charset="-78"/>
            </a:endParaRPr>
          </a:p>
          <a:p>
            <a:pPr algn="ctr">
              <a:spcBef>
                <a:spcPct val="0"/>
              </a:spcBef>
              <a:buNone/>
            </a:pPr>
            <a:r>
              <a:rPr lang="ar-EG" sz="4400" dirty="0" smtClean="0">
                <a:solidFill>
                  <a:srgbClr val="E40273"/>
                </a:solidFill>
                <a:effectLst>
                  <a:outerShdw dist="38100" dir="5400000" algn="t" rotWithShape="0">
                    <a:prstClr val="black">
                      <a:alpha val="40000"/>
                    </a:prstClr>
                  </a:outerShdw>
                </a:effectLst>
                <a:latin typeface="Arial Narrow" panose="020B0606020202030204" pitchFamily="34" charset="0"/>
                <a:cs typeface="Arabic Typesetting" panose="03020402040406030203" pitchFamily="66" charset="-78"/>
              </a:rPr>
              <a:t>وأي </a:t>
            </a:r>
            <a:r>
              <a:rPr lang="ar-EG" sz="4400" dirty="0">
                <a:solidFill>
                  <a:srgbClr val="E40273"/>
                </a:solidFill>
                <a:effectLst>
                  <a:outerShdw dist="38100" dir="5400000" algn="t" rotWithShape="0">
                    <a:prstClr val="black">
                      <a:alpha val="40000"/>
                    </a:prstClr>
                  </a:outerShdw>
                </a:effectLst>
                <a:latin typeface="Arial Narrow" panose="020B0606020202030204" pitchFamily="34" charset="0"/>
                <a:cs typeface="Arabic Typesetting" panose="03020402040406030203" pitchFamily="66" charset="-78"/>
              </a:rPr>
              <a:t>استجابة هذه</a:t>
            </a:r>
            <a:r>
              <a:rPr lang="ar-EG" sz="4400" dirty="0" smtClean="0">
                <a:solidFill>
                  <a:srgbClr val="E40273"/>
                </a:solidFill>
                <a:effectLst>
                  <a:outerShdw dist="38100" dir="5400000" algn="t" rotWithShape="0">
                    <a:prstClr val="black">
                      <a:alpha val="40000"/>
                    </a:prstClr>
                  </a:outerShdw>
                </a:effectLst>
                <a:latin typeface="Arial Narrow" panose="020B0606020202030204" pitchFamily="34" charset="0"/>
                <a:cs typeface="Arabic Typesetting" panose="03020402040406030203" pitchFamily="66" charset="-78"/>
              </a:rPr>
              <a:t>؟</a:t>
            </a:r>
          </a:p>
          <a:p>
            <a:pPr algn="ctr">
              <a:spcBef>
                <a:spcPct val="0"/>
              </a:spcBef>
              <a:buNone/>
            </a:pPr>
            <a:r>
              <a:rPr lang="ar-EG" sz="4400" dirty="0" smtClean="0">
                <a:solidFill>
                  <a:srgbClr val="E40273"/>
                </a:solidFill>
                <a:effectLst>
                  <a:outerShdw dist="38100" dir="5400000" algn="t" rotWithShape="0">
                    <a:prstClr val="black">
                      <a:alpha val="40000"/>
                    </a:prstClr>
                  </a:outerShdw>
                </a:effectLst>
                <a:latin typeface="Arial Narrow" panose="020B0606020202030204" pitchFamily="34" charset="0"/>
                <a:cs typeface="Arabic Typesetting" panose="03020402040406030203" pitchFamily="66" charset="-78"/>
              </a:rPr>
              <a:t> </a:t>
            </a:r>
            <a:r>
              <a:rPr lang="ar-EG" sz="4400" dirty="0">
                <a:solidFill>
                  <a:srgbClr val="E40273"/>
                </a:solidFill>
                <a:effectLst>
                  <a:outerShdw dist="38100" dir="5400000" algn="t" rotWithShape="0">
                    <a:prstClr val="black">
                      <a:alpha val="40000"/>
                    </a:prstClr>
                  </a:outerShdw>
                </a:effectLst>
                <a:latin typeface="Arial Narrow" panose="020B0606020202030204" pitchFamily="34" charset="0"/>
                <a:cs typeface="Arabic Typesetting" panose="03020402040406030203" pitchFamily="66" charset="-78"/>
              </a:rPr>
              <a:t>لم يتعلل ولم يناقش ولم </a:t>
            </a:r>
            <a:r>
              <a:rPr lang="ar-EG" sz="4400" dirty="0" smtClean="0">
                <a:solidFill>
                  <a:srgbClr val="E40273"/>
                </a:solidFill>
                <a:effectLst>
                  <a:outerShdw dist="38100" dir="5400000" algn="t" rotWithShape="0">
                    <a:prstClr val="black">
                      <a:alpha val="40000"/>
                    </a:prstClr>
                  </a:outerShdw>
                </a:effectLst>
                <a:latin typeface="Arial Narrow" panose="020B0606020202030204" pitchFamily="34" charset="0"/>
                <a:cs typeface="Arabic Typesetting" panose="03020402040406030203" pitchFamily="66" charset="-78"/>
              </a:rPr>
              <a:t>يستفسر..</a:t>
            </a:r>
            <a:endParaRPr lang="ar-EG" sz="4400" dirty="0">
              <a:solidFill>
                <a:srgbClr val="E40273"/>
              </a:solidFill>
              <a:effectLst>
                <a:outerShdw dist="38100" dir="5400000" algn="t" rotWithShape="0">
                  <a:prstClr val="black">
                    <a:alpha val="40000"/>
                  </a:prstClr>
                </a:outerShdw>
              </a:effectLst>
              <a:latin typeface="Arial Narrow" panose="020B0606020202030204" pitchFamily="34" charset="0"/>
              <a:cs typeface="Arabic Typesetting" panose="03020402040406030203" pitchFamily="66" charset="-78"/>
            </a:endParaRPr>
          </a:p>
        </p:txBody>
      </p:sp>
      <p:pic>
        <p:nvPicPr>
          <p:cNvPr id="6" name="صورة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4802" y="6198419"/>
            <a:ext cx="669801" cy="422650"/>
          </a:xfrm>
          <a:prstGeom prst="rect">
            <a:avLst/>
          </a:prstGeom>
        </p:spPr>
      </p:pic>
    </p:spTree>
    <p:extLst>
      <p:ext uri="{BB962C8B-B14F-4D97-AF65-F5344CB8AC3E}">
        <p14:creationId xmlns:p14="http://schemas.microsoft.com/office/powerpoint/2010/main" val="2162175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wipe(left)">
                                      <p:cBhvr>
                                        <p:cTn id="15" dur="500"/>
                                        <p:tgtEl>
                                          <p:spTgt spid="4">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 calcmode="lin" valueType="num">
                                      <p:cBhvr>
                                        <p:cTn id="20"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21" dur="500" fill="hold"/>
                                        <p:tgtEl>
                                          <p:spTgt spid="4">
                                            <p:txEl>
                                              <p:pRg st="3" end="3"/>
                                            </p:txEl>
                                          </p:spTgt>
                                        </p:tgtEl>
                                        <p:attrNameLst>
                                          <p:attrName>ppt_h</p:attrName>
                                        </p:attrNameLst>
                                      </p:cBhvr>
                                      <p:tavLst>
                                        <p:tav tm="0">
                                          <p:val>
                                            <p:fltVal val="0"/>
                                          </p:val>
                                        </p:tav>
                                        <p:tav tm="100000">
                                          <p:val>
                                            <p:strVal val="#ppt_h"/>
                                          </p:val>
                                        </p:tav>
                                      </p:tavLst>
                                    </p:anim>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strips(downLeft)">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strips(downLeft)">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strips(downLeft)">
                                      <p:cBhvr>
                                        <p:cTn id="3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1546</TotalTime>
  <Words>1337</Words>
  <Application>Microsoft Office PowerPoint</Application>
  <PresentationFormat>عرض على الشاشة (3:4)‏</PresentationFormat>
  <Paragraphs>164</Paragraphs>
  <Slides>48</Slides>
  <Notes>0</Notes>
  <HiddenSlides>0</HiddenSlides>
  <MMClips>0</MMClips>
  <ScaleCrop>false</ScaleCrop>
  <HeadingPairs>
    <vt:vector size="6" baseType="variant">
      <vt:variant>
        <vt:lpstr>الخطوط المستخدمة</vt:lpstr>
      </vt:variant>
      <vt:variant>
        <vt:i4>6</vt:i4>
      </vt:variant>
      <vt:variant>
        <vt:lpstr>نسق</vt:lpstr>
      </vt:variant>
      <vt:variant>
        <vt:i4>1</vt:i4>
      </vt:variant>
      <vt:variant>
        <vt:lpstr>عناوين الشرائح</vt:lpstr>
      </vt:variant>
      <vt:variant>
        <vt:i4>48</vt:i4>
      </vt:variant>
    </vt:vector>
  </HeadingPairs>
  <TitlesOfParts>
    <vt:vector size="55" baseType="lpstr">
      <vt:lpstr>Arabic Typesetting</vt:lpstr>
      <vt:lpstr>Arial</vt:lpstr>
      <vt:lpstr>Arial Narrow</vt:lpstr>
      <vt:lpstr>Calibri</vt:lpstr>
      <vt:lpstr>Calibri Light</vt:lpstr>
      <vt:lpstr>Times New Roman</vt:lpstr>
      <vt:lpstr>Office Theme</vt:lpstr>
      <vt:lpstr>على مواقع وبرامج التواصل الاجتماعي تأتينا الكثير من النصائح والمواعظ,</vt:lpstr>
      <vt:lpstr>عرض تقديمي في PowerPoint</vt:lpstr>
      <vt:lpstr>« وَلَوْ أَنَّهُمْ فَعَلُوا مَا يُوعَظُونَ بِهِ لَكَانَ خَيْراً لَّهُمْ وَأَشَدَّ تَثْبِيتاً »</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مع تحيات الداعية الفاضلة: زكية الأعرج ( أم فادي)</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وَلَوْ أَنَّهُمْ فَعَلُوا مَا يُوعَظُونَ بِهِ</dc:title>
  <dc:creator>Arhc.Mona</dc:creator>
  <cp:lastModifiedBy>Walid Kotb</cp:lastModifiedBy>
  <cp:revision>67</cp:revision>
  <dcterms:created xsi:type="dcterms:W3CDTF">2015-12-10T19:17:40Z</dcterms:created>
  <dcterms:modified xsi:type="dcterms:W3CDTF">2015-12-20T07:28:45Z</dcterms:modified>
</cp:coreProperties>
</file>